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sldIdLst>
    <p:sldId id="256" r:id="rId5"/>
    <p:sldId id="283" r:id="rId6"/>
    <p:sldId id="290" r:id="rId7"/>
    <p:sldId id="275" r:id="rId8"/>
    <p:sldId id="277" r:id="rId9"/>
    <p:sldId id="276" r:id="rId10"/>
    <p:sldId id="267" r:id="rId11"/>
    <p:sldId id="268" r:id="rId12"/>
    <p:sldId id="302" r:id="rId13"/>
    <p:sldId id="291" r:id="rId14"/>
    <p:sldId id="292" r:id="rId15"/>
    <p:sldId id="293" r:id="rId16"/>
    <p:sldId id="294" r:id="rId17"/>
    <p:sldId id="295" r:id="rId18"/>
    <p:sldId id="296" r:id="rId19"/>
    <p:sldId id="297" r:id="rId20"/>
    <p:sldId id="298" r:id="rId21"/>
    <p:sldId id="299" r:id="rId22"/>
    <p:sldId id="300" r:id="rId23"/>
    <p:sldId id="301" r:id="rId2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A99"/>
    <a:srgbClr val="1F3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2"/>
    <p:restoredTop sz="94674"/>
  </p:normalViewPr>
  <p:slideViewPr>
    <p:cSldViewPr snapToObjects="1" showGuides="1">
      <p:cViewPr varScale="1">
        <p:scale>
          <a:sx n="88" d="100"/>
          <a:sy n="88" d="100"/>
        </p:scale>
        <p:origin x="11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imoldal">
    <p:spTree>
      <p:nvGrpSpPr>
        <p:cNvPr id="1" name=""/>
        <p:cNvGrpSpPr/>
        <p:nvPr/>
      </p:nvGrpSpPr>
      <p:grpSpPr>
        <a:xfrm>
          <a:off x="0" y="0"/>
          <a:ext cx="0" cy="0"/>
          <a:chOff x="0" y="0"/>
          <a:chExt cx="0" cy="0"/>
        </a:xfrm>
      </p:grpSpPr>
      <p:sp>
        <p:nvSpPr>
          <p:cNvPr id="2" name="Title 1"/>
          <p:cNvSpPr>
            <a:spLocks noGrp="1"/>
          </p:cNvSpPr>
          <p:nvPr>
            <p:ph type="ctrTitle"/>
          </p:nvPr>
        </p:nvSpPr>
        <p:spPr>
          <a:xfrm>
            <a:off x="395287" y="404812"/>
            <a:ext cx="8353425" cy="2808287"/>
          </a:xfrm>
        </p:spPr>
        <p:txBody>
          <a:bodyPr anchor="ctr" anchorCtr="0">
            <a:noAutofit/>
          </a:bodyPr>
          <a:lstStyle>
            <a:lvl1pPr algn="ctr">
              <a:defRPr sz="3600" b="1" baseline="0">
                <a:solidFill>
                  <a:srgbClr val="1F335E"/>
                </a:solidFill>
              </a:defRPr>
            </a:lvl1pPr>
          </a:lstStyle>
          <a:p>
            <a:r>
              <a:rPr lang="en-US" dirty="0"/>
              <a:t>Click to edit Master title style</a:t>
            </a:r>
          </a:p>
        </p:txBody>
      </p:sp>
      <p:sp>
        <p:nvSpPr>
          <p:cNvPr id="3" name="Subtitle 2"/>
          <p:cNvSpPr>
            <a:spLocks noGrp="1"/>
          </p:cNvSpPr>
          <p:nvPr>
            <p:ph type="subTitle" idx="1"/>
          </p:nvPr>
        </p:nvSpPr>
        <p:spPr>
          <a:xfrm>
            <a:off x="395287" y="3644900"/>
            <a:ext cx="8353425" cy="2808288"/>
          </a:xfrm>
        </p:spPr>
        <p:txBody>
          <a:bodyPr>
            <a:noAutofit/>
          </a:bodyPr>
          <a:lstStyle>
            <a:lvl1pPr marL="0" indent="0" algn="ctr">
              <a:buNone/>
              <a:defRPr sz="2600" baseline="0">
                <a:solidFill>
                  <a:srgbClr val="485A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u-HU" dirty="0"/>
          </a:p>
        </p:txBody>
      </p:sp>
    </p:spTree>
    <p:extLst>
      <p:ext uri="{BB962C8B-B14F-4D97-AF65-F5344CB8AC3E}">
        <p14:creationId xmlns:p14="http://schemas.microsoft.com/office/powerpoint/2010/main" val="21757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im es folyoszoveg">
    <p:spTree>
      <p:nvGrpSpPr>
        <p:cNvPr id="1" name=""/>
        <p:cNvGrpSpPr/>
        <p:nvPr/>
      </p:nvGrpSpPr>
      <p:grpSpPr>
        <a:xfrm>
          <a:off x="0" y="0"/>
          <a:ext cx="0" cy="0"/>
          <a:chOff x="0" y="0"/>
          <a:chExt cx="0" cy="0"/>
        </a:xfrm>
      </p:grpSpPr>
      <p:sp>
        <p:nvSpPr>
          <p:cNvPr id="2" name="Title 1"/>
          <p:cNvSpPr>
            <a:spLocks noGrp="1"/>
          </p:cNvSpPr>
          <p:nvPr>
            <p:ph type="title"/>
          </p:nvPr>
        </p:nvSpPr>
        <p:spPr>
          <a:xfrm>
            <a:off x="395287" y="404813"/>
            <a:ext cx="8353425" cy="1079971"/>
          </a:xfrm>
        </p:spPr>
        <p:txBody>
          <a:bodyPr anchor="t" anchorCtr="0">
            <a:noAutofit/>
          </a:bodyPr>
          <a:lstStyle>
            <a:lvl1pPr>
              <a:defRPr sz="3600" b="1"/>
            </a:lvl1pPr>
          </a:lstStyle>
          <a:p>
            <a:r>
              <a:rPr lang="en-US" dirty="0"/>
              <a:t>Click to edit Master title style</a:t>
            </a:r>
          </a:p>
        </p:txBody>
      </p:sp>
      <p:sp>
        <p:nvSpPr>
          <p:cNvPr id="3" name="Text Placeholder 2"/>
          <p:cNvSpPr>
            <a:spLocks noGrp="1"/>
          </p:cNvSpPr>
          <p:nvPr>
            <p:ph type="body" idx="1"/>
          </p:nvPr>
        </p:nvSpPr>
        <p:spPr>
          <a:xfrm>
            <a:off x="395287" y="2132856"/>
            <a:ext cx="8353425" cy="4320332"/>
          </a:xfrm>
        </p:spPr>
        <p:txBody>
          <a:bodyPr>
            <a:noAutofit/>
          </a:bodyPr>
          <a:lstStyle>
            <a:lvl1pPr marL="0" indent="0">
              <a:buNone/>
              <a:defRPr sz="2200" baseline="0">
                <a:solidFill>
                  <a:srgbClr val="1F335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472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m es kep">
    <p:spTree>
      <p:nvGrpSpPr>
        <p:cNvPr id="1" name=""/>
        <p:cNvGrpSpPr/>
        <p:nvPr/>
      </p:nvGrpSpPr>
      <p:grpSpPr>
        <a:xfrm>
          <a:off x="0" y="0"/>
          <a:ext cx="0" cy="0"/>
          <a:chOff x="0" y="0"/>
          <a:chExt cx="0" cy="0"/>
        </a:xfrm>
      </p:grpSpPr>
      <p:sp>
        <p:nvSpPr>
          <p:cNvPr id="2" name="Title 1"/>
          <p:cNvSpPr>
            <a:spLocks noGrp="1"/>
          </p:cNvSpPr>
          <p:nvPr>
            <p:ph type="title"/>
          </p:nvPr>
        </p:nvSpPr>
        <p:spPr>
          <a:xfrm>
            <a:off x="395287" y="404813"/>
            <a:ext cx="8353425" cy="1079971"/>
          </a:xfrm>
        </p:spPr>
        <p:txBody>
          <a:bodyPr anchor="t" anchorCtr="0">
            <a:noAutofit/>
          </a:bodyPr>
          <a:lstStyle>
            <a:lvl1pPr>
              <a:defRPr sz="3600" b="1"/>
            </a:lvl1pPr>
          </a:lstStyle>
          <a:p>
            <a:endParaRPr lang="en-US" dirty="0"/>
          </a:p>
        </p:txBody>
      </p:sp>
      <p:sp>
        <p:nvSpPr>
          <p:cNvPr id="6" name="Picture Placeholder 5">
            <a:extLst>
              <a:ext uri="{FF2B5EF4-FFF2-40B4-BE49-F238E27FC236}">
                <a16:creationId xmlns="" xmlns:a16="http://schemas.microsoft.com/office/drawing/2014/main" id="{F72E46DF-1C89-A644-A02B-9D863DEF16EA}"/>
              </a:ext>
            </a:extLst>
          </p:cNvPr>
          <p:cNvSpPr>
            <a:spLocks noGrp="1"/>
          </p:cNvSpPr>
          <p:nvPr>
            <p:ph type="pic" sz="quarter" idx="10"/>
          </p:nvPr>
        </p:nvSpPr>
        <p:spPr>
          <a:xfrm>
            <a:off x="395288" y="1772816"/>
            <a:ext cx="8353425" cy="4680372"/>
          </a:xfrm>
        </p:spPr>
        <p:txBody>
          <a:bodyPr/>
          <a:lstStyle/>
          <a:p>
            <a:endParaRPr lang="hu-HU"/>
          </a:p>
        </p:txBody>
      </p:sp>
    </p:spTree>
    <p:extLst>
      <p:ext uri="{BB962C8B-B14F-4D97-AF65-F5344CB8AC3E}">
        <p14:creationId xmlns:p14="http://schemas.microsoft.com/office/powerpoint/2010/main" val="31913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im es szoveg 2 hasabon">
    <p:spTree>
      <p:nvGrpSpPr>
        <p:cNvPr id="1" name=""/>
        <p:cNvGrpSpPr/>
        <p:nvPr/>
      </p:nvGrpSpPr>
      <p:grpSpPr>
        <a:xfrm>
          <a:off x="0" y="0"/>
          <a:ext cx="0" cy="0"/>
          <a:chOff x="0" y="0"/>
          <a:chExt cx="0" cy="0"/>
        </a:xfrm>
      </p:grpSpPr>
      <p:sp>
        <p:nvSpPr>
          <p:cNvPr id="2" name="Title 1"/>
          <p:cNvSpPr>
            <a:spLocks noGrp="1"/>
          </p:cNvSpPr>
          <p:nvPr>
            <p:ph type="title"/>
          </p:nvPr>
        </p:nvSpPr>
        <p:spPr>
          <a:xfrm>
            <a:off x="395287" y="404814"/>
            <a:ext cx="8353425" cy="1079970"/>
          </a:xfrm>
        </p:spPr>
        <p:txBody>
          <a:bodyPr anchor="t" anchorCtr="0">
            <a:noAutofit/>
          </a:bodyPr>
          <a:lstStyle>
            <a:lvl1pPr>
              <a:defRPr sz="4200" b="1"/>
            </a:lvl1pPr>
          </a:lstStyle>
          <a:p>
            <a:r>
              <a:rPr lang="en-US" dirty="0"/>
              <a:t>Click to edit Master title style</a:t>
            </a:r>
          </a:p>
        </p:txBody>
      </p:sp>
      <p:sp>
        <p:nvSpPr>
          <p:cNvPr id="3" name="Content Placeholder 2"/>
          <p:cNvSpPr>
            <a:spLocks noGrp="1"/>
          </p:cNvSpPr>
          <p:nvPr>
            <p:ph sz="half" idx="1"/>
          </p:nvPr>
        </p:nvSpPr>
        <p:spPr>
          <a:xfrm>
            <a:off x="395288" y="1825624"/>
            <a:ext cx="3960812" cy="4627563"/>
          </a:xfrm>
        </p:spPr>
        <p:txBody>
          <a:bodyPr>
            <a:noAutofit/>
          </a:bodyPr>
          <a:lstStyle>
            <a:lvl1pPr>
              <a:defRPr sz="2200"/>
            </a:lvl1pPr>
            <a:lvl3pPr>
              <a:defRPr sz="2200"/>
            </a:lvl3pPr>
            <a:lvl4pPr>
              <a:defRPr sz="2000"/>
            </a:lvl4pPr>
          </a:lstStyle>
          <a:p>
            <a:pPr lvl="0"/>
            <a:r>
              <a:rPr lang="en-US" dirty="0"/>
              <a:t>Edit Master text styles</a:t>
            </a:r>
          </a:p>
        </p:txBody>
      </p:sp>
      <p:sp>
        <p:nvSpPr>
          <p:cNvPr id="4" name="Content Placeholder 3"/>
          <p:cNvSpPr>
            <a:spLocks noGrp="1"/>
          </p:cNvSpPr>
          <p:nvPr>
            <p:ph sz="half" idx="2"/>
          </p:nvPr>
        </p:nvSpPr>
        <p:spPr>
          <a:xfrm>
            <a:off x="4787901" y="1825625"/>
            <a:ext cx="3960812" cy="4627562"/>
          </a:xfrm>
        </p:spPr>
        <p:txBody>
          <a:bodyPr>
            <a:noAutofit/>
          </a:bodyPr>
          <a:lstStyle>
            <a:lvl1pPr>
              <a:defRPr sz="2200"/>
            </a:lvl1pPr>
            <a:lvl2pPr>
              <a:defRPr/>
            </a:lvl2pPr>
            <a:lvl3pPr>
              <a:defRPr/>
            </a:lvl3pPr>
            <a:lvl4pPr>
              <a:defRPr/>
            </a:lvl4pPr>
            <a:lvl5pPr>
              <a:defRPr/>
            </a:lvl5pPr>
          </a:lstStyle>
          <a:p>
            <a:pPr lvl="0"/>
            <a:r>
              <a:rPr lang="en-US" dirty="0"/>
              <a:t>Edit Master text styles</a:t>
            </a:r>
          </a:p>
        </p:txBody>
      </p:sp>
    </p:spTree>
    <p:extLst>
      <p:ext uri="{BB962C8B-B14F-4D97-AF65-F5344CB8AC3E}">
        <p14:creationId xmlns:p14="http://schemas.microsoft.com/office/powerpoint/2010/main" val="251801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m alcim szoveg es kep 2 hasabon">
    <p:spTree>
      <p:nvGrpSpPr>
        <p:cNvPr id="1" name=""/>
        <p:cNvGrpSpPr/>
        <p:nvPr/>
      </p:nvGrpSpPr>
      <p:grpSpPr>
        <a:xfrm>
          <a:off x="0" y="0"/>
          <a:ext cx="0" cy="0"/>
          <a:chOff x="0" y="0"/>
          <a:chExt cx="0" cy="0"/>
        </a:xfrm>
      </p:grpSpPr>
      <p:sp>
        <p:nvSpPr>
          <p:cNvPr id="2" name="Title 1"/>
          <p:cNvSpPr>
            <a:spLocks noGrp="1"/>
          </p:cNvSpPr>
          <p:nvPr>
            <p:ph type="title"/>
          </p:nvPr>
        </p:nvSpPr>
        <p:spPr>
          <a:xfrm>
            <a:off x="395287" y="404814"/>
            <a:ext cx="8353425" cy="1079970"/>
          </a:xfrm>
        </p:spPr>
        <p:txBody>
          <a:bodyPr anchor="t" anchorCtr="0">
            <a:noAutofit/>
          </a:bodyPr>
          <a:lstStyle/>
          <a:p>
            <a:r>
              <a:rPr lang="en-US" dirty="0"/>
              <a:t>Click to edit Master title style</a:t>
            </a:r>
          </a:p>
        </p:txBody>
      </p:sp>
      <p:sp>
        <p:nvSpPr>
          <p:cNvPr id="3" name="Text Placeholder 2"/>
          <p:cNvSpPr>
            <a:spLocks noGrp="1"/>
          </p:cNvSpPr>
          <p:nvPr>
            <p:ph type="body" idx="1"/>
          </p:nvPr>
        </p:nvSpPr>
        <p:spPr>
          <a:xfrm>
            <a:off x="395288" y="1696153"/>
            <a:ext cx="3960812" cy="940759"/>
          </a:xfrm>
        </p:spPr>
        <p:txBody>
          <a:bodyPr anchor="t" anchorCtr="0"/>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p:cNvSpPr>
            <a:spLocks noGrp="1"/>
          </p:cNvSpPr>
          <p:nvPr>
            <p:ph sz="half" idx="2"/>
          </p:nvPr>
        </p:nvSpPr>
        <p:spPr>
          <a:xfrm>
            <a:off x="395287" y="2768600"/>
            <a:ext cx="3960813" cy="3684588"/>
          </a:xfrm>
        </p:spPr>
        <p:txBody>
          <a:bodyPr/>
          <a:lstStyle>
            <a:lvl1pPr>
              <a:defRPr sz="2200"/>
            </a:lvl1pPr>
          </a:lstStyle>
          <a:p>
            <a:pPr lvl="0"/>
            <a:r>
              <a:rPr lang="en-US" dirty="0"/>
              <a:t>Edit Master text styles</a:t>
            </a:r>
          </a:p>
        </p:txBody>
      </p:sp>
      <p:sp>
        <p:nvSpPr>
          <p:cNvPr id="11" name="Text Placeholder 2">
            <a:extLst>
              <a:ext uri="{FF2B5EF4-FFF2-40B4-BE49-F238E27FC236}">
                <a16:creationId xmlns="" xmlns:a16="http://schemas.microsoft.com/office/drawing/2014/main" id="{AB9C264A-BAD4-914D-8DCD-93D478A6A4EC}"/>
              </a:ext>
            </a:extLst>
          </p:cNvPr>
          <p:cNvSpPr>
            <a:spLocks noGrp="1"/>
          </p:cNvSpPr>
          <p:nvPr>
            <p:ph type="body" idx="10"/>
          </p:nvPr>
        </p:nvSpPr>
        <p:spPr>
          <a:xfrm>
            <a:off x="4787900" y="1696154"/>
            <a:ext cx="3960811" cy="940758"/>
          </a:xfrm>
        </p:spPr>
        <p:txBody>
          <a:bodyPr anchor="t" anchorCtr="0"/>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Picture Placeholder 5">
            <a:extLst>
              <a:ext uri="{FF2B5EF4-FFF2-40B4-BE49-F238E27FC236}">
                <a16:creationId xmlns="" xmlns:a16="http://schemas.microsoft.com/office/drawing/2014/main" id="{3445070D-9FD9-E543-8CB0-29ECE92364C8}"/>
              </a:ext>
            </a:extLst>
          </p:cNvPr>
          <p:cNvSpPr>
            <a:spLocks noGrp="1"/>
          </p:cNvSpPr>
          <p:nvPr>
            <p:ph type="pic" sz="quarter" idx="11"/>
          </p:nvPr>
        </p:nvSpPr>
        <p:spPr>
          <a:xfrm>
            <a:off x="4787900" y="2768600"/>
            <a:ext cx="3960813" cy="3684588"/>
          </a:xfrm>
        </p:spPr>
        <p:txBody>
          <a:bodyPr/>
          <a:lstStyle/>
          <a:p>
            <a:endParaRPr lang="hu-HU"/>
          </a:p>
        </p:txBody>
      </p:sp>
    </p:spTree>
    <p:extLst>
      <p:ext uri="{BB962C8B-B14F-4D97-AF65-F5344CB8AC3E}">
        <p14:creationId xmlns:p14="http://schemas.microsoft.com/office/powerpoint/2010/main" val="2099366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m alcim kep 2 hasabon">
    <p:spTree>
      <p:nvGrpSpPr>
        <p:cNvPr id="1" name=""/>
        <p:cNvGrpSpPr/>
        <p:nvPr/>
      </p:nvGrpSpPr>
      <p:grpSpPr>
        <a:xfrm>
          <a:off x="0" y="0"/>
          <a:ext cx="0" cy="0"/>
          <a:chOff x="0" y="0"/>
          <a:chExt cx="0" cy="0"/>
        </a:xfrm>
      </p:grpSpPr>
      <p:sp>
        <p:nvSpPr>
          <p:cNvPr id="2" name="Title 1"/>
          <p:cNvSpPr>
            <a:spLocks noGrp="1"/>
          </p:cNvSpPr>
          <p:nvPr>
            <p:ph type="title"/>
          </p:nvPr>
        </p:nvSpPr>
        <p:spPr>
          <a:xfrm>
            <a:off x="395287" y="404814"/>
            <a:ext cx="8353425" cy="1079970"/>
          </a:xfrm>
        </p:spPr>
        <p:txBody>
          <a:bodyPr anchor="t" anchorCtr="0">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7C8BAAD1-3253-D44E-AB6F-0079D3495B73}"/>
              </a:ext>
            </a:extLst>
          </p:cNvPr>
          <p:cNvSpPr>
            <a:spLocks noGrp="1"/>
          </p:cNvSpPr>
          <p:nvPr>
            <p:ph type="body" idx="1"/>
          </p:nvPr>
        </p:nvSpPr>
        <p:spPr>
          <a:xfrm>
            <a:off x="395288" y="1696153"/>
            <a:ext cx="3960812" cy="940759"/>
          </a:xfrm>
        </p:spPr>
        <p:txBody>
          <a:bodyPr anchor="t" anchorCtr="0"/>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Text Placeholder 2">
            <a:extLst>
              <a:ext uri="{FF2B5EF4-FFF2-40B4-BE49-F238E27FC236}">
                <a16:creationId xmlns="" xmlns:a16="http://schemas.microsoft.com/office/drawing/2014/main" id="{A98D1B0E-331E-D647-8989-C190AD26BA8D}"/>
              </a:ext>
            </a:extLst>
          </p:cNvPr>
          <p:cNvSpPr>
            <a:spLocks noGrp="1"/>
          </p:cNvSpPr>
          <p:nvPr>
            <p:ph type="body" idx="10"/>
          </p:nvPr>
        </p:nvSpPr>
        <p:spPr>
          <a:xfrm>
            <a:off x="4787900" y="1696154"/>
            <a:ext cx="3960811" cy="940758"/>
          </a:xfrm>
        </p:spPr>
        <p:txBody>
          <a:bodyPr anchor="t" anchorCtr="0"/>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Picture Placeholder 5">
            <a:extLst>
              <a:ext uri="{FF2B5EF4-FFF2-40B4-BE49-F238E27FC236}">
                <a16:creationId xmlns="" xmlns:a16="http://schemas.microsoft.com/office/drawing/2014/main" id="{DAC490A1-3AAB-1A43-95E9-85D9AF0AFDF3}"/>
              </a:ext>
            </a:extLst>
          </p:cNvPr>
          <p:cNvSpPr>
            <a:spLocks noGrp="1"/>
          </p:cNvSpPr>
          <p:nvPr>
            <p:ph type="pic" sz="quarter" idx="11"/>
          </p:nvPr>
        </p:nvSpPr>
        <p:spPr>
          <a:xfrm>
            <a:off x="4787900" y="2768600"/>
            <a:ext cx="3960813" cy="3684588"/>
          </a:xfrm>
        </p:spPr>
        <p:txBody>
          <a:bodyPr/>
          <a:lstStyle/>
          <a:p>
            <a:endParaRPr lang="hu-HU"/>
          </a:p>
        </p:txBody>
      </p:sp>
      <p:sp>
        <p:nvSpPr>
          <p:cNvPr id="8" name="Picture Placeholder 5">
            <a:extLst>
              <a:ext uri="{FF2B5EF4-FFF2-40B4-BE49-F238E27FC236}">
                <a16:creationId xmlns="" xmlns:a16="http://schemas.microsoft.com/office/drawing/2014/main" id="{A85F08C1-CC0B-954C-9A4D-C3ABA024743B}"/>
              </a:ext>
            </a:extLst>
          </p:cNvPr>
          <p:cNvSpPr>
            <a:spLocks noGrp="1"/>
          </p:cNvSpPr>
          <p:nvPr>
            <p:ph type="pic" sz="quarter" idx="12"/>
          </p:nvPr>
        </p:nvSpPr>
        <p:spPr>
          <a:xfrm>
            <a:off x="404159" y="2768600"/>
            <a:ext cx="3960813" cy="3684588"/>
          </a:xfrm>
        </p:spPr>
        <p:txBody>
          <a:bodyPr/>
          <a:lstStyle/>
          <a:p>
            <a:endParaRPr lang="hu-HU"/>
          </a:p>
        </p:txBody>
      </p:sp>
    </p:spTree>
    <p:extLst>
      <p:ext uri="{BB962C8B-B14F-4D97-AF65-F5344CB8AC3E}">
        <p14:creationId xmlns:p14="http://schemas.microsoft.com/office/powerpoint/2010/main" val="313957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hasabos cim szoveg es kep 2 hasabon">
    <p:spTree>
      <p:nvGrpSpPr>
        <p:cNvPr id="1" name=""/>
        <p:cNvGrpSpPr/>
        <p:nvPr/>
      </p:nvGrpSpPr>
      <p:grpSpPr>
        <a:xfrm>
          <a:off x="0" y="0"/>
          <a:ext cx="0" cy="0"/>
          <a:chOff x="0" y="0"/>
          <a:chExt cx="0" cy="0"/>
        </a:xfrm>
      </p:grpSpPr>
      <p:sp>
        <p:nvSpPr>
          <p:cNvPr id="2" name="Title 1"/>
          <p:cNvSpPr>
            <a:spLocks noGrp="1"/>
          </p:cNvSpPr>
          <p:nvPr>
            <p:ph type="title"/>
          </p:nvPr>
        </p:nvSpPr>
        <p:spPr>
          <a:xfrm>
            <a:off x="395289" y="414057"/>
            <a:ext cx="3960812" cy="1070727"/>
          </a:xfrm>
        </p:spPr>
        <p:txBody>
          <a:bodyPr wrap="square" anchor="t" anchorCtr="0">
            <a:noAutofit/>
          </a:bodyP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395287" y="1772816"/>
            <a:ext cx="3960813" cy="4680372"/>
          </a:xfrm>
        </p:spPr>
        <p:txBody>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Picture Placeholder 5">
            <a:extLst>
              <a:ext uri="{FF2B5EF4-FFF2-40B4-BE49-F238E27FC236}">
                <a16:creationId xmlns="" xmlns:a16="http://schemas.microsoft.com/office/drawing/2014/main" id="{67C94776-DBB1-9E47-B7A3-028077862499}"/>
              </a:ext>
            </a:extLst>
          </p:cNvPr>
          <p:cNvSpPr>
            <a:spLocks noGrp="1"/>
          </p:cNvSpPr>
          <p:nvPr>
            <p:ph type="pic" sz="quarter" idx="11"/>
          </p:nvPr>
        </p:nvSpPr>
        <p:spPr>
          <a:xfrm>
            <a:off x="4787900" y="414057"/>
            <a:ext cx="3960813" cy="6039131"/>
          </a:xfrm>
        </p:spPr>
        <p:txBody>
          <a:bodyPr/>
          <a:lstStyle/>
          <a:p>
            <a:endParaRPr lang="hu-HU"/>
          </a:p>
        </p:txBody>
      </p:sp>
    </p:spTree>
    <p:extLst>
      <p:ext uri="{BB962C8B-B14F-4D97-AF65-F5344CB8AC3E}">
        <p14:creationId xmlns:p14="http://schemas.microsoft.com/office/powerpoint/2010/main" val="193232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hasabos cim folyoszoveg 1 hasabos">
    <p:spTree>
      <p:nvGrpSpPr>
        <p:cNvPr id="1" name=""/>
        <p:cNvGrpSpPr/>
        <p:nvPr/>
      </p:nvGrpSpPr>
      <p:grpSpPr>
        <a:xfrm>
          <a:off x="0" y="0"/>
          <a:ext cx="0" cy="0"/>
          <a:chOff x="0" y="0"/>
          <a:chExt cx="0" cy="0"/>
        </a:xfrm>
      </p:grpSpPr>
      <p:sp>
        <p:nvSpPr>
          <p:cNvPr id="2" name="Title 1"/>
          <p:cNvSpPr>
            <a:spLocks noGrp="1"/>
          </p:cNvSpPr>
          <p:nvPr>
            <p:ph type="title"/>
          </p:nvPr>
        </p:nvSpPr>
        <p:spPr>
          <a:xfrm>
            <a:off x="395288" y="404813"/>
            <a:ext cx="3960812" cy="1079971"/>
          </a:xfrm>
        </p:spPr>
        <p:txBody>
          <a:bodyPr anchor="t" anchorCtr="0">
            <a:noAutofit/>
          </a:bodyP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395288" y="1772816"/>
            <a:ext cx="3960811" cy="4680372"/>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Text Placeholder 3">
            <a:extLst>
              <a:ext uri="{FF2B5EF4-FFF2-40B4-BE49-F238E27FC236}">
                <a16:creationId xmlns="" xmlns:a16="http://schemas.microsoft.com/office/drawing/2014/main" id="{04C66C62-0D34-3546-B0B2-ECAC99537973}"/>
              </a:ext>
            </a:extLst>
          </p:cNvPr>
          <p:cNvSpPr>
            <a:spLocks noGrp="1"/>
          </p:cNvSpPr>
          <p:nvPr>
            <p:ph type="body" sz="half" idx="10"/>
          </p:nvPr>
        </p:nvSpPr>
        <p:spPr>
          <a:xfrm>
            <a:off x="4785753" y="404813"/>
            <a:ext cx="3960811" cy="6048375"/>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3920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m alcim1 es folyoszoveg 2 hasab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B8E9D3-19B8-1D4F-8D6D-6B154135D258}"/>
              </a:ext>
            </a:extLst>
          </p:cNvPr>
          <p:cNvSpPr>
            <a:spLocks noGrp="1"/>
          </p:cNvSpPr>
          <p:nvPr>
            <p:ph type="title"/>
          </p:nvPr>
        </p:nvSpPr>
        <p:spPr>
          <a:xfrm>
            <a:off x="395288" y="404812"/>
            <a:ext cx="8353425" cy="1079971"/>
          </a:xfrm>
        </p:spPr>
        <p:txBody>
          <a:bodyPr>
            <a:noAutofit/>
          </a:bodyPr>
          <a:lstStyle>
            <a:lvl1pPr>
              <a:lnSpc>
                <a:spcPct val="150000"/>
              </a:lnSpc>
              <a:defRPr/>
            </a:lvl1pPr>
          </a:lstStyle>
          <a:p>
            <a:r>
              <a:rPr lang="en-US" dirty="0"/>
              <a:t>Click to edit Master title style</a:t>
            </a:r>
            <a:endParaRPr lang="hu-HU" dirty="0"/>
          </a:p>
        </p:txBody>
      </p:sp>
      <p:sp>
        <p:nvSpPr>
          <p:cNvPr id="3" name="Content Placeholder 3">
            <a:extLst>
              <a:ext uri="{FF2B5EF4-FFF2-40B4-BE49-F238E27FC236}">
                <a16:creationId xmlns="" xmlns:a16="http://schemas.microsoft.com/office/drawing/2014/main" id="{9E2FA503-B93A-2549-AF45-27D1D5DF7D8D}"/>
              </a:ext>
            </a:extLst>
          </p:cNvPr>
          <p:cNvSpPr>
            <a:spLocks noGrp="1"/>
          </p:cNvSpPr>
          <p:nvPr>
            <p:ph sz="half" idx="2"/>
          </p:nvPr>
        </p:nvSpPr>
        <p:spPr>
          <a:xfrm>
            <a:off x="395288" y="2848282"/>
            <a:ext cx="3960812" cy="3604906"/>
          </a:xfrm>
        </p:spPr>
        <p:txBody>
          <a:bodyPr/>
          <a:lstStyle>
            <a:lvl1pPr>
              <a:lnSpc>
                <a:spcPct val="150000"/>
              </a:lnSpc>
              <a:defRPr sz="2200"/>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Edit Master text styles</a:t>
            </a:r>
          </a:p>
        </p:txBody>
      </p:sp>
      <p:sp>
        <p:nvSpPr>
          <p:cNvPr id="5" name="Text Placeholder 2">
            <a:extLst>
              <a:ext uri="{FF2B5EF4-FFF2-40B4-BE49-F238E27FC236}">
                <a16:creationId xmlns="" xmlns:a16="http://schemas.microsoft.com/office/drawing/2014/main" id="{3443B55B-8DC0-4A49-9EA9-847E23175C8B}"/>
              </a:ext>
            </a:extLst>
          </p:cNvPr>
          <p:cNvSpPr>
            <a:spLocks noGrp="1"/>
          </p:cNvSpPr>
          <p:nvPr>
            <p:ph type="body" idx="1"/>
          </p:nvPr>
        </p:nvSpPr>
        <p:spPr>
          <a:xfrm>
            <a:off x="395288" y="1696153"/>
            <a:ext cx="3960812" cy="940759"/>
          </a:xfrm>
        </p:spPr>
        <p:txBody>
          <a:bodyPr anchor="t" anchorCtr="0"/>
          <a:lstStyle>
            <a:lvl1pPr marL="0" indent="0">
              <a:buNone/>
              <a:defRPr sz="2600" b="1" baseline="0">
                <a:solidFill>
                  <a:srgbClr val="485A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6" name="Text Placeholder 2">
            <a:extLst>
              <a:ext uri="{FF2B5EF4-FFF2-40B4-BE49-F238E27FC236}">
                <a16:creationId xmlns="" xmlns:a16="http://schemas.microsoft.com/office/drawing/2014/main" id="{33F0C4CB-DC0A-7C45-A64D-1BA32C50AB6C}"/>
              </a:ext>
            </a:extLst>
          </p:cNvPr>
          <p:cNvSpPr>
            <a:spLocks noGrp="1"/>
          </p:cNvSpPr>
          <p:nvPr>
            <p:ph type="body" idx="10"/>
          </p:nvPr>
        </p:nvSpPr>
        <p:spPr>
          <a:xfrm>
            <a:off x="4787900" y="1696154"/>
            <a:ext cx="3960811" cy="940758"/>
          </a:xfrm>
        </p:spPr>
        <p:txBody>
          <a:bodyPr anchor="t" anchorCtr="0"/>
          <a:lstStyle>
            <a:lvl1pPr marL="0" indent="0">
              <a:buNone/>
              <a:defRPr sz="2600" b="1" baseline="0">
                <a:solidFill>
                  <a:srgbClr val="485A9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Picture Placeholder 5">
            <a:extLst>
              <a:ext uri="{FF2B5EF4-FFF2-40B4-BE49-F238E27FC236}">
                <a16:creationId xmlns="" xmlns:a16="http://schemas.microsoft.com/office/drawing/2014/main" id="{DCA83A98-D025-DE4D-868D-A4DCFBAA9375}"/>
              </a:ext>
            </a:extLst>
          </p:cNvPr>
          <p:cNvSpPr>
            <a:spLocks noGrp="1"/>
          </p:cNvSpPr>
          <p:nvPr>
            <p:ph type="pic" sz="quarter" idx="11"/>
          </p:nvPr>
        </p:nvSpPr>
        <p:spPr>
          <a:xfrm>
            <a:off x="4787900" y="2848282"/>
            <a:ext cx="3960813" cy="3604906"/>
          </a:xfrm>
        </p:spPr>
        <p:txBody>
          <a:bodyPr/>
          <a:lstStyle/>
          <a:p>
            <a:endParaRPr lang="hu-HU"/>
          </a:p>
        </p:txBody>
      </p:sp>
    </p:spTree>
    <p:extLst>
      <p:ext uri="{BB962C8B-B14F-4D97-AF65-F5344CB8AC3E}">
        <p14:creationId xmlns:p14="http://schemas.microsoft.com/office/powerpoint/2010/main" val="14450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404814"/>
            <a:ext cx="8353425" cy="1285876"/>
          </a:xfrm>
          <a:prstGeom prst="rect">
            <a:avLst/>
          </a:prstGeom>
        </p:spPr>
        <p:txBody>
          <a:bodyPr vert="horz" wrap="square"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395287" y="1825624"/>
            <a:ext cx="8353425" cy="4627563"/>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934141"/>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5" r:id="rId3"/>
    <p:sldLayoutId id="2147483667" r:id="rId4"/>
    <p:sldLayoutId id="2147483668" r:id="rId5"/>
    <p:sldLayoutId id="2147483669" r:id="rId6"/>
    <p:sldLayoutId id="2147483671" r:id="rId7"/>
    <p:sldLayoutId id="2147483672" r:id="rId8"/>
    <p:sldLayoutId id="2147483670" r:id="rId9"/>
  </p:sldLayoutIdLst>
  <p:txStyles>
    <p:titleStyle>
      <a:lvl1pPr algn="l" defTabSz="914400" rtl="0" eaLnBrk="1" latinLnBrk="0" hangingPunct="1">
        <a:lnSpc>
          <a:spcPct val="90000"/>
        </a:lnSpc>
        <a:spcBef>
          <a:spcPct val="0"/>
        </a:spcBef>
        <a:buNone/>
        <a:defRPr sz="3600" b="1" kern="1200" baseline="0">
          <a:solidFill>
            <a:srgbClr val="1F335E"/>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kern="1200" baseline="0">
          <a:solidFill>
            <a:srgbClr val="1F335E"/>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rgbClr val="1F335E"/>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baseline="0">
          <a:solidFill>
            <a:srgbClr val="1F335E"/>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baseline="0">
          <a:solidFill>
            <a:srgbClr val="1F335E"/>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rgbClr val="1F33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49" userDrawn="1">
          <p15:clr>
            <a:srgbClr val="F26B43"/>
          </p15:clr>
        </p15:guide>
        <p15:guide id="2" pos="5511" userDrawn="1">
          <p15:clr>
            <a:srgbClr val="F26B43"/>
          </p15:clr>
        </p15:guide>
        <p15:guide id="3" orient="horz" pos="255" userDrawn="1">
          <p15:clr>
            <a:srgbClr val="F26B43"/>
          </p15:clr>
        </p15:guide>
        <p15:guide id="4" orient="horz" pos="4065" userDrawn="1">
          <p15:clr>
            <a:srgbClr val="F26B43"/>
          </p15:clr>
        </p15:guide>
        <p15:guide id="5" pos="2744" userDrawn="1">
          <p15:clr>
            <a:srgbClr val="F26B43"/>
          </p15:clr>
        </p15:guide>
        <p15:guide id="6" pos="3016" userDrawn="1">
          <p15:clr>
            <a:srgbClr val="F26B43"/>
          </p15:clr>
        </p15:guide>
        <p15:guide id="7" orient="horz" pos="2296" userDrawn="1">
          <p15:clr>
            <a:srgbClr val="F26B43"/>
          </p15:clr>
        </p15:guide>
        <p15:guide id="8" orient="horz" pos="20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6066D6-1843-A847-85DB-D710A37D4EF2}"/>
              </a:ext>
            </a:extLst>
          </p:cNvPr>
          <p:cNvSpPr>
            <a:spLocks noGrp="1"/>
          </p:cNvSpPr>
          <p:nvPr>
            <p:ph type="ctrTitle"/>
          </p:nvPr>
        </p:nvSpPr>
        <p:spPr/>
        <p:txBody>
          <a:bodyPr/>
          <a:lstStyle/>
          <a:p>
            <a:r>
              <a:rPr lang="hu-HU" dirty="0" smtClean="0"/>
              <a:t>A hidegháború kibontakozása</a:t>
            </a:r>
            <a:br>
              <a:rPr lang="hu-HU" dirty="0" smtClean="0"/>
            </a:br>
            <a:r>
              <a:rPr lang="hu-HU" dirty="0" smtClean="0"/>
              <a:t>1945-1950</a:t>
            </a:r>
            <a:br>
              <a:rPr lang="hu-HU" dirty="0" smtClean="0"/>
            </a:br>
            <a:endParaRPr lang="hu-HU" dirty="0"/>
          </a:p>
        </p:txBody>
      </p:sp>
      <p:sp>
        <p:nvSpPr>
          <p:cNvPr id="3" name="Subtitle 2">
            <a:extLst>
              <a:ext uri="{FF2B5EF4-FFF2-40B4-BE49-F238E27FC236}">
                <a16:creationId xmlns="" xmlns:a16="http://schemas.microsoft.com/office/drawing/2014/main" id="{6AFEADAD-2490-D647-A7FB-06E11648BDAF}"/>
              </a:ext>
            </a:extLst>
          </p:cNvPr>
          <p:cNvSpPr>
            <a:spLocks noGrp="1"/>
          </p:cNvSpPr>
          <p:nvPr>
            <p:ph type="subTitle" idx="1"/>
          </p:nvPr>
        </p:nvSpPr>
        <p:spPr/>
        <p:txBody>
          <a:bodyPr/>
          <a:lstStyle/>
          <a:p>
            <a:r>
              <a:rPr lang="hu-HU" dirty="0" smtClean="0"/>
              <a:t>Dr. Zsinka László </a:t>
            </a:r>
          </a:p>
          <a:p>
            <a:r>
              <a:rPr lang="hu-HU" dirty="0"/>
              <a:t>e</a:t>
            </a:r>
            <a:r>
              <a:rPr lang="hu-HU" dirty="0" smtClean="0"/>
              <a:t>gyetemi docens</a:t>
            </a:r>
            <a:endParaRPr lang="hu-HU" dirty="0"/>
          </a:p>
        </p:txBody>
      </p:sp>
    </p:spTree>
    <p:extLst>
      <p:ext uri="{BB962C8B-B14F-4D97-AF65-F5344CB8AC3E}">
        <p14:creationId xmlns:p14="http://schemas.microsoft.com/office/powerpoint/2010/main" val="241741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4329-A7A9-2B42-A53D-50230A633B65}"/>
              </a:ext>
            </a:extLst>
          </p:cNvPr>
          <p:cNvSpPr>
            <a:spLocks noGrp="1"/>
          </p:cNvSpPr>
          <p:nvPr>
            <p:ph type="title"/>
          </p:nvPr>
        </p:nvSpPr>
        <p:spPr/>
        <p:txBody>
          <a:bodyPr/>
          <a:lstStyle/>
          <a:p>
            <a:r>
              <a:rPr lang="hu-HU" dirty="0" smtClean="0"/>
              <a:t>A német kérdés</a:t>
            </a:r>
            <a:endParaRPr lang="hu-HU" dirty="0"/>
          </a:p>
        </p:txBody>
      </p:sp>
      <p:pic>
        <p:nvPicPr>
          <p:cNvPr id="6" name="Kép helye 5"/>
          <p:cNvPicPr>
            <a:picLocks noGrp="1" noChangeAspect="1"/>
          </p:cNvPicPr>
          <p:nvPr>
            <p:ph type="pic" idx="4294967295"/>
          </p:nvPr>
        </p:nvPicPr>
        <p:blipFill>
          <a:blip r:embed="rId2"/>
          <a:srcRect l="25903" r="25903"/>
          <a:stretch>
            <a:fillRect/>
          </a:stretch>
        </p:blipFill>
        <p:spPr>
          <a:xfrm>
            <a:off x="4860032" y="1124744"/>
            <a:ext cx="3243035" cy="4952290"/>
          </a:xfrm>
          <a:prstGeom prst="rect">
            <a:avLst/>
          </a:prstGeom>
        </p:spPr>
      </p:pic>
      <p:sp>
        <p:nvSpPr>
          <p:cNvPr id="4" name="Text Placeholder 3">
            <a:extLst>
              <a:ext uri="{FF2B5EF4-FFF2-40B4-BE49-F238E27FC236}">
                <a16:creationId xmlns:a16="http://schemas.microsoft.com/office/drawing/2014/main" xmlns="" id="{E15E6DBA-4255-FE4C-8061-548EEEB00EA7}"/>
              </a:ext>
            </a:extLst>
          </p:cNvPr>
          <p:cNvSpPr>
            <a:spLocks noGrp="1"/>
          </p:cNvSpPr>
          <p:nvPr>
            <p:ph type="body" sz="half" idx="2"/>
          </p:nvPr>
        </p:nvSpPr>
        <p:spPr>
          <a:xfrm>
            <a:off x="395288" y="1052736"/>
            <a:ext cx="4032696" cy="5400452"/>
          </a:xfrm>
        </p:spPr>
        <p:txBody>
          <a:bodyPr/>
          <a:lstStyle/>
          <a:p>
            <a:r>
              <a:rPr lang="hu-HU" sz="2200" dirty="0" smtClean="0"/>
              <a:t>Mi legyen Németország sorsa? </a:t>
            </a:r>
          </a:p>
          <a:p>
            <a:r>
              <a:rPr lang="hu-HU" sz="2200" dirty="0" smtClean="0"/>
              <a:t>Morgenthau-terv. Németország „agrarizálása” </a:t>
            </a:r>
          </a:p>
          <a:p>
            <a:r>
              <a:rPr lang="hu-HU" sz="2200" dirty="0" smtClean="0"/>
              <a:t>Egységes (semleges), vagy megosztott Németország? </a:t>
            </a:r>
          </a:p>
          <a:p>
            <a:r>
              <a:rPr lang="hu-HU" sz="2200" dirty="0" smtClean="0"/>
              <a:t>Szovjet jóvátételi igények </a:t>
            </a:r>
          </a:p>
          <a:p>
            <a:r>
              <a:rPr lang="hu-HU" sz="2200" dirty="0" smtClean="0"/>
              <a:t>Az </a:t>
            </a:r>
            <a:r>
              <a:rPr lang="hu-HU" sz="2200" dirty="0"/>
              <a:t>angolszászok a német jóvátétel kérdésében idővel nagyvonalúbbak, és konszolidálni akarják akár pénzügyi segítséggel is a német területeket. </a:t>
            </a:r>
            <a:endParaRPr lang="hu-HU" sz="2200" dirty="0" smtClean="0"/>
          </a:p>
          <a:p>
            <a:r>
              <a:rPr lang="hu-HU" sz="2200" i="1" u="sng" dirty="0" smtClean="0"/>
              <a:t>Berlin a német kapituláció után</a:t>
            </a:r>
            <a:endParaRPr lang="hu-HU" sz="2200" i="1" u="sng" dirty="0"/>
          </a:p>
        </p:txBody>
      </p:sp>
    </p:spTree>
    <p:extLst>
      <p:ext uri="{BB962C8B-B14F-4D97-AF65-F5344CB8AC3E}">
        <p14:creationId xmlns:p14="http://schemas.microsoft.com/office/powerpoint/2010/main" val="2079442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54329-A7A9-2B42-A53D-50230A633B65}"/>
              </a:ext>
            </a:extLst>
          </p:cNvPr>
          <p:cNvSpPr>
            <a:spLocks noGrp="1"/>
          </p:cNvSpPr>
          <p:nvPr>
            <p:ph type="title"/>
          </p:nvPr>
        </p:nvSpPr>
        <p:spPr>
          <a:xfrm>
            <a:off x="395288" y="404813"/>
            <a:ext cx="5760888" cy="1079971"/>
          </a:xfrm>
        </p:spPr>
        <p:txBody>
          <a:bodyPr/>
          <a:lstStyle/>
          <a:p>
            <a:r>
              <a:rPr lang="hu-HU" dirty="0" smtClean="0"/>
              <a:t>A német kérdés kiéleződése </a:t>
            </a:r>
            <a:endParaRPr lang="hu-HU" dirty="0"/>
          </a:p>
        </p:txBody>
      </p:sp>
      <p:pic>
        <p:nvPicPr>
          <p:cNvPr id="5" name="Kép helye 4"/>
          <p:cNvPicPr>
            <a:picLocks noGrp="1" noChangeAspect="1"/>
          </p:cNvPicPr>
          <p:nvPr>
            <p:ph type="pic" idx="4294967295"/>
          </p:nvPr>
        </p:nvPicPr>
        <p:blipFill>
          <a:blip r:embed="rId2"/>
          <a:srcRect l="2011" r="2011"/>
          <a:stretch>
            <a:fillRect/>
          </a:stretch>
        </p:blipFill>
        <p:spPr>
          <a:xfrm>
            <a:off x="4787900" y="967765"/>
            <a:ext cx="3960813" cy="4895850"/>
          </a:xfrm>
          <a:prstGeom prst="rect">
            <a:avLst/>
          </a:prstGeom>
        </p:spPr>
      </p:pic>
      <p:sp>
        <p:nvSpPr>
          <p:cNvPr id="4" name="Text Placeholder 3">
            <a:extLst>
              <a:ext uri="{FF2B5EF4-FFF2-40B4-BE49-F238E27FC236}">
                <a16:creationId xmlns="" xmlns:a16="http://schemas.microsoft.com/office/drawing/2014/main" id="{E15E6DBA-4255-FE4C-8061-548EEEB00EA7}"/>
              </a:ext>
            </a:extLst>
          </p:cNvPr>
          <p:cNvSpPr>
            <a:spLocks noGrp="1"/>
          </p:cNvSpPr>
          <p:nvPr>
            <p:ph type="body" sz="half" idx="2"/>
          </p:nvPr>
        </p:nvSpPr>
        <p:spPr>
          <a:xfrm>
            <a:off x="395288" y="967765"/>
            <a:ext cx="4176712" cy="5701595"/>
          </a:xfrm>
        </p:spPr>
        <p:txBody>
          <a:bodyPr/>
          <a:lstStyle/>
          <a:p>
            <a:r>
              <a:rPr lang="hu-HU" sz="2200" dirty="0" smtClean="0"/>
              <a:t>A négyhatalmi </a:t>
            </a:r>
            <a:r>
              <a:rPr lang="hu-HU" sz="2200" dirty="0"/>
              <a:t>megszállás </a:t>
            </a:r>
            <a:r>
              <a:rPr lang="hu-HU" sz="2200" dirty="0" smtClean="0"/>
              <a:t>intézményesülése Németországban </a:t>
            </a:r>
          </a:p>
          <a:p>
            <a:r>
              <a:rPr lang="hu-HU" sz="2200" dirty="0" smtClean="0"/>
              <a:t>A német kérdés tekintetében egyre jobban különbözik a szovjet és az amerikai álláspont. </a:t>
            </a:r>
          </a:p>
          <a:p>
            <a:r>
              <a:rPr lang="hu-HU" sz="2200" dirty="0" smtClean="0"/>
              <a:t>1947</a:t>
            </a:r>
            <a:r>
              <a:rPr lang="hu-HU" sz="2200" dirty="0"/>
              <a:t>. 01. 01. Bizónia </a:t>
            </a:r>
            <a:r>
              <a:rPr lang="hu-HU" sz="2200" dirty="0" smtClean="0"/>
              <a:t>létrejötte</a:t>
            </a:r>
          </a:p>
          <a:p>
            <a:r>
              <a:rPr lang="hu-HU" sz="2200" dirty="0" smtClean="0"/>
              <a:t> A Marshall-terv meghirdetése 1947-től a német kérdést is kiélezi. </a:t>
            </a:r>
            <a:endParaRPr lang="hu-HU" sz="2200" dirty="0"/>
          </a:p>
          <a:p>
            <a:r>
              <a:rPr lang="hu-HU" sz="2200" dirty="0"/>
              <a:t>1948 04 08 Trizónia </a:t>
            </a:r>
            <a:r>
              <a:rPr lang="hu-HU" sz="2200" dirty="0" smtClean="0"/>
              <a:t>létrejötte</a:t>
            </a:r>
            <a:endParaRPr lang="hu-HU" sz="2200" dirty="0"/>
          </a:p>
          <a:p>
            <a:r>
              <a:rPr lang="hu-HU" sz="2200" dirty="0"/>
              <a:t>1948. 06. 20. A </a:t>
            </a:r>
            <a:r>
              <a:rPr lang="hu-HU" sz="2200" dirty="0" smtClean="0"/>
              <a:t>márkareform </a:t>
            </a:r>
            <a:r>
              <a:rPr lang="hu-HU" sz="2200" dirty="0"/>
              <a:t>bevezetése Trizónia </a:t>
            </a:r>
            <a:r>
              <a:rPr lang="hu-HU" sz="2200" dirty="0" smtClean="0"/>
              <a:t>területén</a:t>
            </a:r>
          </a:p>
          <a:p>
            <a:r>
              <a:rPr lang="hu-HU" sz="2200" i="1" u="sng" dirty="0" smtClean="0"/>
              <a:t>Megszállási zónák Németországban </a:t>
            </a:r>
            <a:endParaRPr lang="hu-HU" sz="2200" i="1" u="sng" dirty="0"/>
          </a:p>
        </p:txBody>
      </p:sp>
    </p:spTree>
    <p:extLst>
      <p:ext uri="{BB962C8B-B14F-4D97-AF65-F5344CB8AC3E}">
        <p14:creationId xmlns:p14="http://schemas.microsoft.com/office/powerpoint/2010/main" val="306116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4329-A7A9-2B42-A53D-50230A633B65}"/>
              </a:ext>
            </a:extLst>
          </p:cNvPr>
          <p:cNvSpPr>
            <a:spLocks noGrp="1"/>
          </p:cNvSpPr>
          <p:nvPr>
            <p:ph type="title"/>
          </p:nvPr>
        </p:nvSpPr>
        <p:spPr/>
        <p:txBody>
          <a:bodyPr/>
          <a:lstStyle/>
          <a:p>
            <a:r>
              <a:rPr lang="hu-HU" sz="3600" dirty="0" smtClean="0"/>
              <a:t>Berlin blokádja </a:t>
            </a:r>
            <a:endParaRPr lang="hu-HU" sz="3600" dirty="0"/>
          </a:p>
        </p:txBody>
      </p:sp>
      <p:pic>
        <p:nvPicPr>
          <p:cNvPr id="5" name="Kép helye 4"/>
          <p:cNvPicPr>
            <a:picLocks noGrp="1" noChangeAspect="1"/>
          </p:cNvPicPr>
          <p:nvPr>
            <p:ph type="pic" idx="4294967295"/>
          </p:nvPr>
        </p:nvPicPr>
        <p:blipFill>
          <a:blip r:embed="rId2"/>
          <a:srcRect l="12607" r="12607"/>
          <a:stretch>
            <a:fillRect/>
          </a:stretch>
        </p:blipFill>
        <p:spPr>
          <a:xfrm>
            <a:off x="4754930" y="836712"/>
            <a:ext cx="3960813" cy="5040313"/>
          </a:xfrm>
          <a:prstGeom prst="rect">
            <a:avLst/>
          </a:prstGeom>
        </p:spPr>
      </p:pic>
      <p:sp>
        <p:nvSpPr>
          <p:cNvPr id="4" name="Text Placeholder 3">
            <a:extLst>
              <a:ext uri="{FF2B5EF4-FFF2-40B4-BE49-F238E27FC236}">
                <a16:creationId xmlns:a16="http://schemas.microsoft.com/office/drawing/2014/main" xmlns="" id="{E15E6DBA-4255-FE4C-8061-548EEEB00EA7}"/>
              </a:ext>
            </a:extLst>
          </p:cNvPr>
          <p:cNvSpPr>
            <a:spLocks noGrp="1"/>
          </p:cNvSpPr>
          <p:nvPr>
            <p:ph type="body" sz="half" idx="2"/>
          </p:nvPr>
        </p:nvSpPr>
        <p:spPr>
          <a:xfrm>
            <a:off x="395288" y="1340768"/>
            <a:ext cx="4104704" cy="5328592"/>
          </a:xfrm>
        </p:spPr>
        <p:txBody>
          <a:bodyPr/>
          <a:lstStyle/>
          <a:p>
            <a:r>
              <a:rPr lang="hu-HU" sz="2200" dirty="0" smtClean="0"/>
              <a:t>Válaszul a márkareformra a SZU lezárta a Berlinbe vezető utakat. </a:t>
            </a:r>
          </a:p>
          <a:p>
            <a:r>
              <a:rPr lang="hu-HU" sz="2200" dirty="0" smtClean="0"/>
              <a:t>1948 </a:t>
            </a:r>
            <a:r>
              <a:rPr lang="hu-HU" sz="2200" dirty="0"/>
              <a:t>06. 24. és 1949. 05. 12. között </a:t>
            </a:r>
            <a:r>
              <a:rPr lang="hu-HU" sz="2200" dirty="0" smtClean="0"/>
              <a:t>Berlin </a:t>
            </a:r>
            <a:r>
              <a:rPr lang="hu-HU" sz="2200" dirty="0"/>
              <a:t>blokádja (első berlini válság</a:t>
            </a:r>
            <a:r>
              <a:rPr lang="hu-HU" sz="2200" dirty="0" smtClean="0"/>
              <a:t>)</a:t>
            </a:r>
          </a:p>
          <a:p>
            <a:r>
              <a:rPr lang="hu-HU" sz="2200" dirty="0" smtClean="0"/>
              <a:t>Az Egyesült Államok Nyugat-Berlin légihídon való élelemiszerellátása mellett döntött. </a:t>
            </a:r>
          </a:p>
          <a:p>
            <a:r>
              <a:rPr lang="hu-HU" sz="2200" dirty="0" smtClean="0"/>
              <a:t>A blokád ereménytelen, 1949-ben tárgyalások kezdődtek a feloldásáról. </a:t>
            </a:r>
          </a:p>
          <a:p>
            <a:r>
              <a:rPr lang="hu-HU" sz="2200" dirty="0" smtClean="0"/>
              <a:t>Az USA „morális győzelme”</a:t>
            </a:r>
          </a:p>
          <a:p>
            <a:r>
              <a:rPr lang="hu-HU" sz="2200" i="1" u="sng" dirty="0" smtClean="0"/>
              <a:t>Az amerikai légihíd Berlin felett</a:t>
            </a:r>
            <a:endParaRPr lang="hu-HU" sz="2200" i="1" u="sng" dirty="0"/>
          </a:p>
          <a:p>
            <a:endParaRPr lang="hu-HU" sz="2200" dirty="0"/>
          </a:p>
        </p:txBody>
      </p:sp>
    </p:spTree>
    <p:extLst>
      <p:ext uri="{BB962C8B-B14F-4D97-AF65-F5344CB8AC3E}">
        <p14:creationId xmlns:p14="http://schemas.microsoft.com/office/powerpoint/2010/main" val="3018780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02A85-7560-3F48-9C34-16229735B482}"/>
              </a:ext>
            </a:extLst>
          </p:cNvPr>
          <p:cNvSpPr>
            <a:spLocks noGrp="1"/>
          </p:cNvSpPr>
          <p:nvPr>
            <p:ph type="title"/>
          </p:nvPr>
        </p:nvSpPr>
        <p:spPr/>
        <p:txBody>
          <a:bodyPr/>
          <a:lstStyle/>
          <a:p>
            <a:r>
              <a:rPr lang="hu-HU" dirty="0" smtClean="0"/>
              <a:t>Amerikai karikatúra</a:t>
            </a:r>
            <a:br>
              <a:rPr lang="hu-HU" dirty="0" smtClean="0"/>
            </a:br>
            <a:r>
              <a:rPr lang="hu-HU" dirty="0" smtClean="0"/>
              <a:t>Berlin szovjet blokádjáról </a:t>
            </a:r>
            <a:endParaRPr lang="hu-HU" dirty="0"/>
          </a:p>
        </p:txBody>
      </p:sp>
      <p:pic>
        <p:nvPicPr>
          <p:cNvPr id="5" name="Kép 4"/>
          <p:cNvPicPr>
            <a:picLocks noChangeAspect="1"/>
          </p:cNvPicPr>
          <p:nvPr/>
        </p:nvPicPr>
        <p:blipFill>
          <a:blip r:embed="rId2"/>
          <a:stretch>
            <a:fillRect/>
          </a:stretch>
        </p:blipFill>
        <p:spPr>
          <a:xfrm>
            <a:off x="2631776" y="2060848"/>
            <a:ext cx="3880445" cy="4434794"/>
          </a:xfrm>
          <a:prstGeom prst="rect">
            <a:avLst/>
          </a:prstGeom>
        </p:spPr>
      </p:pic>
    </p:spTree>
    <p:extLst>
      <p:ext uri="{BB962C8B-B14F-4D97-AF65-F5344CB8AC3E}">
        <p14:creationId xmlns:p14="http://schemas.microsoft.com/office/powerpoint/2010/main" val="47725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23974A-63AF-3E49-9EA1-A22C7AF07E07}"/>
              </a:ext>
            </a:extLst>
          </p:cNvPr>
          <p:cNvSpPr>
            <a:spLocks noGrp="1"/>
          </p:cNvSpPr>
          <p:nvPr>
            <p:ph type="title"/>
          </p:nvPr>
        </p:nvSpPr>
        <p:spPr/>
        <p:txBody>
          <a:bodyPr/>
          <a:lstStyle/>
          <a:p>
            <a:r>
              <a:rPr lang="hu-HU" dirty="0" smtClean="0"/>
              <a:t>Amerikai szállítmányok mennyisége a szovjet blokád idején </a:t>
            </a:r>
            <a:endParaRPr lang="hu-HU" dirty="0"/>
          </a:p>
        </p:txBody>
      </p:sp>
      <p:pic>
        <p:nvPicPr>
          <p:cNvPr id="4" name="Tartalom helye 3"/>
          <p:cNvPicPr>
            <a:picLocks noGrp="1" noChangeAspect="1"/>
          </p:cNvPicPr>
          <p:nvPr>
            <p:ph idx="4294967295"/>
          </p:nvPr>
        </p:nvPicPr>
        <p:blipFill>
          <a:blip r:embed="rId2"/>
          <a:stretch>
            <a:fillRect/>
          </a:stretch>
        </p:blipFill>
        <p:spPr>
          <a:xfrm>
            <a:off x="1219200" y="2060848"/>
            <a:ext cx="6705600" cy="4210050"/>
          </a:xfrm>
          <a:prstGeom prst="rect">
            <a:avLst/>
          </a:prstGeom>
        </p:spPr>
      </p:pic>
      <p:sp>
        <p:nvSpPr>
          <p:cNvPr id="5" name="AutoShape 2" descr="70 éve kiáltották ki a Kínai Népköztársaságot - 2019. szeptembe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330651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02A85-7560-3F48-9C34-16229735B482}"/>
              </a:ext>
            </a:extLst>
          </p:cNvPr>
          <p:cNvSpPr>
            <a:spLocks noGrp="1"/>
          </p:cNvSpPr>
          <p:nvPr>
            <p:ph type="title"/>
          </p:nvPr>
        </p:nvSpPr>
        <p:spPr>
          <a:xfrm>
            <a:off x="323528" y="404813"/>
            <a:ext cx="8640959" cy="1079971"/>
          </a:xfrm>
        </p:spPr>
        <p:txBody>
          <a:bodyPr/>
          <a:lstStyle/>
          <a:p>
            <a:pPr algn="ctr"/>
            <a:r>
              <a:rPr lang="hu-HU" dirty="0" smtClean="0"/>
              <a:t>Válasz a Marshall-tervre: </a:t>
            </a:r>
            <a:br>
              <a:rPr lang="hu-HU" dirty="0" smtClean="0"/>
            </a:br>
            <a:r>
              <a:rPr lang="hu-HU" dirty="0" smtClean="0"/>
              <a:t>Közép-Európa </a:t>
            </a:r>
            <a:r>
              <a:rPr lang="hu-HU" dirty="0"/>
              <a:t>szovjetizálása </a:t>
            </a:r>
            <a:br>
              <a:rPr lang="hu-HU" dirty="0"/>
            </a:br>
            <a:endParaRPr lang="hu-HU" dirty="0"/>
          </a:p>
        </p:txBody>
      </p:sp>
      <p:sp>
        <p:nvSpPr>
          <p:cNvPr id="3" name="Text Placeholder 2">
            <a:extLst>
              <a:ext uri="{FF2B5EF4-FFF2-40B4-BE49-F238E27FC236}">
                <a16:creationId xmlns="" xmlns:a16="http://schemas.microsoft.com/office/drawing/2014/main" id="{F8FA5495-9965-904E-A589-8AF79EC1E73C}"/>
              </a:ext>
            </a:extLst>
          </p:cNvPr>
          <p:cNvSpPr>
            <a:spLocks noGrp="1"/>
          </p:cNvSpPr>
          <p:nvPr>
            <p:ph type="body" idx="1"/>
          </p:nvPr>
        </p:nvSpPr>
        <p:spPr>
          <a:xfrm>
            <a:off x="395287" y="1772816"/>
            <a:ext cx="8353425" cy="4680372"/>
          </a:xfrm>
        </p:spPr>
        <p:txBody>
          <a:bodyPr/>
          <a:lstStyle/>
          <a:p>
            <a:pPr marL="342900" indent="-342900">
              <a:buFont typeface="Arial" panose="020B0604020202020204" pitchFamily="34" charset="0"/>
              <a:buChar char="•"/>
            </a:pPr>
            <a:r>
              <a:rPr lang="hu-HU" sz="2400" dirty="0" smtClean="0"/>
              <a:t>1945-ben </a:t>
            </a:r>
            <a:r>
              <a:rPr lang="hu-HU" sz="2400" dirty="0"/>
              <a:t>Sztálin még nem döntötte el, milyen taktikát válasszon a közép-európai országokkal </a:t>
            </a:r>
            <a:r>
              <a:rPr lang="hu-HU" sz="2400" dirty="0" smtClean="0"/>
              <a:t>szemben. Egyelőre </a:t>
            </a:r>
            <a:r>
              <a:rPr lang="hu-HU" sz="2400" dirty="0"/>
              <a:t>koalíciós kormányok </a:t>
            </a:r>
            <a:r>
              <a:rPr lang="hu-HU" sz="2400" dirty="0" smtClean="0"/>
              <a:t>alakulnak </a:t>
            </a:r>
            <a:r>
              <a:rPr lang="hu-HU" sz="2400" dirty="0"/>
              <a:t>a kommunisták részvételével és befolyásával. </a:t>
            </a:r>
          </a:p>
          <a:p>
            <a:pPr marL="342900" indent="-342900">
              <a:buFont typeface="Arial" panose="020B0604020202020204" pitchFamily="34" charset="0"/>
              <a:buChar char="•"/>
            </a:pPr>
            <a:r>
              <a:rPr lang="hu-HU" sz="2400" dirty="0"/>
              <a:t>1947-ben Sztálin felgyorsítja a közép-európai térség </a:t>
            </a:r>
            <a:r>
              <a:rPr lang="hu-HU" sz="2400" dirty="0" smtClean="0"/>
              <a:t>szovjetizálását. 1947-es választások Magyarországon: Dinnyés-kormány megalakulása.</a:t>
            </a:r>
            <a:endParaRPr lang="hu-HU" sz="2400" dirty="0"/>
          </a:p>
          <a:p>
            <a:pPr marL="342900" indent="-342900">
              <a:buFont typeface="Arial" panose="020B0604020202020204" pitchFamily="34" charset="0"/>
              <a:buChar char="•"/>
            </a:pPr>
            <a:r>
              <a:rPr lang="hu-HU" sz="2400" dirty="0"/>
              <a:t>1948 02. 25. Kommunista hatalomátvétel </a:t>
            </a:r>
            <a:r>
              <a:rPr lang="hu-HU" sz="2400" dirty="0" smtClean="0"/>
              <a:t>Csehszlovákiában.</a:t>
            </a:r>
            <a:endParaRPr lang="hu-HU" sz="2400" dirty="0"/>
          </a:p>
          <a:p>
            <a:pPr marL="342900" indent="-342900">
              <a:buFont typeface="Arial" panose="020B0604020202020204" pitchFamily="34" charset="0"/>
              <a:buChar char="•"/>
            </a:pPr>
            <a:r>
              <a:rPr lang="hu-HU" sz="2400" dirty="0"/>
              <a:t>1948. 06.28. Kominform kizárja </a:t>
            </a:r>
            <a:r>
              <a:rPr lang="hu-HU" sz="2400" dirty="0" smtClean="0"/>
              <a:t>Jugoszláviát.</a:t>
            </a:r>
            <a:endParaRPr lang="hu-HU" sz="2400" dirty="0"/>
          </a:p>
          <a:p>
            <a:endParaRPr lang="hu-HU" dirty="0"/>
          </a:p>
        </p:txBody>
      </p:sp>
    </p:spTree>
    <p:extLst>
      <p:ext uri="{BB962C8B-B14F-4D97-AF65-F5344CB8AC3E}">
        <p14:creationId xmlns:p14="http://schemas.microsoft.com/office/powerpoint/2010/main" val="271622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54329-A7A9-2B42-A53D-50230A633B65}"/>
              </a:ext>
            </a:extLst>
          </p:cNvPr>
          <p:cNvSpPr>
            <a:spLocks noGrp="1"/>
          </p:cNvSpPr>
          <p:nvPr>
            <p:ph type="title"/>
          </p:nvPr>
        </p:nvSpPr>
        <p:spPr>
          <a:xfrm>
            <a:off x="179512" y="404813"/>
            <a:ext cx="5688632" cy="1368003"/>
          </a:xfrm>
        </p:spPr>
        <p:txBody>
          <a:bodyPr/>
          <a:lstStyle/>
          <a:p>
            <a:r>
              <a:rPr lang="hu-HU" sz="3600" dirty="0" smtClean="0"/>
              <a:t>A szövetségi rendszerek kialakulása</a:t>
            </a:r>
            <a:endParaRPr lang="hu-HU" sz="3600" dirty="0"/>
          </a:p>
        </p:txBody>
      </p:sp>
      <p:pic>
        <p:nvPicPr>
          <p:cNvPr id="5" name="Kép helye 4"/>
          <p:cNvPicPr>
            <a:picLocks noGrp="1" noChangeAspect="1"/>
          </p:cNvPicPr>
          <p:nvPr>
            <p:ph type="pic" idx="4294967295"/>
          </p:nvPr>
        </p:nvPicPr>
        <p:blipFill>
          <a:blip r:embed="rId2"/>
          <a:srcRect l="16118" r="16118"/>
          <a:stretch>
            <a:fillRect/>
          </a:stretch>
        </p:blipFill>
        <p:spPr>
          <a:xfrm>
            <a:off x="4644008" y="1052513"/>
            <a:ext cx="4320605" cy="5400675"/>
          </a:xfrm>
          <a:prstGeom prst="rect">
            <a:avLst/>
          </a:prstGeom>
        </p:spPr>
      </p:pic>
      <p:sp>
        <p:nvSpPr>
          <p:cNvPr id="4" name="Text Placeholder 3">
            <a:extLst>
              <a:ext uri="{FF2B5EF4-FFF2-40B4-BE49-F238E27FC236}">
                <a16:creationId xmlns="" xmlns:a16="http://schemas.microsoft.com/office/drawing/2014/main" id="{E15E6DBA-4255-FE4C-8061-548EEEB00EA7}"/>
              </a:ext>
            </a:extLst>
          </p:cNvPr>
          <p:cNvSpPr>
            <a:spLocks noGrp="1"/>
          </p:cNvSpPr>
          <p:nvPr>
            <p:ph type="body" sz="half" idx="2"/>
          </p:nvPr>
        </p:nvSpPr>
        <p:spPr>
          <a:xfrm>
            <a:off x="395288" y="1556792"/>
            <a:ext cx="3960811" cy="4896396"/>
          </a:xfrm>
        </p:spPr>
        <p:txBody>
          <a:bodyPr/>
          <a:lstStyle/>
          <a:p>
            <a:r>
              <a:rPr lang="hu-HU" sz="2200" dirty="0" smtClean="0"/>
              <a:t>1947 rió-i szerződés </a:t>
            </a:r>
          </a:p>
          <a:p>
            <a:r>
              <a:rPr lang="hu-HU" sz="2200" dirty="0" smtClean="0"/>
              <a:t>1947 A dunkerque-i szerződés</a:t>
            </a:r>
          </a:p>
          <a:p>
            <a:r>
              <a:rPr lang="hu-HU" sz="2200" dirty="0" smtClean="0"/>
              <a:t>1948 A brüsszeli szerződés </a:t>
            </a:r>
          </a:p>
          <a:p>
            <a:r>
              <a:rPr lang="hu-HU" sz="2200" dirty="0" smtClean="0"/>
              <a:t>Vandenberg-határozat </a:t>
            </a:r>
            <a:endParaRPr lang="hu-HU" sz="2200" dirty="0"/>
          </a:p>
          <a:p>
            <a:r>
              <a:rPr lang="hu-HU" sz="2200" dirty="0"/>
              <a:t>1949 </a:t>
            </a:r>
            <a:r>
              <a:rPr lang="hu-HU" sz="2200" dirty="0" smtClean="0"/>
              <a:t>04. 04. Washingtoni szerződés: a NATO létrejötte</a:t>
            </a:r>
          </a:p>
          <a:p>
            <a:r>
              <a:rPr lang="hu-HU" sz="2200" dirty="0" smtClean="0"/>
              <a:t>1949 09. 07. Az NSZK létrejötte </a:t>
            </a:r>
          </a:p>
          <a:p>
            <a:r>
              <a:rPr lang="hu-HU" sz="2200" dirty="0" smtClean="0"/>
              <a:t>1949 10. 07. Az NDK létrejötte </a:t>
            </a:r>
          </a:p>
          <a:p>
            <a:r>
              <a:rPr lang="hu-HU" sz="2200" dirty="0" smtClean="0"/>
              <a:t>1949 01. 25. A KGST létrejötte</a:t>
            </a:r>
          </a:p>
          <a:p>
            <a:r>
              <a:rPr lang="hu-HU" sz="2200" i="1" u="sng" dirty="0" smtClean="0"/>
              <a:t>Truman aláírja </a:t>
            </a:r>
          </a:p>
          <a:p>
            <a:r>
              <a:rPr lang="hu-HU" sz="2200" i="1" u="sng" dirty="0" smtClean="0"/>
              <a:t>a NATO- szerződést </a:t>
            </a:r>
            <a:endParaRPr lang="hu-HU" sz="2200" i="1" u="sng" dirty="0"/>
          </a:p>
          <a:p>
            <a:endParaRPr lang="hu-HU" sz="2200" dirty="0"/>
          </a:p>
        </p:txBody>
      </p:sp>
    </p:spTree>
    <p:extLst>
      <p:ext uri="{BB962C8B-B14F-4D97-AF65-F5344CB8AC3E}">
        <p14:creationId xmlns:p14="http://schemas.microsoft.com/office/powerpoint/2010/main" val="250057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4329-A7A9-2B42-A53D-50230A633B65}"/>
              </a:ext>
            </a:extLst>
          </p:cNvPr>
          <p:cNvSpPr>
            <a:spLocks noGrp="1"/>
          </p:cNvSpPr>
          <p:nvPr>
            <p:ph type="title"/>
          </p:nvPr>
        </p:nvSpPr>
        <p:spPr>
          <a:xfrm>
            <a:off x="395288" y="404813"/>
            <a:ext cx="7273056" cy="1079971"/>
          </a:xfrm>
        </p:spPr>
        <p:txBody>
          <a:bodyPr/>
          <a:lstStyle/>
          <a:p>
            <a:r>
              <a:rPr lang="hu-HU" sz="3600" dirty="0" smtClean="0"/>
              <a:t>Az ellentétek kiéleződése.</a:t>
            </a:r>
            <a:br>
              <a:rPr lang="hu-HU" sz="3600" dirty="0" smtClean="0"/>
            </a:br>
            <a:r>
              <a:rPr lang="hu-HU" sz="3600" dirty="0" smtClean="0"/>
              <a:t>A koreai háború kezdete</a:t>
            </a:r>
            <a:br>
              <a:rPr lang="hu-HU" sz="3600" dirty="0" smtClean="0"/>
            </a:br>
            <a:r>
              <a:rPr lang="hu-HU" dirty="0" smtClean="0"/>
              <a:t> </a:t>
            </a:r>
            <a:endParaRPr lang="hu-HU" dirty="0"/>
          </a:p>
        </p:txBody>
      </p:sp>
      <p:pic>
        <p:nvPicPr>
          <p:cNvPr id="5" name="Kép helye 4"/>
          <p:cNvPicPr>
            <a:picLocks noGrp="1" noChangeAspect="1"/>
          </p:cNvPicPr>
          <p:nvPr>
            <p:ph type="pic" idx="4294967295"/>
          </p:nvPr>
        </p:nvPicPr>
        <p:blipFill>
          <a:blip r:embed="rId2"/>
          <a:srcRect l="21390" r="21390"/>
          <a:stretch>
            <a:fillRect/>
          </a:stretch>
        </p:blipFill>
        <p:spPr>
          <a:xfrm>
            <a:off x="4860032" y="1628800"/>
            <a:ext cx="3960813" cy="4608512"/>
          </a:xfrm>
          <a:prstGeom prst="rect">
            <a:avLst/>
          </a:prstGeom>
        </p:spPr>
      </p:pic>
      <p:sp>
        <p:nvSpPr>
          <p:cNvPr id="4" name="Text Placeholder 3">
            <a:extLst>
              <a:ext uri="{FF2B5EF4-FFF2-40B4-BE49-F238E27FC236}">
                <a16:creationId xmlns:a16="http://schemas.microsoft.com/office/drawing/2014/main" xmlns="" id="{E15E6DBA-4255-FE4C-8061-548EEEB00EA7}"/>
              </a:ext>
            </a:extLst>
          </p:cNvPr>
          <p:cNvSpPr>
            <a:spLocks noGrp="1"/>
          </p:cNvSpPr>
          <p:nvPr>
            <p:ph type="body" sz="half" idx="2"/>
          </p:nvPr>
        </p:nvSpPr>
        <p:spPr>
          <a:xfrm>
            <a:off x="395288" y="1484784"/>
            <a:ext cx="3960811" cy="5184576"/>
          </a:xfrm>
        </p:spPr>
        <p:txBody>
          <a:bodyPr/>
          <a:lstStyle/>
          <a:p>
            <a:r>
              <a:rPr lang="hu-HU" sz="2200" dirty="0" smtClean="0"/>
              <a:t>1949 10. 01.Kínai </a:t>
            </a:r>
            <a:r>
              <a:rPr lang="hu-HU" sz="2200" dirty="0"/>
              <a:t>Népköztársaság kikiáltása </a:t>
            </a:r>
          </a:p>
          <a:p>
            <a:r>
              <a:rPr lang="hu-HU" sz="2200" dirty="0"/>
              <a:t>1949 Szovjet atombomba </a:t>
            </a:r>
          </a:p>
          <a:p>
            <a:r>
              <a:rPr lang="hu-HU" sz="2200" dirty="0" smtClean="0"/>
              <a:t>1950 01.31. Truman bejelenti a hidrogénbombával kapcsolatos fejlesztéseket </a:t>
            </a:r>
            <a:endParaRPr lang="hu-HU" sz="2200" dirty="0"/>
          </a:p>
          <a:p>
            <a:r>
              <a:rPr lang="hu-HU" sz="2200" dirty="0"/>
              <a:t>1950 </a:t>
            </a:r>
            <a:r>
              <a:rPr lang="hu-HU" sz="2200" dirty="0" smtClean="0"/>
              <a:t>04. 20. NSC </a:t>
            </a:r>
            <a:r>
              <a:rPr lang="hu-HU" sz="2200" dirty="0"/>
              <a:t>68. </a:t>
            </a:r>
          </a:p>
          <a:p>
            <a:r>
              <a:rPr lang="hu-HU" sz="2200" dirty="0"/>
              <a:t>1950 </a:t>
            </a:r>
            <a:r>
              <a:rPr lang="hu-HU" sz="2200" dirty="0" smtClean="0"/>
              <a:t>06. 25. Koreai </a:t>
            </a:r>
            <a:r>
              <a:rPr lang="hu-HU" sz="2200" dirty="0"/>
              <a:t>háború </a:t>
            </a:r>
            <a:r>
              <a:rPr lang="hu-HU" sz="2200" dirty="0" smtClean="0"/>
              <a:t>kirobbanása. </a:t>
            </a:r>
          </a:p>
          <a:p>
            <a:r>
              <a:rPr lang="hu-HU" sz="2200" dirty="0" smtClean="0"/>
              <a:t>1952 Az első amerikai hidrogénbomba felrobbantása</a:t>
            </a:r>
          </a:p>
          <a:p>
            <a:endParaRPr lang="hu-HU" sz="2200" i="1" u="sng" dirty="0" smtClean="0"/>
          </a:p>
          <a:p>
            <a:r>
              <a:rPr lang="hu-HU" sz="2200" i="1" u="sng" dirty="0" smtClean="0"/>
              <a:t>Mao Ce-tung bejelenti a Kínai Népköztársaság létrejöttét.</a:t>
            </a:r>
            <a:endParaRPr lang="hu-HU" sz="2200" i="1" u="sng" dirty="0"/>
          </a:p>
          <a:p>
            <a:endParaRPr lang="hu-HU" sz="2200" dirty="0"/>
          </a:p>
        </p:txBody>
      </p:sp>
    </p:spTree>
    <p:extLst>
      <p:ext uri="{BB962C8B-B14F-4D97-AF65-F5344CB8AC3E}">
        <p14:creationId xmlns:p14="http://schemas.microsoft.com/office/powerpoint/2010/main" val="326997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hidegháború „geopolitikája” </a:t>
            </a:r>
            <a:endParaRPr lang="hu-HU" dirty="0"/>
          </a:p>
        </p:txBody>
      </p:sp>
      <p:pic>
        <p:nvPicPr>
          <p:cNvPr id="4" name="Kép helye 3"/>
          <p:cNvPicPr>
            <a:picLocks noGrp="1" noChangeAspect="1"/>
          </p:cNvPicPr>
          <p:nvPr>
            <p:ph type="pic" sz="quarter" idx="10"/>
          </p:nvPr>
        </p:nvPicPr>
        <p:blipFill>
          <a:blip r:embed="rId2"/>
          <a:srcRect t="2086" b="2086"/>
          <a:stretch>
            <a:fillRect/>
          </a:stretch>
        </p:blipFill>
        <p:spPr>
          <a:xfrm>
            <a:off x="341641" y="1772816"/>
            <a:ext cx="8460716" cy="4740487"/>
          </a:xfrm>
          <a:prstGeom prst="rect">
            <a:avLst/>
          </a:prstGeom>
        </p:spPr>
      </p:pic>
    </p:spTree>
    <p:extLst>
      <p:ext uri="{BB962C8B-B14F-4D97-AF65-F5344CB8AC3E}">
        <p14:creationId xmlns:p14="http://schemas.microsoft.com/office/powerpoint/2010/main" val="424759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hidegháború „geopolitikája” </a:t>
            </a:r>
            <a:endParaRPr lang="hu-HU" dirty="0"/>
          </a:p>
        </p:txBody>
      </p:sp>
      <p:pic>
        <p:nvPicPr>
          <p:cNvPr id="4" name="Kép helye 3"/>
          <p:cNvPicPr>
            <a:picLocks noGrp="1" noChangeAspect="1"/>
          </p:cNvPicPr>
          <p:nvPr>
            <p:ph type="pic" sz="quarter" idx="10"/>
          </p:nvPr>
        </p:nvPicPr>
        <p:blipFill>
          <a:blip r:embed="rId2"/>
          <a:srcRect t="5833" b="5833"/>
          <a:stretch>
            <a:fillRect/>
          </a:stretch>
        </p:blipFill>
        <p:spPr>
          <a:xfrm>
            <a:off x="19907" y="1472743"/>
            <a:ext cx="8996016" cy="5040412"/>
          </a:xfrm>
          <a:prstGeom prst="rect">
            <a:avLst/>
          </a:prstGeom>
        </p:spPr>
      </p:pic>
    </p:spTree>
    <p:extLst>
      <p:ext uri="{BB962C8B-B14F-4D97-AF65-F5344CB8AC3E}">
        <p14:creationId xmlns:p14="http://schemas.microsoft.com/office/powerpoint/2010/main" val="130866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A hidegháború </a:t>
            </a:r>
            <a:br>
              <a:rPr lang="hu-HU" dirty="0" smtClean="0"/>
            </a:br>
            <a:r>
              <a:rPr lang="hu-HU" dirty="0" smtClean="0"/>
              <a:t>és a bipoláris világrend</a:t>
            </a:r>
            <a:endParaRPr lang="hu-HU" dirty="0"/>
          </a:p>
        </p:txBody>
      </p:sp>
      <p:pic>
        <p:nvPicPr>
          <p:cNvPr id="4" name="Kép helye 3"/>
          <p:cNvPicPr>
            <a:picLocks noGrp="1" noChangeAspect="1"/>
          </p:cNvPicPr>
          <p:nvPr>
            <p:ph type="pic" sz="quarter" idx="10"/>
          </p:nvPr>
        </p:nvPicPr>
        <p:blipFill>
          <a:blip r:embed="rId2"/>
          <a:srcRect t="1317" b="1317"/>
          <a:stretch>
            <a:fillRect/>
          </a:stretch>
        </p:blipFill>
        <p:spPr>
          <a:xfrm>
            <a:off x="1475656" y="1781638"/>
            <a:ext cx="6408737" cy="4679950"/>
          </a:xfrm>
          <a:prstGeom prst="rect">
            <a:avLst/>
          </a:prstGeom>
        </p:spPr>
      </p:pic>
    </p:spTree>
    <p:extLst>
      <p:ext uri="{BB962C8B-B14F-4D97-AF65-F5344CB8AC3E}">
        <p14:creationId xmlns:p14="http://schemas.microsoft.com/office/powerpoint/2010/main" val="25462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23974A-63AF-3E49-9EA1-A22C7AF07E07}"/>
              </a:ext>
            </a:extLst>
          </p:cNvPr>
          <p:cNvSpPr>
            <a:spLocks noGrp="1"/>
          </p:cNvSpPr>
          <p:nvPr>
            <p:ph type="title"/>
          </p:nvPr>
        </p:nvSpPr>
        <p:spPr/>
        <p:txBody>
          <a:bodyPr/>
          <a:lstStyle/>
          <a:p>
            <a:r>
              <a:rPr lang="hu-HU" dirty="0" smtClean="0"/>
              <a:t>A hidegháború természete </a:t>
            </a:r>
            <a:endParaRPr lang="hu-HU" dirty="0"/>
          </a:p>
        </p:txBody>
      </p:sp>
      <p:sp>
        <p:nvSpPr>
          <p:cNvPr id="3" name="Content Placeholder 2">
            <a:extLst>
              <a:ext uri="{FF2B5EF4-FFF2-40B4-BE49-F238E27FC236}">
                <a16:creationId xmlns:a16="http://schemas.microsoft.com/office/drawing/2014/main" xmlns="" id="{FAB9D4D7-2AAC-3141-8129-ED1267AF9246}"/>
              </a:ext>
            </a:extLst>
          </p:cNvPr>
          <p:cNvSpPr>
            <a:spLocks noGrp="1"/>
          </p:cNvSpPr>
          <p:nvPr>
            <p:ph idx="4294967295"/>
          </p:nvPr>
        </p:nvSpPr>
        <p:spPr>
          <a:xfrm>
            <a:off x="395288" y="1628800"/>
            <a:ext cx="8353424" cy="4824388"/>
          </a:xfrm>
        </p:spPr>
        <p:txBody>
          <a:bodyPr/>
          <a:lstStyle/>
          <a:p>
            <a:pPr marL="457200" indent="-457200">
              <a:buFont typeface="Arial" panose="020B0604020202020204" pitchFamily="34" charset="0"/>
              <a:buChar char="•"/>
            </a:pPr>
            <a:r>
              <a:rPr lang="hu-HU" dirty="0" smtClean="0"/>
              <a:t>Eltér az eddigi „forró háborúktól”. </a:t>
            </a:r>
          </a:p>
          <a:p>
            <a:pPr marL="457200" indent="-457200">
              <a:buFont typeface="Arial" panose="020B0604020202020204" pitchFamily="34" charset="0"/>
              <a:buChar char="•"/>
            </a:pPr>
            <a:r>
              <a:rPr lang="hu-HU" dirty="0" smtClean="0"/>
              <a:t>A folyamatos feszültség évtizedeken át fennmarad változó intenzitással.</a:t>
            </a:r>
          </a:p>
          <a:p>
            <a:pPr marL="457200" indent="-457200">
              <a:buFont typeface="Arial" panose="020B0604020202020204" pitchFamily="34" charset="0"/>
              <a:buChar char="•"/>
            </a:pPr>
            <a:r>
              <a:rPr lang="hu-HU" dirty="0" smtClean="0"/>
              <a:t>A két tömb eltérő gazdasági és politkai rendszerrel rendelkezik + ideológiai ellentét</a:t>
            </a:r>
          </a:p>
          <a:p>
            <a:pPr marL="457200" indent="-457200">
              <a:buFont typeface="Arial" panose="020B0604020202020204" pitchFamily="34" charset="0"/>
              <a:buChar char="•"/>
            </a:pPr>
            <a:r>
              <a:rPr lang="hu-HU" dirty="0" smtClean="0"/>
              <a:t>Szuperhatalmak közötti ellentétek  megvívása/leképeződése regionális konfliktusok keretében  </a:t>
            </a:r>
          </a:p>
          <a:p>
            <a:pPr marL="457200" indent="-457200">
              <a:buFont typeface="Arial" panose="020B0604020202020204" pitchFamily="34" charset="0"/>
              <a:buChar char="•"/>
            </a:pPr>
            <a:r>
              <a:rPr lang="hu-HU" dirty="0" smtClean="0"/>
              <a:t>Bipoláris rendszer. Szuperhatalmak</a:t>
            </a:r>
          </a:p>
          <a:p>
            <a:pPr marL="457200" indent="-457200">
              <a:buFont typeface="Arial" panose="020B0604020202020204" pitchFamily="34" charset="0"/>
              <a:buChar char="•"/>
            </a:pPr>
            <a:r>
              <a:rPr lang="hu-HU" dirty="0" smtClean="0"/>
              <a:t>A tömegpusztító fegyverek problémája  </a:t>
            </a:r>
            <a:endParaRPr lang="hu-HU" dirty="0"/>
          </a:p>
        </p:txBody>
      </p:sp>
    </p:spTree>
    <p:extLst>
      <p:ext uri="{BB962C8B-B14F-4D97-AF65-F5344CB8AC3E}">
        <p14:creationId xmlns:p14="http://schemas.microsoft.com/office/powerpoint/2010/main" val="3794440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02A85-7560-3F48-9C34-16229735B482}"/>
              </a:ext>
            </a:extLst>
          </p:cNvPr>
          <p:cNvSpPr>
            <a:spLocks noGrp="1"/>
          </p:cNvSpPr>
          <p:nvPr>
            <p:ph type="title"/>
          </p:nvPr>
        </p:nvSpPr>
        <p:spPr/>
        <p:txBody>
          <a:bodyPr/>
          <a:lstStyle/>
          <a:p>
            <a:r>
              <a:rPr lang="hu-HU" dirty="0"/>
              <a:t>A hidegháború kibontakozása</a:t>
            </a:r>
          </a:p>
        </p:txBody>
      </p:sp>
      <p:sp>
        <p:nvSpPr>
          <p:cNvPr id="3" name="Text Placeholder 2">
            <a:extLst>
              <a:ext uri="{FF2B5EF4-FFF2-40B4-BE49-F238E27FC236}">
                <a16:creationId xmlns:a16="http://schemas.microsoft.com/office/drawing/2014/main" xmlns="" id="{F8FA5495-9965-904E-A589-8AF79EC1E73C}"/>
              </a:ext>
            </a:extLst>
          </p:cNvPr>
          <p:cNvSpPr>
            <a:spLocks noGrp="1"/>
          </p:cNvSpPr>
          <p:nvPr>
            <p:ph type="body" idx="1"/>
          </p:nvPr>
        </p:nvSpPr>
        <p:spPr/>
        <p:txBody>
          <a:bodyPr/>
          <a:lstStyle/>
          <a:p>
            <a:pPr marL="342900" indent="-342900">
              <a:buFont typeface="Wingdings" panose="05000000000000000000" pitchFamily="2" charset="2"/>
              <a:buChar char="q"/>
            </a:pPr>
            <a:r>
              <a:rPr lang="hu-HU" dirty="0" smtClean="0"/>
              <a:t>1945 </a:t>
            </a:r>
            <a:r>
              <a:rPr lang="hu-HU" dirty="0" smtClean="0"/>
              <a:t>– a világháború vége</a:t>
            </a:r>
          </a:p>
          <a:p>
            <a:pPr marL="342900" indent="-342900">
              <a:buFont typeface="Wingdings" panose="05000000000000000000" pitchFamily="2" charset="2"/>
              <a:buChar char="q"/>
            </a:pPr>
            <a:r>
              <a:rPr lang="hu-HU" dirty="0" smtClean="0"/>
              <a:t>1946 – a „hosszú távirat” és a fultoni beszéd</a:t>
            </a:r>
          </a:p>
          <a:p>
            <a:pPr marL="342900" indent="-342900">
              <a:buFont typeface="Wingdings" panose="05000000000000000000" pitchFamily="2" charset="2"/>
              <a:buChar char="q"/>
            </a:pPr>
            <a:r>
              <a:rPr lang="hu-HU" dirty="0" smtClean="0"/>
              <a:t>1947 – a Truman-doktrína és a </a:t>
            </a:r>
            <a:r>
              <a:rPr lang="hu-HU" dirty="0" smtClean="0"/>
              <a:t>Marshall-segély</a:t>
            </a:r>
          </a:p>
          <a:p>
            <a:pPr marL="342900" indent="-342900">
              <a:buFont typeface="Wingdings" panose="05000000000000000000" pitchFamily="2" charset="2"/>
              <a:buChar char="q"/>
            </a:pPr>
            <a:r>
              <a:rPr lang="hu-HU" dirty="0"/>
              <a:t>A német kérdés</a:t>
            </a:r>
          </a:p>
          <a:p>
            <a:pPr marL="342900" indent="-342900">
              <a:buFont typeface="Wingdings" panose="05000000000000000000" pitchFamily="2" charset="2"/>
              <a:buChar char="q"/>
            </a:pPr>
            <a:r>
              <a:rPr lang="hu-HU" dirty="0"/>
              <a:t>Közép-Európa szovjetizálása</a:t>
            </a:r>
          </a:p>
          <a:p>
            <a:pPr marL="342900" indent="-342900">
              <a:buFont typeface="Wingdings" panose="05000000000000000000" pitchFamily="2" charset="2"/>
              <a:buChar char="q"/>
            </a:pPr>
            <a:r>
              <a:rPr lang="hu-HU" dirty="0"/>
              <a:t>A szövetségi rendszerek kialakulása </a:t>
            </a:r>
          </a:p>
          <a:p>
            <a:pPr marL="342900" indent="-342900">
              <a:buFont typeface="Wingdings" panose="05000000000000000000" pitchFamily="2" charset="2"/>
              <a:buChar char="q"/>
            </a:pPr>
            <a:r>
              <a:rPr lang="hu-HU" dirty="0"/>
              <a:t>Az ellentétek kiéleződése a koreai háború előtt </a:t>
            </a:r>
          </a:p>
          <a:p>
            <a:pPr marL="342900" indent="-342900">
              <a:buFont typeface="Wingdings" panose="05000000000000000000" pitchFamily="2" charset="2"/>
              <a:buChar char="q"/>
            </a:pPr>
            <a:r>
              <a:rPr lang="hu-HU" dirty="0"/>
              <a:t>A hidegháború „geopolitikája”</a:t>
            </a:r>
          </a:p>
          <a:p>
            <a:pPr marL="342900" indent="-342900">
              <a:buFont typeface="Wingdings" panose="05000000000000000000" pitchFamily="2" charset="2"/>
              <a:buChar char="q"/>
            </a:pPr>
            <a:r>
              <a:rPr lang="hu-HU" dirty="0"/>
              <a:t>A hidegháború természete  </a:t>
            </a:r>
          </a:p>
          <a:p>
            <a:pPr marL="342900" indent="-342900">
              <a:buFont typeface="Wingdings" panose="05000000000000000000" pitchFamily="2" charset="2"/>
              <a:buChar char="q"/>
            </a:pPr>
            <a:endParaRPr lang="hu-HU" dirty="0"/>
          </a:p>
          <a:p>
            <a:pPr marL="342900" indent="-342900">
              <a:buFont typeface="Wingdings" panose="05000000000000000000" pitchFamily="2" charset="2"/>
              <a:buChar char="q"/>
            </a:pPr>
            <a:endParaRPr lang="hu-HU" dirty="0"/>
          </a:p>
        </p:txBody>
      </p:sp>
    </p:spTree>
    <p:extLst>
      <p:ext uri="{BB962C8B-B14F-4D97-AF65-F5344CB8AC3E}">
        <p14:creationId xmlns:p14="http://schemas.microsoft.com/office/powerpoint/2010/main" val="4033914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54329-A7A9-2B42-A53D-50230A633B65}"/>
              </a:ext>
            </a:extLst>
          </p:cNvPr>
          <p:cNvSpPr>
            <a:spLocks noGrp="1"/>
          </p:cNvSpPr>
          <p:nvPr>
            <p:ph type="title"/>
          </p:nvPr>
        </p:nvSpPr>
        <p:spPr/>
        <p:txBody>
          <a:bodyPr/>
          <a:lstStyle/>
          <a:p>
            <a:r>
              <a:rPr lang="hu-HU" sz="3600" dirty="0" smtClean="0"/>
              <a:t>A második világháború vége</a:t>
            </a:r>
            <a:endParaRPr lang="hu-HU" sz="3600" dirty="0"/>
          </a:p>
        </p:txBody>
      </p:sp>
      <p:pic>
        <p:nvPicPr>
          <p:cNvPr id="5" name="Kép helye 4"/>
          <p:cNvPicPr>
            <a:picLocks noGrp="1" noChangeAspect="1"/>
          </p:cNvPicPr>
          <p:nvPr>
            <p:ph type="pic" idx="4294967295"/>
          </p:nvPr>
        </p:nvPicPr>
        <p:blipFill>
          <a:blip r:embed="rId2"/>
          <a:srcRect l="10872" r="10872"/>
          <a:stretch>
            <a:fillRect/>
          </a:stretch>
        </p:blipFill>
        <p:spPr>
          <a:xfrm>
            <a:off x="4932040" y="620688"/>
            <a:ext cx="3677981" cy="5616476"/>
          </a:xfrm>
          <a:prstGeom prst="rect">
            <a:avLst/>
          </a:prstGeom>
        </p:spPr>
      </p:pic>
      <p:sp>
        <p:nvSpPr>
          <p:cNvPr id="4" name="Text Placeholder 3">
            <a:extLst>
              <a:ext uri="{FF2B5EF4-FFF2-40B4-BE49-F238E27FC236}">
                <a16:creationId xmlns="" xmlns:a16="http://schemas.microsoft.com/office/drawing/2014/main" id="{E15E6DBA-4255-FE4C-8061-548EEEB00EA7}"/>
              </a:ext>
            </a:extLst>
          </p:cNvPr>
          <p:cNvSpPr>
            <a:spLocks noGrp="1"/>
          </p:cNvSpPr>
          <p:nvPr>
            <p:ph type="body" sz="half" idx="2"/>
          </p:nvPr>
        </p:nvSpPr>
        <p:spPr>
          <a:xfrm>
            <a:off x="395289" y="1484784"/>
            <a:ext cx="3816672" cy="4968404"/>
          </a:xfrm>
        </p:spPr>
        <p:txBody>
          <a:bodyPr/>
          <a:lstStyle/>
          <a:p>
            <a:r>
              <a:rPr lang="hu-HU" sz="2200" dirty="0" smtClean="0"/>
              <a:t>1945 </a:t>
            </a:r>
            <a:r>
              <a:rPr lang="hu-HU" sz="2200" dirty="0"/>
              <a:t>06. 06-09</a:t>
            </a:r>
            <a:r>
              <a:rPr lang="hu-HU" sz="2200" dirty="0" smtClean="0"/>
              <a:t>.</a:t>
            </a:r>
            <a:r>
              <a:rPr lang="hu-HU" sz="2200" i="1" dirty="0" smtClean="0"/>
              <a:t> </a:t>
            </a:r>
            <a:r>
              <a:rPr lang="hu-HU" sz="2200" i="1" u="sng" dirty="0"/>
              <a:t>A</a:t>
            </a:r>
            <a:r>
              <a:rPr lang="hu-HU" sz="2200" i="1" u="sng" dirty="0" smtClean="0"/>
              <a:t>tombomba </a:t>
            </a:r>
            <a:r>
              <a:rPr lang="hu-HU" sz="2200" i="1" u="sng" dirty="0"/>
              <a:t>ledobása Hirosimára és </a:t>
            </a:r>
            <a:r>
              <a:rPr lang="hu-HU" sz="2200" i="1" u="sng" dirty="0" smtClean="0"/>
              <a:t>Nagaszakira</a:t>
            </a:r>
            <a:r>
              <a:rPr lang="hu-HU" sz="2200" dirty="0" smtClean="0"/>
              <a:t>  </a:t>
            </a:r>
            <a:endParaRPr lang="hu-HU" sz="2200" dirty="0"/>
          </a:p>
          <a:p>
            <a:r>
              <a:rPr lang="hu-HU" sz="2200" dirty="0"/>
              <a:t>1945 A Molotov-Ribbentrop paktum területi nyereségeinek biztosítása (</a:t>
            </a:r>
            <a:r>
              <a:rPr lang="hu-HU" sz="2200" dirty="0" smtClean="0"/>
              <a:t>1945 </a:t>
            </a:r>
            <a:r>
              <a:rPr lang="hu-HU" sz="2200" dirty="0"/>
              <a:t>08. 16 Szovjet-lengyel </a:t>
            </a:r>
            <a:r>
              <a:rPr lang="hu-HU" sz="2200" dirty="0" smtClean="0"/>
              <a:t>határszerződés)</a:t>
            </a:r>
            <a:endParaRPr lang="hu-HU" sz="2200" dirty="0"/>
          </a:p>
          <a:p>
            <a:r>
              <a:rPr lang="hu-HU" sz="2200" dirty="0" smtClean="0"/>
              <a:t>1945-1946 </a:t>
            </a:r>
            <a:r>
              <a:rPr lang="hu-HU" sz="2200" dirty="0"/>
              <a:t>Szovjet-török vita a Dardanellák </a:t>
            </a:r>
            <a:r>
              <a:rPr lang="hu-HU" sz="2200" dirty="0" smtClean="0"/>
              <a:t>ügyében   </a:t>
            </a:r>
            <a:endParaRPr lang="hu-HU" sz="2200" dirty="0"/>
          </a:p>
          <a:p>
            <a:r>
              <a:rPr lang="hu-HU" sz="2200" dirty="0"/>
              <a:t>1946 Amerikai beavatkozásra a szovjet csapatok kivonulnak Irán északi területeiről. </a:t>
            </a:r>
          </a:p>
          <a:p>
            <a:endParaRPr lang="hu-HU" sz="2200" dirty="0"/>
          </a:p>
          <a:p>
            <a:endParaRPr lang="hu-HU" dirty="0"/>
          </a:p>
        </p:txBody>
      </p:sp>
    </p:spTree>
    <p:extLst>
      <p:ext uri="{BB962C8B-B14F-4D97-AF65-F5344CB8AC3E}">
        <p14:creationId xmlns:p14="http://schemas.microsoft.com/office/powerpoint/2010/main" val="365311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54329-A7A9-2B42-A53D-50230A633B65}"/>
              </a:ext>
            </a:extLst>
          </p:cNvPr>
          <p:cNvSpPr>
            <a:spLocks noGrp="1"/>
          </p:cNvSpPr>
          <p:nvPr>
            <p:ph type="title"/>
          </p:nvPr>
        </p:nvSpPr>
        <p:spPr>
          <a:xfrm>
            <a:off x="395288" y="188641"/>
            <a:ext cx="3960812" cy="1080119"/>
          </a:xfrm>
        </p:spPr>
        <p:txBody>
          <a:bodyPr/>
          <a:lstStyle/>
          <a:p>
            <a:r>
              <a:rPr lang="hu-HU" sz="3600" dirty="0"/>
              <a:t>A hosszú </a:t>
            </a:r>
            <a:r>
              <a:rPr lang="hu-HU" sz="3600" dirty="0" smtClean="0"/>
              <a:t>távirat</a:t>
            </a:r>
            <a:br>
              <a:rPr lang="hu-HU" sz="3600" dirty="0" smtClean="0"/>
            </a:br>
            <a:r>
              <a:rPr lang="hu-HU" sz="2600" dirty="0" smtClean="0"/>
              <a:t>1946</a:t>
            </a:r>
            <a:endParaRPr lang="hu-HU" sz="2600" dirty="0"/>
          </a:p>
        </p:txBody>
      </p:sp>
      <p:pic>
        <p:nvPicPr>
          <p:cNvPr id="5" name="Kép helye 4"/>
          <p:cNvPicPr>
            <a:picLocks noGrp="1" noChangeAspect="1"/>
          </p:cNvPicPr>
          <p:nvPr>
            <p:ph type="pic" idx="4294967295"/>
          </p:nvPr>
        </p:nvPicPr>
        <p:blipFill>
          <a:blip r:embed="rId2"/>
          <a:srcRect l="4051" r="4051"/>
          <a:stretch>
            <a:fillRect/>
          </a:stretch>
        </p:blipFill>
        <p:spPr>
          <a:xfrm>
            <a:off x="5004048" y="764704"/>
            <a:ext cx="3489362" cy="5328444"/>
          </a:xfrm>
          <a:prstGeom prst="rect">
            <a:avLst/>
          </a:prstGeom>
        </p:spPr>
      </p:pic>
      <p:sp>
        <p:nvSpPr>
          <p:cNvPr id="4" name="Text Placeholder 3">
            <a:extLst>
              <a:ext uri="{FF2B5EF4-FFF2-40B4-BE49-F238E27FC236}">
                <a16:creationId xmlns="" xmlns:a16="http://schemas.microsoft.com/office/drawing/2014/main" id="{E15E6DBA-4255-FE4C-8061-548EEEB00EA7}"/>
              </a:ext>
            </a:extLst>
          </p:cNvPr>
          <p:cNvSpPr>
            <a:spLocks noGrp="1"/>
          </p:cNvSpPr>
          <p:nvPr>
            <p:ph type="body" sz="half" idx="2"/>
          </p:nvPr>
        </p:nvSpPr>
        <p:spPr>
          <a:xfrm>
            <a:off x="395288" y="1124744"/>
            <a:ext cx="4176712" cy="5544616"/>
          </a:xfrm>
        </p:spPr>
        <p:txBody>
          <a:bodyPr/>
          <a:lstStyle/>
          <a:p>
            <a:r>
              <a:rPr lang="hu-HU" sz="2200" dirty="0"/>
              <a:t>1946 eleje – a német kérdésben az amerikai és a szovjet álláspont különbsége egyre </a:t>
            </a:r>
            <a:r>
              <a:rPr lang="hu-HU" sz="2200" dirty="0" smtClean="0"/>
              <a:t>inkább feloldhatatlannak </a:t>
            </a:r>
            <a:r>
              <a:rPr lang="hu-HU" sz="2200" dirty="0"/>
              <a:t>látszik. </a:t>
            </a:r>
          </a:p>
          <a:p>
            <a:r>
              <a:rPr lang="hu-HU" sz="2200" dirty="0" smtClean="0"/>
              <a:t>1946 </a:t>
            </a:r>
            <a:r>
              <a:rPr lang="hu-HU" sz="2200" dirty="0"/>
              <a:t>02. 09. Sztálin </a:t>
            </a:r>
            <a:r>
              <a:rPr lang="hu-HU" sz="2200" dirty="0" smtClean="0"/>
              <a:t>beszédében </a:t>
            </a:r>
            <a:r>
              <a:rPr lang="hu-HU" sz="2200" dirty="0"/>
              <a:t>retorikailag feleleveníti a kommunista és tőkés </a:t>
            </a:r>
            <a:r>
              <a:rPr lang="hu-HU" sz="2200" dirty="0" smtClean="0"/>
              <a:t>országok szembenállását.</a:t>
            </a:r>
            <a:endParaRPr lang="hu-HU" sz="2200" dirty="0"/>
          </a:p>
          <a:p>
            <a:r>
              <a:rPr lang="hu-HU" sz="2200" dirty="0" smtClean="0"/>
              <a:t>1946 </a:t>
            </a:r>
            <a:r>
              <a:rPr lang="hu-HU" sz="2200" dirty="0"/>
              <a:t>02. 22. Kennan: „hosszú távirat”. A moszkvai amerikai nagykövetség munkatársa kifejti véleményét a szovjet külpolitika természetéről és mozgatórugóiról. </a:t>
            </a:r>
            <a:r>
              <a:rPr lang="hu-HU" sz="2200" dirty="0" smtClean="0"/>
              <a:t> </a:t>
            </a:r>
          </a:p>
          <a:p>
            <a:r>
              <a:rPr lang="hu-HU" sz="2200" i="1" u="sng" dirty="0" smtClean="0"/>
              <a:t>George F. Kennan</a:t>
            </a:r>
            <a:endParaRPr lang="hu-HU" sz="2200" i="1" u="sng" dirty="0"/>
          </a:p>
          <a:p>
            <a:endParaRPr lang="hu-HU" sz="2200" dirty="0"/>
          </a:p>
        </p:txBody>
      </p:sp>
    </p:spTree>
    <p:extLst>
      <p:ext uri="{BB962C8B-B14F-4D97-AF65-F5344CB8AC3E}">
        <p14:creationId xmlns:p14="http://schemas.microsoft.com/office/powerpoint/2010/main" val="2786772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54329-A7A9-2B42-A53D-50230A633B65}"/>
              </a:ext>
            </a:extLst>
          </p:cNvPr>
          <p:cNvSpPr>
            <a:spLocks noGrp="1"/>
          </p:cNvSpPr>
          <p:nvPr>
            <p:ph type="title"/>
          </p:nvPr>
        </p:nvSpPr>
        <p:spPr>
          <a:xfrm>
            <a:off x="395288" y="1"/>
            <a:ext cx="4392612" cy="1412775"/>
          </a:xfrm>
        </p:spPr>
        <p:txBody>
          <a:bodyPr/>
          <a:lstStyle/>
          <a:p>
            <a:r>
              <a:rPr lang="hu-HU" sz="3600" dirty="0" smtClean="0"/>
              <a:t>Churchill fultoni beszéde </a:t>
            </a:r>
            <a:br>
              <a:rPr lang="hu-HU" sz="3600" dirty="0" smtClean="0"/>
            </a:br>
            <a:r>
              <a:rPr lang="hu-HU" sz="2600" dirty="0" smtClean="0"/>
              <a:t>1946 03. 05.</a:t>
            </a:r>
            <a:endParaRPr lang="hu-HU" sz="2600" dirty="0"/>
          </a:p>
        </p:txBody>
      </p:sp>
      <p:pic>
        <p:nvPicPr>
          <p:cNvPr id="5" name="Kép helye 4"/>
          <p:cNvPicPr>
            <a:picLocks noGrp="1" noChangeAspect="1"/>
          </p:cNvPicPr>
          <p:nvPr>
            <p:ph type="pic" idx="4294967295"/>
          </p:nvPr>
        </p:nvPicPr>
        <p:blipFill>
          <a:blip r:embed="rId2"/>
          <a:srcRect l="25592" r="25592"/>
          <a:stretch>
            <a:fillRect/>
          </a:stretch>
        </p:blipFill>
        <p:spPr>
          <a:xfrm>
            <a:off x="4787900" y="404813"/>
            <a:ext cx="3960813" cy="6048375"/>
          </a:xfrm>
          <a:prstGeom prst="rect">
            <a:avLst/>
          </a:prstGeom>
        </p:spPr>
      </p:pic>
      <p:sp>
        <p:nvSpPr>
          <p:cNvPr id="4" name="Text Placeholder 3">
            <a:extLst>
              <a:ext uri="{FF2B5EF4-FFF2-40B4-BE49-F238E27FC236}">
                <a16:creationId xmlns="" xmlns:a16="http://schemas.microsoft.com/office/drawing/2014/main" id="{E15E6DBA-4255-FE4C-8061-548EEEB00EA7}"/>
              </a:ext>
            </a:extLst>
          </p:cNvPr>
          <p:cNvSpPr>
            <a:spLocks noGrp="1"/>
          </p:cNvSpPr>
          <p:nvPr>
            <p:ph type="body" sz="half" idx="2"/>
          </p:nvPr>
        </p:nvSpPr>
        <p:spPr>
          <a:xfrm>
            <a:off x="395288" y="1412776"/>
            <a:ext cx="3960811" cy="5040412"/>
          </a:xfrm>
        </p:spPr>
        <p:txBody>
          <a:bodyPr/>
          <a:lstStyle/>
          <a:p>
            <a:r>
              <a:rPr lang="hu-HU" sz="2200" dirty="0" smtClean="0"/>
              <a:t>„A </a:t>
            </a:r>
            <a:r>
              <a:rPr lang="hu-HU" sz="2200" dirty="0"/>
              <a:t>baltikumi Stettintől az Adriánál levő Triesztig vasfüggöny ereszkedett le, a kontinens teljes szélességében. E vonal mögött van Közép- és Kelet-Európa ősi államainak összes fővárosa. Varsó, Berlin, Prága, Budapest, Belgrád, Bukarest és Szófia, mindezen híres városok, környező népességükkel abban fekszenek, amelyet szovjet szférának kell neveznem, és így vagy amúgy, de mind ki van </a:t>
            </a:r>
            <a:r>
              <a:rPr lang="hu-HU" sz="2200" dirty="0" smtClean="0"/>
              <a:t>téve... a </a:t>
            </a:r>
            <a:r>
              <a:rPr lang="hu-HU" sz="2200" dirty="0"/>
              <a:t>szovjet </a:t>
            </a:r>
            <a:r>
              <a:rPr lang="hu-HU" sz="2200" dirty="0" smtClean="0"/>
              <a:t>befolyásnak...” </a:t>
            </a:r>
            <a:endParaRPr lang="hu-HU" sz="2200" dirty="0"/>
          </a:p>
        </p:txBody>
      </p:sp>
    </p:spTree>
    <p:extLst>
      <p:ext uri="{BB962C8B-B14F-4D97-AF65-F5344CB8AC3E}">
        <p14:creationId xmlns:p14="http://schemas.microsoft.com/office/powerpoint/2010/main" val="337161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287" y="404813"/>
            <a:ext cx="8353425" cy="1512019"/>
          </a:xfrm>
        </p:spPr>
        <p:txBody>
          <a:bodyPr/>
          <a:lstStyle/>
          <a:p>
            <a:r>
              <a:rPr lang="hu-HU" dirty="0" smtClean="0"/>
              <a:t>A Truman-doktrína, 1947</a:t>
            </a:r>
            <a:br>
              <a:rPr lang="hu-HU" dirty="0" smtClean="0"/>
            </a:br>
            <a:r>
              <a:rPr lang="hu-HU" sz="2200" b="0" dirty="0" smtClean="0"/>
              <a:t>Truman elnök bejelenti a Kongresszusban a feltartóztatás (containment) doktrínáját </a:t>
            </a:r>
            <a:endParaRPr lang="hu-HU" sz="2200" b="0" dirty="0"/>
          </a:p>
        </p:txBody>
      </p:sp>
      <p:pic>
        <p:nvPicPr>
          <p:cNvPr id="7" name="Kép helye 6"/>
          <p:cNvPicPr>
            <a:picLocks noGrp="1" noChangeAspect="1"/>
          </p:cNvPicPr>
          <p:nvPr>
            <p:ph type="pic" sz="quarter" idx="10"/>
          </p:nvPr>
        </p:nvPicPr>
        <p:blipFill>
          <a:blip r:embed="rId2"/>
          <a:srcRect t="348" b="348"/>
          <a:stretch>
            <a:fillRect/>
          </a:stretch>
        </p:blipFill>
        <p:spPr>
          <a:xfrm>
            <a:off x="1043608" y="2276872"/>
            <a:ext cx="6872003" cy="3850341"/>
          </a:xfrm>
          <a:prstGeom prst="rect">
            <a:avLst/>
          </a:prstGeom>
        </p:spPr>
      </p:pic>
    </p:spTree>
    <p:extLst>
      <p:ext uri="{BB962C8B-B14F-4D97-AF65-F5344CB8AC3E}">
        <p14:creationId xmlns:p14="http://schemas.microsoft.com/office/powerpoint/2010/main" val="160625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4329-A7A9-2B42-A53D-50230A633B65}"/>
              </a:ext>
            </a:extLst>
          </p:cNvPr>
          <p:cNvSpPr>
            <a:spLocks noGrp="1"/>
          </p:cNvSpPr>
          <p:nvPr>
            <p:ph type="title"/>
          </p:nvPr>
        </p:nvSpPr>
        <p:spPr>
          <a:xfrm>
            <a:off x="395288" y="404813"/>
            <a:ext cx="3960812" cy="1440011"/>
          </a:xfrm>
        </p:spPr>
        <p:txBody>
          <a:bodyPr/>
          <a:lstStyle/>
          <a:p>
            <a:r>
              <a:rPr lang="hu-HU" sz="3600" dirty="0" smtClean="0"/>
              <a:t>A feltartóztatás doktrínája és a Marshall-segély</a:t>
            </a:r>
            <a:br>
              <a:rPr lang="hu-HU" sz="3600" dirty="0" smtClean="0"/>
            </a:br>
            <a:r>
              <a:rPr lang="hu-HU" sz="3600" dirty="0" smtClean="0"/>
              <a:t> </a:t>
            </a:r>
            <a:endParaRPr lang="hu-HU" sz="3600" dirty="0"/>
          </a:p>
        </p:txBody>
      </p:sp>
      <p:pic>
        <p:nvPicPr>
          <p:cNvPr id="5" name="Kép helye 4"/>
          <p:cNvPicPr>
            <a:picLocks noGrp="1" noChangeAspect="1"/>
          </p:cNvPicPr>
          <p:nvPr>
            <p:ph type="pic" idx="4294967295"/>
          </p:nvPr>
        </p:nvPicPr>
        <p:blipFill>
          <a:blip r:embed="rId2"/>
          <a:srcRect l="4487" r="4487"/>
          <a:stretch>
            <a:fillRect/>
          </a:stretch>
        </p:blipFill>
        <p:spPr>
          <a:xfrm>
            <a:off x="4431494" y="1243989"/>
            <a:ext cx="4461682" cy="5353363"/>
          </a:xfrm>
          <a:prstGeom prst="rect">
            <a:avLst/>
          </a:prstGeom>
        </p:spPr>
      </p:pic>
      <p:sp>
        <p:nvSpPr>
          <p:cNvPr id="4" name="Text Placeholder 3">
            <a:extLst>
              <a:ext uri="{FF2B5EF4-FFF2-40B4-BE49-F238E27FC236}">
                <a16:creationId xmlns:a16="http://schemas.microsoft.com/office/drawing/2014/main" xmlns="" id="{E15E6DBA-4255-FE4C-8061-548EEEB00EA7}"/>
              </a:ext>
            </a:extLst>
          </p:cNvPr>
          <p:cNvSpPr>
            <a:spLocks noGrp="1"/>
          </p:cNvSpPr>
          <p:nvPr>
            <p:ph type="body" sz="half" idx="2"/>
          </p:nvPr>
        </p:nvSpPr>
        <p:spPr>
          <a:xfrm>
            <a:off x="395288" y="2060848"/>
            <a:ext cx="3960811" cy="4392340"/>
          </a:xfrm>
        </p:spPr>
        <p:txBody>
          <a:bodyPr/>
          <a:lstStyle/>
          <a:p>
            <a:r>
              <a:rPr lang="hu-HU" sz="2200" dirty="0" smtClean="0"/>
              <a:t>1947 </a:t>
            </a:r>
            <a:r>
              <a:rPr lang="hu-HU" sz="2200" dirty="0"/>
              <a:t>03. 12. Truman-doktrína </a:t>
            </a:r>
            <a:r>
              <a:rPr lang="hu-HU" sz="2200" dirty="0" smtClean="0"/>
              <a:t>meghirdetése </a:t>
            </a:r>
            <a:endParaRPr lang="hu-HU" sz="2200" dirty="0"/>
          </a:p>
          <a:p>
            <a:r>
              <a:rPr lang="hu-HU" sz="2200" dirty="0"/>
              <a:t>1947 06. 05. A Marshall-terv </a:t>
            </a:r>
            <a:r>
              <a:rPr lang="hu-HU" sz="2200" dirty="0" smtClean="0"/>
              <a:t>mehirdetése </a:t>
            </a:r>
            <a:endParaRPr lang="hu-HU" sz="2200" dirty="0"/>
          </a:p>
          <a:p>
            <a:r>
              <a:rPr lang="hu-HU" sz="2200" dirty="0" smtClean="0"/>
              <a:t>1947 </a:t>
            </a:r>
            <a:r>
              <a:rPr lang="hu-HU" sz="2200" dirty="0"/>
              <a:t>07. Párizsi tárgyalások a </a:t>
            </a:r>
            <a:r>
              <a:rPr lang="hu-HU" sz="2200" dirty="0" smtClean="0"/>
              <a:t>Marshall-tervről</a:t>
            </a:r>
            <a:endParaRPr lang="hu-HU" sz="2200" dirty="0"/>
          </a:p>
          <a:p>
            <a:r>
              <a:rPr lang="hu-HU" sz="2200" dirty="0" smtClean="0"/>
              <a:t>1947 </a:t>
            </a:r>
            <a:r>
              <a:rPr lang="hu-HU" sz="2200" dirty="0"/>
              <a:t>09. 30. Zsdanov-beszéd. „Két tábor” elgondolás. A Kominform </a:t>
            </a:r>
            <a:r>
              <a:rPr lang="hu-HU" sz="2200" dirty="0" smtClean="0"/>
              <a:t>létrejötte</a:t>
            </a:r>
          </a:p>
          <a:p>
            <a:r>
              <a:rPr lang="hu-HU" sz="2200" dirty="0" smtClean="0"/>
              <a:t>A világ és Európa két részre szakadásának kezdete</a:t>
            </a:r>
            <a:endParaRPr lang="hu-HU" sz="2200" dirty="0"/>
          </a:p>
        </p:txBody>
      </p:sp>
    </p:spTree>
    <p:extLst>
      <p:ext uri="{BB962C8B-B14F-4D97-AF65-F5344CB8AC3E}">
        <p14:creationId xmlns:p14="http://schemas.microsoft.com/office/powerpoint/2010/main" val="2536304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4329-A7A9-2B42-A53D-50230A633B65}"/>
              </a:ext>
            </a:extLst>
          </p:cNvPr>
          <p:cNvSpPr>
            <a:spLocks noGrp="1"/>
          </p:cNvSpPr>
          <p:nvPr>
            <p:ph type="title"/>
          </p:nvPr>
        </p:nvSpPr>
        <p:spPr>
          <a:xfrm>
            <a:off x="395288" y="404813"/>
            <a:ext cx="8281168" cy="1079971"/>
          </a:xfrm>
        </p:spPr>
        <p:txBody>
          <a:bodyPr/>
          <a:lstStyle/>
          <a:p>
            <a:r>
              <a:rPr lang="hu-HU" dirty="0" smtClean="0"/>
              <a:t>A hidegháború</a:t>
            </a:r>
            <a:br>
              <a:rPr lang="hu-HU" dirty="0" smtClean="0"/>
            </a:br>
            <a:r>
              <a:rPr lang="hu-HU" sz="2200" b="0" dirty="0" smtClean="0"/>
              <a:t>A kölcsönös félelem percepciója </a:t>
            </a:r>
            <a:endParaRPr lang="hu-HU" sz="2200" b="0" dirty="0"/>
          </a:p>
        </p:txBody>
      </p:sp>
      <p:pic>
        <p:nvPicPr>
          <p:cNvPr id="5" name="Kép helye 4"/>
          <p:cNvPicPr>
            <a:picLocks noGrp="1" noChangeAspect="1"/>
          </p:cNvPicPr>
          <p:nvPr>
            <p:ph type="pic" idx="4294967295"/>
          </p:nvPr>
        </p:nvPicPr>
        <p:blipFill>
          <a:blip r:embed="rId2"/>
          <a:srcRect l="12513" r="12513"/>
          <a:stretch>
            <a:fillRect/>
          </a:stretch>
        </p:blipFill>
        <p:spPr>
          <a:xfrm>
            <a:off x="4716016" y="1333356"/>
            <a:ext cx="3456384" cy="5278085"/>
          </a:xfrm>
          <a:prstGeom prst="rect">
            <a:avLst/>
          </a:prstGeom>
        </p:spPr>
      </p:pic>
      <p:pic>
        <p:nvPicPr>
          <p:cNvPr id="6" name="Kép 5"/>
          <p:cNvPicPr>
            <a:picLocks noChangeAspect="1"/>
          </p:cNvPicPr>
          <p:nvPr/>
        </p:nvPicPr>
        <p:blipFill>
          <a:blip r:embed="rId3"/>
          <a:stretch>
            <a:fillRect/>
          </a:stretch>
        </p:blipFill>
        <p:spPr>
          <a:xfrm>
            <a:off x="376496" y="1753956"/>
            <a:ext cx="3979603" cy="4796962"/>
          </a:xfrm>
          <a:prstGeom prst="rect">
            <a:avLst/>
          </a:prstGeom>
        </p:spPr>
      </p:pic>
    </p:spTree>
    <p:extLst>
      <p:ext uri="{BB962C8B-B14F-4D97-AF65-F5344CB8AC3E}">
        <p14:creationId xmlns:p14="http://schemas.microsoft.com/office/powerpoint/2010/main" val="14227020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DD09A047274A9A40B663EB7E47153786" ma:contentTypeVersion="2" ma:contentTypeDescription="Új dokumentum létrehozása." ma:contentTypeScope="" ma:versionID="e2d2e37166f80cb77e1267d596f310c9">
  <xsd:schema xmlns:xsd="http://www.w3.org/2001/XMLSchema" xmlns:xs="http://www.w3.org/2001/XMLSchema" xmlns:p="http://schemas.microsoft.com/office/2006/metadata/properties" xmlns:ns2="ff7744bf-00ab-4507-b74b-828a13f5a795" targetNamespace="http://schemas.microsoft.com/office/2006/metadata/properties" ma:root="true" ma:fieldsID="7a70eba34b6f86d1a1a974419be299fb" ns2:_="">
    <xsd:import namespace="ff7744bf-00ab-4507-b74b-828a13f5a79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744bf-00ab-4507-b74b-828a13f5a7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B1FA90-FFD2-46F9-BCFF-8963D83B5B1F}">
  <ds:schemaRefs>
    <ds:schemaRef ds:uri="http://schemas.microsoft.com/sharepoint/v3/contenttype/forms"/>
  </ds:schemaRefs>
</ds:datastoreItem>
</file>

<file path=customXml/itemProps2.xml><?xml version="1.0" encoding="utf-8"?>
<ds:datastoreItem xmlns:ds="http://schemas.openxmlformats.org/officeDocument/2006/customXml" ds:itemID="{DBCEC793-28D8-4253-9513-F5CF1F653B5A}">
  <ds:schemaRefs>
    <ds:schemaRef ds:uri="http://purl.org/dc/dcmitype/"/>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ff7744bf-00ab-4507-b74b-828a13f5a795"/>
    <ds:schemaRef ds:uri="http://purl.org/dc/terms/"/>
  </ds:schemaRefs>
</ds:datastoreItem>
</file>

<file path=customXml/itemProps3.xml><?xml version="1.0" encoding="utf-8"?>
<ds:datastoreItem xmlns:ds="http://schemas.openxmlformats.org/officeDocument/2006/customXml" ds:itemID="{F3F36880-6B80-4331-ABC1-0E3E9515D8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7744bf-00ab-4507-b74b-828a13f5a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479</TotalTime>
  <Words>717</Words>
  <Application>Microsoft Office PowerPoint</Application>
  <PresentationFormat>Diavetítés a képernyőre (4:3 oldalarány)</PresentationFormat>
  <Paragraphs>92</Paragraphs>
  <Slides>20</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20</vt:i4>
      </vt:variant>
    </vt:vector>
  </HeadingPairs>
  <TitlesOfParts>
    <vt:vector size="24" baseType="lpstr">
      <vt:lpstr>Arial</vt:lpstr>
      <vt:lpstr>Calibri</vt:lpstr>
      <vt:lpstr>Wingdings</vt:lpstr>
      <vt:lpstr>Office Theme</vt:lpstr>
      <vt:lpstr>A hidegháború kibontakozása 1945-1950 </vt:lpstr>
      <vt:lpstr>A hidegháború  és a bipoláris világrend</vt:lpstr>
      <vt:lpstr>A hidegháború kibontakozása</vt:lpstr>
      <vt:lpstr>A második világháború vége</vt:lpstr>
      <vt:lpstr>A hosszú távirat 1946</vt:lpstr>
      <vt:lpstr>Churchill fultoni beszéde  1946 03. 05.</vt:lpstr>
      <vt:lpstr>A Truman-doktrína, 1947 Truman elnök bejelenti a Kongresszusban a feltartóztatás (containment) doktrínáját </vt:lpstr>
      <vt:lpstr>A feltartóztatás doktrínája és a Marshall-segély  </vt:lpstr>
      <vt:lpstr>A hidegháború A kölcsönös félelem percepciója </vt:lpstr>
      <vt:lpstr>A német kérdés</vt:lpstr>
      <vt:lpstr>A német kérdés kiéleződése </vt:lpstr>
      <vt:lpstr>Berlin blokádja </vt:lpstr>
      <vt:lpstr>Amerikai karikatúra Berlin szovjet blokádjáról </vt:lpstr>
      <vt:lpstr>Amerikai szállítmányok mennyisége a szovjet blokád idején </vt:lpstr>
      <vt:lpstr>Válasz a Marshall-tervre:  Közép-Európa szovjetizálása  </vt:lpstr>
      <vt:lpstr>A szövetségi rendszerek kialakulása</vt:lpstr>
      <vt:lpstr>Az ellentétek kiéleződése. A koreai háború kezdete  </vt:lpstr>
      <vt:lpstr>A hidegháború „geopolitikája” </vt:lpstr>
      <vt:lpstr>A hidegháború „geopolitikája” </vt:lpstr>
      <vt:lpstr>A hidegháború természete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amd</cp:lastModifiedBy>
  <cp:revision>106</cp:revision>
  <dcterms:created xsi:type="dcterms:W3CDTF">2020-06-26T09:15:27Z</dcterms:created>
  <dcterms:modified xsi:type="dcterms:W3CDTF">2020-08-23T04:05:24Z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0x010100DD09A047274A9A40B663EB7E47153786</vt:lpwstr>
  </property>
</Properties>
</file>