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sldIdLst>
    <p:sldId id="256" r:id="rId5"/>
    <p:sldId id="283" r:id="rId6"/>
    <p:sldId id="266" r:id="rId7"/>
    <p:sldId id="282" r:id="rId8"/>
    <p:sldId id="284" r:id="rId9"/>
    <p:sldId id="297" r:id="rId10"/>
    <p:sldId id="292" r:id="rId11"/>
    <p:sldId id="295" r:id="rId12"/>
    <p:sldId id="280" r:id="rId13"/>
    <p:sldId id="279" r:id="rId14"/>
    <p:sldId id="267" r:id="rId15"/>
    <p:sldId id="300" r:id="rId16"/>
    <p:sldId id="301" r:id="rId17"/>
    <p:sldId id="288" r:id="rId18"/>
    <p:sldId id="289" r:id="rId19"/>
    <p:sldId id="290" r:id="rId20"/>
    <p:sldId id="268" r:id="rId21"/>
    <p:sldId id="305" r:id="rId22"/>
    <p:sldId id="291" r:id="rId23"/>
    <p:sldId id="273" r:id="rId24"/>
    <p:sldId id="274" r:id="rId25"/>
    <p:sldId id="270" r:id="rId26"/>
    <p:sldId id="304" r:id="rId27"/>
    <p:sldId id="302" r:id="rId28"/>
    <p:sldId id="303" r:id="rId29"/>
    <p:sldId id="286" r:id="rId3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A99"/>
    <a:srgbClr val="1F33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52"/>
    <p:restoredTop sz="94674"/>
  </p:normalViewPr>
  <p:slideViewPr>
    <p:cSldViewPr snapToObjects="1" showGuides="1">
      <p:cViewPr varScale="1">
        <p:scale>
          <a:sx n="88" d="100"/>
          <a:sy n="88" d="100"/>
        </p:scale>
        <p:origin x="114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mold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7" y="404812"/>
            <a:ext cx="8353425" cy="2808287"/>
          </a:xfrm>
        </p:spPr>
        <p:txBody>
          <a:bodyPr anchor="ctr" anchorCtr="0">
            <a:noAutofit/>
          </a:bodyPr>
          <a:lstStyle>
            <a:lvl1pPr algn="ctr">
              <a:defRPr sz="3600" b="1" baseline="0">
                <a:solidFill>
                  <a:srgbClr val="1F335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3644900"/>
            <a:ext cx="8353425" cy="2808288"/>
          </a:xfrm>
        </p:spPr>
        <p:txBody>
          <a:bodyPr>
            <a:noAutofit/>
          </a:bodyPr>
          <a:lstStyle>
            <a:lvl1pPr marL="0" indent="0" algn="ctr">
              <a:buNone/>
              <a:defRPr sz="2600" baseline="0">
                <a:solidFill>
                  <a:srgbClr val="485A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7578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EE21C4-FC51-432F-B4A6-4F79FCDC1DB1}" type="datetimeFigureOut">
              <a:rPr lang="hu-HU" smtClean="0"/>
              <a:t>2020.08.08.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AAE70B2-43CE-4340-9A05-5AEE30774E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3593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im es folyoszo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079971"/>
          </a:xfrm>
        </p:spPr>
        <p:txBody>
          <a:bodyPr anchor="t" anchorCtr="0">
            <a:no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7" y="2132856"/>
            <a:ext cx="8353425" cy="4320332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rgbClr val="1F335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7218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es k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079971"/>
          </a:xfrm>
        </p:spPr>
        <p:txBody>
          <a:bodyPr anchor="t" anchorCtr="0">
            <a:noAutofit/>
          </a:bodyPr>
          <a:lstStyle>
            <a:lvl1pPr>
              <a:defRPr sz="3600" b="1"/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F72E46DF-1C89-A644-A02B-9D863DEF16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5288" y="1772816"/>
            <a:ext cx="8353425" cy="4680372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137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im es szoveg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079970"/>
          </a:xfrm>
        </p:spPr>
        <p:txBody>
          <a:bodyPr anchor="t" anchorCtr="0">
            <a:noAutofit/>
          </a:bodyPr>
          <a:lstStyle>
            <a:lvl1pPr>
              <a:defRPr sz="4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825624"/>
            <a:ext cx="3960812" cy="4627563"/>
          </a:xfrm>
        </p:spPr>
        <p:txBody>
          <a:bodyPr>
            <a:noAutofit/>
          </a:bodyPr>
          <a:lstStyle>
            <a:lvl1pPr>
              <a:defRPr sz="2200"/>
            </a:lvl1pPr>
            <a:lvl3pPr>
              <a:defRPr sz="2200"/>
            </a:lvl3pPr>
            <a:lvl4pPr>
              <a:defRPr sz="2000"/>
            </a:lvl4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7901" y="1825625"/>
            <a:ext cx="3960812" cy="4627562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8012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alcim szoveg es kep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079970"/>
          </a:xfrm>
        </p:spPr>
        <p:txBody>
          <a:bodyPr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8" y="1696153"/>
            <a:ext cx="3960812" cy="940759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287" y="2768600"/>
            <a:ext cx="3960813" cy="3684588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AB9C264A-BAD4-914D-8DCD-93D478A6A4E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87900" y="1696154"/>
            <a:ext cx="3960811" cy="940758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xmlns="" id="{3445070D-9FD9-E543-8CB0-29ECE92364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2768600"/>
            <a:ext cx="3960813" cy="3684588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936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alcim kep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079970"/>
          </a:xfrm>
        </p:spPr>
        <p:txBody>
          <a:bodyPr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8BAAD1-3253-D44E-AB6F-0079D3495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8" y="1696153"/>
            <a:ext cx="3960812" cy="940759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A98D1B0E-331E-D647-8989-C190AD26BA8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87900" y="1696154"/>
            <a:ext cx="3960811" cy="940758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xmlns="" id="{DAC490A1-3AAB-1A43-95E9-85D9AF0AFDF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2768600"/>
            <a:ext cx="3960813" cy="3684588"/>
          </a:xfrm>
        </p:spPr>
        <p:txBody>
          <a:bodyPr/>
          <a:lstStyle/>
          <a:p>
            <a:endParaRPr lang="hu-HU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A85F08C1-CC0B-954C-9A4D-C3ABA02474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4159" y="2768600"/>
            <a:ext cx="3960813" cy="3684588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957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asabos cim szoveg es kep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9" y="414057"/>
            <a:ext cx="3960812" cy="1070727"/>
          </a:xfrm>
        </p:spPr>
        <p:txBody>
          <a:bodyPr wrap="square" anchor="t" anchorCtr="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287" y="1772816"/>
            <a:ext cx="3960813" cy="4680372"/>
          </a:xfrm>
        </p:spPr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xmlns="" id="{67C94776-DBB1-9E47-B7A3-02807786249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414057"/>
            <a:ext cx="3960813" cy="6039131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2328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asabos cim folyoszoveg 1 hasab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404813"/>
            <a:ext cx="3960812" cy="1079971"/>
          </a:xfrm>
        </p:spPr>
        <p:txBody>
          <a:bodyPr anchor="t" anchorCtr="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288" y="1772816"/>
            <a:ext cx="3960811" cy="468037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04C66C62-0D34-3546-B0B2-ECAC99537973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785753" y="404813"/>
            <a:ext cx="3960811" cy="604837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920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alcim1 es folyoszoveg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8E9D3-19B8-1D4F-8D6D-6B154135D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04812"/>
            <a:ext cx="8353425" cy="1079971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/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xmlns="" id="{9E2FA503-B93A-2549-AF45-27D1D5DF7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5288" y="2848282"/>
            <a:ext cx="3960812" cy="3604906"/>
          </a:xfrm>
        </p:spPr>
        <p:txBody>
          <a:bodyPr/>
          <a:lstStyle>
            <a:lvl1pPr>
              <a:lnSpc>
                <a:spcPct val="150000"/>
              </a:lnSpc>
              <a:defRPr sz="2200"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3443B55B-8DC0-4A49-9EA9-847E23175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8" y="1696153"/>
            <a:ext cx="3960812" cy="940759"/>
          </a:xfrm>
        </p:spPr>
        <p:txBody>
          <a:bodyPr anchor="t" anchorCtr="0"/>
          <a:lstStyle>
            <a:lvl1pPr marL="0" indent="0">
              <a:buNone/>
              <a:defRPr sz="2600" b="1" baseline="0">
                <a:solidFill>
                  <a:srgbClr val="485A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33F0C4CB-DC0A-7C45-A64D-1BA32C50AB6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87900" y="1696154"/>
            <a:ext cx="3960811" cy="940758"/>
          </a:xfrm>
        </p:spPr>
        <p:txBody>
          <a:bodyPr anchor="t" anchorCtr="0"/>
          <a:lstStyle>
            <a:lvl1pPr marL="0" indent="0">
              <a:buNone/>
              <a:defRPr sz="2600" b="1" baseline="0">
                <a:solidFill>
                  <a:srgbClr val="485A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xmlns="" id="{DCA83A98-D025-DE4D-868D-A4DCFBAA937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2848282"/>
            <a:ext cx="3960813" cy="3604906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509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28587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7" y="1825624"/>
            <a:ext cx="8353425" cy="462756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59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5" r:id="rId3"/>
    <p:sldLayoutId id="2147483667" r:id="rId4"/>
    <p:sldLayoutId id="2147483668" r:id="rId5"/>
    <p:sldLayoutId id="2147483669" r:id="rId6"/>
    <p:sldLayoutId id="2147483671" r:id="rId7"/>
    <p:sldLayoutId id="2147483672" r:id="rId8"/>
    <p:sldLayoutId id="2147483670" r:id="rId9"/>
    <p:sldLayoutId id="214748367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rgbClr val="1F335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2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49" userDrawn="1">
          <p15:clr>
            <a:srgbClr val="F26B43"/>
          </p15:clr>
        </p15:guide>
        <p15:guide id="2" pos="5511" userDrawn="1">
          <p15:clr>
            <a:srgbClr val="F26B43"/>
          </p15:clr>
        </p15:guide>
        <p15:guide id="3" orient="horz" pos="255" userDrawn="1">
          <p15:clr>
            <a:srgbClr val="F26B43"/>
          </p15:clr>
        </p15:guide>
        <p15:guide id="4" orient="horz" pos="4065" userDrawn="1">
          <p15:clr>
            <a:srgbClr val="F26B43"/>
          </p15:clr>
        </p15:guide>
        <p15:guide id="5" pos="2744" userDrawn="1">
          <p15:clr>
            <a:srgbClr val="F26B43"/>
          </p15:clr>
        </p15:guide>
        <p15:guide id="6" pos="3016" userDrawn="1">
          <p15:clr>
            <a:srgbClr val="F26B43"/>
          </p15:clr>
        </p15:guide>
        <p15:guide id="7" orient="horz" pos="2296" userDrawn="1">
          <p15:clr>
            <a:srgbClr val="F26B43"/>
          </p15:clr>
        </p15:guide>
        <p15:guide id="8" orient="horz" pos="20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6066D6-1843-A847-85DB-D710A37D4E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Hatalmi viszonyok a 18. századi Európában </a:t>
            </a:r>
            <a:endParaRPr lang="hu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AFEADAD-2490-D647-A7FB-06E11648BD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Dr. Zsinka László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17414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656035"/>
          </a:xfrm>
        </p:spPr>
        <p:txBody>
          <a:bodyPr/>
          <a:lstStyle/>
          <a:p>
            <a:r>
              <a:rPr lang="hu-HU" dirty="0" smtClean="0"/>
              <a:t>Poroszország területi gyarapodása </a:t>
            </a:r>
            <a:br>
              <a:rPr lang="hu-HU" dirty="0" smtClean="0"/>
            </a:br>
            <a:r>
              <a:rPr lang="hu-HU" sz="2200" b="0" dirty="0" smtClean="0"/>
              <a:t>4. Szilézia megszerzése (1742) </a:t>
            </a:r>
            <a:br>
              <a:rPr lang="hu-HU" sz="2200" b="0" dirty="0" smtClean="0"/>
            </a:br>
            <a:r>
              <a:rPr lang="hu-HU" sz="2200" b="0" dirty="0" smtClean="0"/>
              <a:t>5. az első lengyel felosztás (1772) </a:t>
            </a:r>
            <a:endParaRPr lang="hu-HU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004" r="1004"/>
          <a:stretch>
            <a:fillRect/>
          </a:stretch>
        </p:blipFill>
        <p:spPr>
          <a:xfrm>
            <a:off x="827086" y="2166460"/>
            <a:ext cx="7489825" cy="468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76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512019"/>
          </a:xfrm>
        </p:spPr>
        <p:txBody>
          <a:bodyPr/>
          <a:lstStyle/>
          <a:p>
            <a:r>
              <a:rPr lang="hu-HU" dirty="0" smtClean="0"/>
              <a:t>Poroszország területi gyarapodása Lengyelország második és harmadik felosztása révén</a:t>
            </a:r>
            <a:endParaRPr lang="hu-HU" dirty="0"/>
          </a:p>
        </p:txBody>
      </p:sp>
      <p:pic>
        <p:nvPicPr>
          <p:cNvPr id="7" name="Kép helye 6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7117" r="7117"/>
          <a:stretch>
            <a:fillRect/>
          </a:stretch>
        </p:blipFill>
        <p:spPr>
          <a:xfrm>
            <a:off x="1295399" y="2194607"/>
            <a:ext cx="6372945" cy="455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65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202A85-7560-3F48-9C34-16229735B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Poroszország felemelkedése  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FA5495-9965-904E-A589-8AF79EC1E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7" y="1628800"/>
            <a:ext cx="8353425" cy="48243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1640-1688 Frigyes Vilmos, a „nagy választó”: a harmincéves háború végén megvédi az országot a svédektől, majd gazdaságilag újjáépíti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1688-1713 I. Frigyes: porosz királyság megteremtése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1713-1740 I. Frigyes Vilmos: katonakirály – hatalmas jól képzett hadsereg megteremtése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1740-1785 Nagy II. Frigyes: felvilágosult abszolutizmus + beveti apja hadseregét: a porosz katonai nagyhatalom megteremtése folyamatos háborúk révén (Szilézia megszerzése + első lengyel felosztás - 1772)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73147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798" y="476672"/>
            <a:ext cx="6473106" cy="38434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299" y="3284984"/>
            <a:ext cx="4535957" cy="340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87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helye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65" b="1865"/>
          <a:stretch>
            <a:fillRect/>
          </a:stretch>
        </p:blipFill>
        <p:spPr>
          <a:xfrm>
            <a:off x="323528" y="620688"/>
            <a:ext cx="8476978" cy="612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28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helye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872" b="4872"/>
          <a:stretch>
            <a:fillRect/>
          </a:stretch>
        </p:blipFill>
        <p:spPr>
          <a:xfrm>
            <a:off x="107504" y="631613"/>
            <a:ext cx="8616193" cy="58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40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helye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07" r="2107"/>
          <a:stretch>
            <a:fillRect/>
          </a:stretch>
        </p:blipFill>
        <p:spPr>
          <a:xfrm>
            <a:off x="539552" y="404664"/>
            <a:ext cx="7993136" cy="625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67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5616873" cy="1079971"/>
          </a:xfrm>
        </p:spPr>
        <p:txBody>
          <a:bodyPr/>
          <a:lstStyle/>
          <a:p>
            <a:r>
              <a:rPr lang="hu-HU" dirty="0" smtClean="0"/>
              <a:t>Szövetségi rendszerek az osztrák örökösödési és a hétéves háborúban </a:t>
            </a:r>
            <a:endParaRPr lang="hu-HU" dirty="0"/>
          </a:p>
        </p:txBody>
      </p:sp>
      <p:pic>
        <p:nvPicPr>
          <p:cNvPr id="6" name="Kép helye 5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28" r="628"/>
          <a:stretch>
            <a:fillRect/>
          </a:stretch>
        </p:blipFill>
        <p:spPr>
          <a:xfrm>
            <a:off x="395288" y="2924944"/>
            <a:ext cx="835342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40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656034"/>
          </a:xfrm>
        </p:spPr>
        <p:txBody>
          <a:bodyPr/>
          <a:lstStyle/>
          <a:p>
            <a:r>
              <a:rPr lang="hu-HU" dirty="0"/>
              <a:t>Szövetségi rendszerek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az </a:t>
            </a:r>
            <a:r>
              <a:rPr lang="hu-HU" dirty="0"/>
              <a:t>osztrák örökösödési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és </a:t>
            </a:r>
            <a:r>
              <a:rPr lang="hu-HU" dirty="0"/>
              <a:t>a hétéves háborúban 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0240" y="2275436"/>
            <a:ext cx="5836096" cy="443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80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836967" cy="3672408"/>
          </a:xfrm>
        </p:spPr>
        <p:txBody>
          <a:bodyPr/>
          <a:lstStyle/>
          <a:p>
            <a:r>
              <a:rPr lang="hu-HU" dirty="0" smtClean="0"/>
              <a:t>Az osztrák örökösödési háború</a:t>
            </a:r>
            <a:br>
              <a:rPr lang="hu-HU" dirty="0" smtClean="0"/>
            </a:br>
            <a:r>
              <a:rPr lang="hu-HU" sz="2200" b="0" dirty="0" smtClean="0"/>
              <a:t>1740-1748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2200" b="0" dirty="0" smtClean="0"/>
              <a:t>Mária Terézia nőági örökösödését a nagyhatalmak egy része nem fogadta el, ami az osztrák örökösödési háború kirobbanásához vezetett. A bajorok trónigényét a császári trónra Franciaország is támogatta. A francia-bajor sereg támadását használta ki II. Frigyes porosz király, és elfoglalta Sziléziát, a Habsburg-birodalom leggazdagabb tartományát. Anglia beavatkozása a Habsburgok oldalán kiegyenlítette az erőviszonyokat, és Mária Terézia végül megőrizhette birodalmát, bár Sziléziát elvesztette.              </a:t>
            </a:r>
            <a:br>
              <a:rPr lang="hu-HU" sz="2200" b="0" dirty="0" smtClean="0"/>
            </a:br>
            <a:r>
              <a:rPr lang="hu-HU" sz="2200" b="0" i="1" u="sng" dirty="0" smtClean="0"/>
              <a:t>Pagmatica Sanctio</a:t>
            </a:r>
            <a:r>
              <a:rPr lang="hu-HU" sz="2200" b="0" i="1" dirty="0" smtClean="0"/>
              <a:t>  </a:t>
            </a:r>
            <a:r>
              <a:rPr lang="hu-HU" sz="2200" b="0" i="1" u="sng" dirty="0" smtClean="0"/>
              <a:t>A magyarok segítséget ígérnek Mária Teréziának </a:t>
            </a:r>
            <a:endParaRPr lang="hu-HU" sz="2200" b="0" i="1" u="sng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3868684"/>
            <a:ext cx="2598614" cy="282285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875" y="4023407"/>
            <a:ext cx="3994448" cy="282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00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világ a 18. században </a:t>
            </a:r>
            <a:endParaRPr lang="hu-HU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729" b="5729"/>
          <a:stretch>
            <a:fillRect/>
          </a:stretch>
        </p:blipFill>
        <p:spPr>
          <a:xfrm>
            <a:off x="395288" y="1773238"/>
            <a:ext cx="8353425" cy="367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00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1"/>
            <a:ext cx="8353425" cy="2780927"/>
          </a:xfrm>
        </p:spPr>
        <p:txBody>
          <a:bodyPr/>
          <a:lstStyle/>
          <a:p>
            <a:r>
              <a:rPr lang="hu-HU" dirty="0" smtClean="0"/>
              <a:t>„Diplomáciai forradalom” </a:t>
            </a:r>
            <a:br>
              <a:rPr lang="hu-HU" dirty="0" smtClean="0"/>
            </a:br>
            <a:r>
              <a:rPr lang="hu-HU" sz="2000" b="0" dirty="0" smtClean="0"/>
              <a:t>Az osztrák örökösödési háború után Ausztria nagykoalíciót akart létrehozni Poroszország ellen, hogy visszaszerezze Sziléziát. Megszerezte Fro. és Oroszo. Szövetségét. Mivel arra, hogy a franciák és az osztrákok szövetségesek, évszázadok óta alig volt példa, a poroszellenes francia-osztrák szövetséget európai „diplomáciai forradalomnak” hívják a történészek. A franciákkal fennálló gyarmati ellnetétei miatt Anglia hamarosan Poroszországgal szövetkezett. </a:t>
            </a:r>
            <a:br>
              <a:rPr lang="hu-HU" sz="2000" b="0" dirty="0" smtClean="0"/>
            </a:br>
            <a:r>
              <a:rPr lang="hu-HU" sz="2000" b="0" i="1" u="sng" dirty="0" smtClean="0"/>
              <a:t>Szövetségi rendszerek a hétéves háború előtt. </a:t>
            </a:r>
            <a:endParaRPr lang="hu-HU" sz="2000" b="0" i="1" u="sng" dirty="0"/>
          </a:p>
        </p:txBody>
      </p:sp>
      <p:pic>
        <p:nvPicPr>
          <p:cNvPr id="4" name="Kép helye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559" r="3559"/>
          <a:stretch>
            <a:fillRect/>
          </a:stretch>
        </p:blipFill>
        <p:spPr>
          <a:xfrm>
            <a:off x="1763688" y="2876809"/>
            <a:ext cx="5040560" cy="394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46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3352" y="116632"/>
            <a:ext cx="8353425" cy="2520131"/>
          </a:xfrm>
        </p:spPr>
        <p:txBody>
          <a:bodyPr/>
          <a:lstStyle/>
          <a:p>
            <a:r>
              <a:rPr lang="hu-HU" dirty="0" smtClean="0"/>
              <a:t>A hétéves háború </a:t>
            </a:r>
            <a:br>
              <a:rPr lang="hu-HU" dirty="0" smtClean="0"/>
            </a:br>
            <a:r>
              <a:rPr lang="hu-HU" sz="2200" b="0" dirty="0" smtClean="0"/>
              <a:t>1756-1763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2200" b="0" dirty="0" smtClean="0"/>
              <a:t>Nagy Frigyes katonai zsenialitása sokáig kitartott az osztrák-orosz-francia túlerő ellen. Mégis a háború Poroszország vereségével ért volna véget, ha Oroszország belpolitikai okokból nem lép ki a háborúból. Ugyan Nagy Frigyes országa teljesen kimerült, de Szilézia a poroszok kezén maradt. </a:t>
            </a:r>
            <a:endParaRPr lang="hu-HU" sz="2200" b="0" dirty="0"/>
          </a:p>
        </p:txBody>
      </p:sp>
      <p:pic>
        <p:nvPicPr>
          <p:cNvPr id="4" name="Kép helye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790" r="2790"/>
          <a:stretch>
            <a:fillRect/>
          </a:stretch>
        </p:blipFill>
        <p:spPr>
          <a:xfrm>
            <a:off x="1403350" y="2780928"/>
            <a:ext cx="5520920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21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584027"/>
          </a:xfrm>
        </p:spPr>
        <p:txBody>
          <a:bodyPr/>
          <a:lstStyle/>
          <a:p>
            <a:r>
              <a:rPr lang="hu-HU" dirty="0" smtClean="0"/>
              <a:t>Lengyelország felosztásai: </a:t>
            </a:r>
            <a:br>
              <a:rPr lang="hu-HU" dirty="0" smtClean="0"/>
            </a:br>
            <a:r>
              <a:rPr lang="hu-HU" dirty="0" smtClean="0"/>
              <a:t>1772, 1793, 1795</a:t>
            </a:r>
            <a:br>
              <a:rPr lang="hu-HU" dirty="0" smtClean="0"/>
            </a:br>
            <a:r>
              <a:rPr lang="hu-HU" sz="2200" b="0" dirty="0" smtClean="0"/>
              <a:t>Orosz, porosz, osztrák nagyhatalmi alku </a:t>
            </a:r>
            <a:endParaRPr lang="hu-HU" sz="2200" b="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34" r="1734"/>
          <a:stretch>
            <a:fillRect/>
          </a:stretch>
        </p:blipFill>
        <p:spPr>
          <a:xfrm>
            <a:off x="1763688" y="2114900"/>
            <a:ext cx="5616624" cy="456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0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554329-A7A9-2B42-A53D-50230A633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04813"/>
            <a:ext cx="7345064" cy="1368003"/>
          </a:xfrm>
        </p:spPr>
        <p:txBody>
          <a:bodyPr/>
          <a:lstStyle/>
          <a:p>
            <a:r>
              <a:rPr lang="hu-HU" dirty="0" smtClean="0"/>
              <a:t>Oroszország nagyhatalommá válása Nagy Katalin alatt </a:t>
            </a:r>
            <a:endParaRPr lang="hu-HU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327" r="327"/>
          <a:stretch>
            <a:fillRect/>
          </a:stretch>
        </p:blipFill>
        <p:spPr>
          <a:xfrm>
            <a:off x="5076056" y="1203402"/>
            <a:ext cx="3961011" cy="528042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15E6DBA-4255-FE4C-8061-548EEEB00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288" y="1772816"/>
            <a:ext cx="4680768" cy="4824536"/>
          </a:xfrm>
        </p:spPr>
        <p:txBody>
          <a:bodyPr/>
          <a:lstStyle/>
          <a:p>
            <a:r>
              <a:rPr lang="hu-HU" sz="2200" dirty="0" smtClean="0"/>
              <a:t>Nagy Katalin (1762-1796) férjét, III. Pétert letaszította a trónról, majd szilárd hatalmat épített ki. Uralmát felvilágosult abszolutista elvek is jellemezték. </a:t>
            </a:r>
          </a:p>
          <a:p>
            <a:r>
              <a:rPr lang="hu-HU" sz="2200" dirty="0" smtClean="0"/>
              <a:t>Nagy Katalin elsősorban a török birodalom meggyengítésére törekedett. Hosszú távú tervei között első ízben jelent meg Konstantinápoly és a tengerszorosok elfoglalásának terve, ami a 19. században az orosz diplomácia egyik alapvető célkitűzésévé vált. </a:t>
            </a:r>
          </a:p>
          <a:p>
            <a:r>
              <a:rPr lang="hu-HU" sz="2200" i="1" u="sng" dirty="0" smtClean="0"/>
              <a:t>Nagy Katalin </a:t>
            </a:r>
            <a:endParaRPr lang="hu-HU" sz="2200" i="1" u="sng" dirty="0"/>
          </a:p>
          <a:p>
            <a:r>
              <a:rPr lang="hu-HU" sz="2200" dirty="0" smtClean="0"/>
              <a:t> </a:t>
            </a: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1996505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202A85-7560-3F48-9C34-16229735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1"/>
            <a:ext cx="8353425" cy="980727"/>
          </a:xfrm>
        </p:spPr>
        <p:txBody>
          <a:bodyPr/>
          <a:lstStyle/>
          <a:p>
            <a:r>
              <a:rPr lang="hu-HU" dirty="0"/>
              <a:t>18. század vége: angol és orosz felemelkedés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FA5495-9965-904E-A589-8AF79EC1E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7" y="1052736"/>
            <a:ext cx="8353425" cy="5688632"/>
          </a:xfrm>
        </p:spPr>
        <p:txBody>
          <a:bodyPr/>
          <a:lstStyle/>
          <a:p>
            <a:r>
              <a:rPr lang="hu-HU" u="sng" dirty="0" smtClean="0"/>
              <a:t>Oroszország: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Nagy Péter halála után Oroszországban belpolitikai zavarok alakultak ki, ami néhány évtizedre az ország politikai passzivitásához vezetett.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Oroszország, mint európai nagyhatalom első ízben a hétéves háborúban vállalt szerepet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Oroszország visszavonulása a hétéves háború végén lehetővé tette Poroszország megmenekülését. Oroszország állásfoglalása első ízben döntötte el egy európai háború sorsát.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Nagy Katalin uralkodása alatt Oroszország megszerezte a feloszásra kerülő Lengyelország jelentős részét. Ezzel oroszország közelebb került Európához, és földrajzilag is európai hatalmi tényezővé válik.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Oroszország bekebelezte a krími tatár kánságot (1783), így a Fekete-tenger északi partvidéke orosz kézre került.   </a:t>
            </a:r>
          </a:p>
        </p:txBody>
      </p:sp>
    </p:spTree>
    <p:extLst>
      <p:ext uri="{BB962C8B-B14F-4D97-AF65-F5344CB8AC3E}">
        <p14:creationId xmlns:p14="http://schemas.microsoft.com/office/powerpoint/2010/main" val="3581163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23974A-63AF-3E49-9EA1-A22C7AF07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260649"/>
            <a:ext cx="8353425" cy="1008111"/>
          </a:xfrm>
        </p:spPr>
        <p:txBody>
          <a:bodyPr/>
          <a:lstStyle/>
          <a:p>
            <a:r>
              <a:rPr lang="hu-HU" dirty="0"/>
              <a:t>18. század vége: angol és orosz felemelkedés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B9D4D7-2AAC-3141-8129-ED1267AF924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5288" y="1484784"/>
            <a:ext cx="8353424" cy="5256584"/>
          </a:xfrm>
        </p:spPr>
        <p:txBody>
          <a:bodyPr/>
          <a:lstStyle/>
          <a:p>
            <a:r>
              <a:rPr lang="hu-HU" sz="2200" u="sng" dirty="0" smtClean="0"/>
              <a:t>Anglia: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Anglia a 18. században csapást mért a francia tengeri hatalomra és gyarmatbirodalomra. A hétéves háborúban elfoglalta Kanadát és a francia indiai birtokok jelentős részét.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Az angol hadiflotta fölénye a század során egyre nagyobb lett.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Az angol kereskedelmi flotta a világkereskedelem egyre nagyobb hányadát bonyolította.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A londoni City tőkereje növekedett a 18. században. Anglia a Bank of England létrejötte óta az európai hatalmak közül a legnagyobb hitelezővé, segélyezővé vált. Az angol hitelek (is) tették lehetővé, hogy Poroszország kitartson a hétéves háború során. Ehhez képest Anglia vetélytársa, Franciaország az államcsőd szélére került az 1780-as évekre.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Angliában elkezdődött az ipari forradalom, ami hosszabb távon növelte az ország gazdasági és katonai teljesítőképességét. 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49152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Európa a 18. század második felében </a:t>
            </a:r>
            <a:endParaRPr lang="hu-HU" dirty="0"/>
          </a:p>
        </p:txBody>
      </p:sp>
      <p:pic>
        <p:nvPicPr>
          <p:cNvPr id="4" name="Kép helye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0818" b="1081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52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23974A-63AF-3E49-9EA1-A22C7AF07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Hatalmi viszonyok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 </a:t>
            </a:r>
            <a:r>
              <a:rPr lang="hu-HU" dirty="0"/>
              <a:t>18. századi Európában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B9D4D7-2AAC-3141-8129-ED1267AF924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5288" y="2132856"/>
            <a:ext cx="8353424" cy="4320332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hu-HU" dirty="0" smtClean="0"/>
              <a:t>A dunai Habsburg-nagyhatalom születése 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hu-HU" dirty="0" smtClean="0"/>
              <a:t>A porosz felemelkedés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hu-HU" dirty="0" smtClean="0"/>
              <a:t>Az osztrák örökösödési háború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hu-HU" dirty="0" smtClean="0"/>
              <a:t>A hétéves háború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hu-HU" dirty="0" smtClean="0"/>
              <a:t>Lengyelország felosztása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hu-HU" dirty="0" smtClean="0"/>
              <a:t>Angol és orosz felemelkedés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05556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Európa a 18. században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287" y="1825624"/>
            <a:ext cx="8425185" cy="46275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Véget ér a „kis jégkorszak” Növekvő éves középhőmérséklet. Gyarapodó népesség.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Felvilágosult abszolutizmus. Hosszabb távú „erőforrásgazdálkodás”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Új agrotechnikai eljárások, a termésátlagok növekedése és a  vetésforgó elterjedése. (Anglia, Hollandia)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Az ipari forradalom kezdete Angliában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A felvilágosodás kibontakozása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Megosztott </a:t>
            </a:r>
            <a:r>
              <a:rPr lang="hu-HU" sz="2200" dirty="0" smtClean="0"/>
              <a:t>hegemónia (angol-francia vetélkedés a tengereken, osztrák-francia, majd osztrák-porosz vetélkedés a kontinensen) </a:t>
            </a:r>
            <a:endParaRPr lang="hu-HU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3205586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Európa a spanyol örökösödési háború után </a:t>
            </a:r>
            <a:endParaRPr lang="hu-HU" dirty="0"/>
          </a:p>
        </p:txBody>
      </p:sp>
      <p:pic>
        <p:nvPicPr>
          <p:cNvPr id="4" name="Kép helye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880" b="12880"/>
          <a:stretch>
            <a:fillRect/>
          </a:stretch>
        </p:blipFill>
        <p:spPr>
          <a:xfrm>
            <a:off x="827584" y="1773238"/>
            <a:ext cx="7056437" cy="46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58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440011"/>
          </a:xfrm>
        </p:spPr>
        <p:txBody>
          <a:bodyPr/>
          <a:lstStyle/>
          <a:p>
            <a:r>
              <a:rPr lang="hu-HU" dirty="0"/>
              <a:t>A dunai monarchia, mint nagyhatalom </a:t>
            </a:r>
            <a:br>
              <a:rPr lang="hu-HU" dirty="0"/>
            </a:br>
            <a:r>
              <a:rPr lang="hu-HU" sz="2200" b="0" i="1" u="sng" dirty="0" smtClean="0"/>
              <a:t>Buda visszafoglalása a töröktől </a:t>
            </a:r>
            <a:r>
              <a:rPr lang="hu-HU" sz="2200" b="0" dirty="0" smtClean="0"/>
              <a:t>(1683)</a:t>
            </a:r>
            <a:endParaRPr lang="hu-HU" sz="2200" b="0" dirty="0"/>
          </a:p>
        </p:txBody>
      </p:sp>
      <p:pic>
        <p:nvPicPr>
          <p:cNvPr id="4" name="Kép helye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999" r="5999"/>
          <a:stretch>
            <a:fillRect/>
          </a:stretch>
        </p:blipFill>
        <p:spPr>
          <a:xfrm>
            <a:off x="647439" y="1988840"/>
            <a:ext cx="7849120" cy="439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56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554329-A7A9-2B42-A53D-50230A633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"/>
            <a:ext cx="4248720" cy="1988840"/>
          </a:xfrm>
        </p:spPr>
        <p:txBody>
          <a:bodyPr/>
          <a:lstStyle/>
          <a:p>
            <a:r>
              <a:rPr lang="hu-HU" dirty="0" smtClean="0"/>
              <a:t>A dunai monarchia, mint nagyhatalom </a:t>
            </a:r>
            <a:br>
              <a:rPr lang="hu-HU" dirty="0" smtClean="0"/>
            </a:br>
            <a:r>
              <a:rPr lang="hu-HU" sz="2200" dirty="0" smtClean="0"/>
              <a:t>Az osztrák Habsburgok </a:t>
            </a:r>
            <a:br>
              <a:rPr lang="hu-HU" sz="2200" dirty="0" smtClean="0"/>
            </a:br>
            <a:r>
              <a:rPr lang="hu-HU" sz="2200" dirty="0" smtClean="0"/>
              <a:t>sikersorozata a 17-18. század fordulóján  </a:t>
            </a:r>
            <a:endParaRPr lang="hu-HU" sz="2200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5361" b="5361"/>
          <a:stretch>
            <a:fillRect/>
          </a:stretch>
        </p:blipFill>
        <p:spPr>
          <a:xfrm>
            <a:off x="4932040" y="1083880"/>
            <a:ext cx="3960813" cy="54006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15E6DBA-4255-FE4C-8061-548EEEB00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288" y="2204864"/>
            <a:ext cx="4320728" cy="4653136"/>
          </a:xfrm>
        </p:spPr>
        <p:txBody>
          <a:bodyPr/>
          <a:lstStyle/>
          <a:p>
            <a:r>
              <a:rPr lang="hu-HU" dirty="0" smtClean="0"/>
              <a:t>1683 Bécs felmentése a töröktől </a:t>
            </a:r>
          </a:p>
          <a:p>
            <a:r>
              <a:rPr lang="hu-HU" dirty="0" smtClean="0"/>
              <a:t>1686 Buda visszafoglalása a töröktől </a:t>
            </a:r>
          </a:p>
          <a:p>
            <a:r>
              <a:rPr lang="hu-HU" dirty="0" smtClean="0"/>
              <a:t>1697 Zentai csata. Savoyai Jenő legyőzi s szultáni sereget </a:t>
            </a:r>
          </a:p>
          <a:p>
            <a:r>
              <a:rPr lang="hu-HU" dirty="0" smtClean="0"/>
              <a:t>1699 Karlócai béke. Magyarország felszabadult a török uralom alól </a:t>
            </a:r>
          </a:p>
          <a:p>
            <a:r>
              <a:rPr lang="hu-HU" dirty="0" smtClean="0"/>
              <a:t>1701-1714 Franciaország </a:t>
            </a:r>
            <a:r>
              <a:rPr lang="hu-HU" dirty="0" smtClean="0"/>
              <a:t>meggyengítése </a:t>
            </a:r>
            <a:r>
              <a:rPr lang="hu-HU" dirty="0" smtClean="0"/>
              <a:t>a spanyol örökösödési háborúban. Spanyol-Németalföld (ma Belgium) és itáliai birtokok szerzése. </a:t>
            </a:r>
          </a:p>
          <a:p>
            <a:r>
              <a:rPr lang="hu-HU" dirty="0" smtClean="0"/>
              <a:t>1716-1718 Habsburg-török háború Belgrád és a Bánság megszerzése</a:t>
            </a:r>
          </a:p>
          <a:p>
            <a:r>
              <a:rPr lang="hu-HU" i="1" u="sng" dirty="0" smtClean="0"/>
              <a:t>Savoyai Jenő herceg </a:t>
            </a:r>
            <a:endParaRPr lang="hu-HU" i="1" u="sng" dirty="0"/>
          </a:p>
        </p:txBody>
      </p:sp>
    </p:spTree>
    <p:extLst>
      <p:ext uri="{BB962C8B-B14F-4D97-AF65-F5344CB8AC3E}">
        <p14:creationId xmlns:p14="http://schemas.microsoft.com/office/powerpoint/2010/main" val="1103606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440011"/>
          </a:xfrm>
        </p:spPr>
        <p:txBody>
          <a:bodyPr/>
          <a:lstStyle/>
          <a:p>
            <a:r>
              <a:rPr lang="hu-HU" dirty="0" smtClean="0"/>
              <a:t>Habsburg birodalom </a:t>
            </a:r>
            <a:br>
              <a:rPr lang="hu-HU" dirty="0" smtClean="0"/>
            </a:br>
            <a:r>
              <a:rPr lang="hu-HU" dirty="0" smtClean="0"/>
              <a:t>a 18. század elején</a:t>
            </a:r>
            <a:br>
              <a:rPr lang="hu-HU" dirty="0" smtClean="0"/>
            </a:br>
            <a:r>
              <a:rPr lang="hu-HU" sz="2200" b="0" dirty="0" smtClean="0"/>
              <a:t>Az 1718-as törökökkel kötött pozsareváci béke után </a:t>
            </a:r>
            <a:endParaRPr lang="hu-HU" sz="2200" b="0" dirty="0"/>
          </a:p>
        </p:txBody>
      </p:sp>
      <p:pic>
        <p:nvPicPr>
          <p:cNvPr id="4" name="Kép helye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599" b="2599"/>
          <a:stretch>
            <a:fillRect/>
          </a:stretch>
        </p:blipFill>
        <p:spPr>
          <a:xfrm>
            <a:off x="1043608" y="2060848"/>
            <a:ext cx="6696744" cy="435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00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944067"/>
          </a:xfrm>
        </p:spPr>
        <p:txBody>
          <a:bodyPr/>
          <a:lstStyle/>
          <a:p>
            <a:r>
              <a:rPr lang="hu-HU" dirty="0" smtClean="0"/>
              <a:t>Poroszország kialakulása: </a:t>
            </a:r>
            <a:br>
              <a:rPr lang="hu-HU" dirty="0" smtClean="0"/>
            </a:br>
            <a:r>
              <a:rPr lang="hu-HU" sz="2200" b="0" dirty="0" smtClean="0"/>
              <a:t> 1. Brandenburgi választófejedelemség + porosz hercegség (egykori német lovagrend)</a:t>
            </a:r>
            <a:br>
              <a:rPr lang="hu-HU" sz="2200" b="0" dirty="0" smtClean="0"/>
            </a:br>
            <a:r>
              <a:rPr lang="hu-HU" sz="2200" b="0" dirty="0" smtClean="0"/>
              <a:t> 2. Pomeránia megszerzése a vesztfáliai békében </a:t>
            </a:r>
            <a:br>
              <a:rPr lang="hu-HU" sz="2200" b="0" dirty="0" smtClean="0"/>
            </a:br>
            <a:r>
              <a:rPr lang="hu-HU" sz="2200" b="0" dirty="0" smtClean="0"/>
              <a:t> 3. A porosz királyság kikiáltása (1701)</a:t>
            </a:r>
            <a:endParaRPr lang="hu-HU" sz="2200" b="0" dirty="0"/>
          </a:p>
        </p:txBody>
      </p:sp>
      <p:pic>
        <p:nvPicPr>
          <p:cNvPr id="4" name="Kép helye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383" r="9383"/>
          <a:stretch>
            <a:fillRect/>
          </a:stretch>
        </p:blipFill>
        <p:spPr>
          <a:xfrm>
            <a:off x="1619673" y="2406694"/>
            <a:ext cx="5544616" cy="419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19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DD09A047274A9A40B663EB7E47153786" ma:contentTypeVersion="2" ma:contentTypeDescription="Új dokumentum létrehozása." ma:contentTypeScope="" ma:versionID="e2d2e37166f80cb77e1267d596f310c9">
  <xsd:schema xmlns:xsd="http://www.w3.org/2001/XMLSchema" xmlns:xs="http://www.w3.org/2001/XMLSchema" xmlns:p="http://schemas.microsoft.com/office/2006/metadata/properties" xmlns:ns2="ff7744bf-00ab-4507-b74b-828a13f5a795" targetNamespace="http://schemas.microsoft.com/office/2006/metadata/properties" ma:root="true" ma:fieldsID="7a70eba34b6f86d1a1a974419be299fb" ns2:_="">
    <xsd:import namespace="ff7744bf-00ab-4507-b74b-828a13f5a7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7744bf-00ab-4507-b74b-828a13f5a7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F36880-6B80-4331-ABC1-0E3E9515D8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7744bf-00ab-4507-b74b-828a13f5a7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BCEC793-28D8-4253-9513-F5CF1F653B5A}">
  <ds:schemaRefs>
    <ds:schemaRef ds:uri="ff7744bf-00ab-4507-b74b-828a13f5a795"/>
    <ds:schemaRef ds:uri="http://purl.org/dc/dcmitype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BB1FA90-FFD2-46F9-BCFF-8963D83B5B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476</TotalTime>
  <Words>627</Words>
  <Application>Microsoft Office PowerPoint</Application>
  <PresentationFormat>Diavetítés a képernyőre (4:3 oldalarány)</PresentationFormat>
  <Paragraphs>62</Paragraphs>
  <Slides>26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30" baseType="lpstr">
      <vt:lpstr>Arial</vt:lpstr>
      <vt:lpstr>Calibri</vt:lpstr>
      <vt:lpstr>Wingdings</vt:lpstr>
      <vt:lpstr>Office Theme</vt:lpstr>
      <vt:lpstr>Hatalmi viszonyok a 18. századi Európában </vt:lpstr>
      <vt:lpstr>A világ a 18. században </vt:lpstr>
      <vt:lpstr>Hatalmi viszonyok  a 18. századi Európában </vt:lpstr>
      <vt:lpstr>Európa a 18. században </vt:lpstr>
      <vt:lpstr>Európa a spanyol örökösödési háború után </vt:lpstr>
      <vt:lpstr>A dunai monarchia, mint nagyhatalom  Buda visszafoglalása a töröktől (1683)</vt:lpstr>
      <vt:lpstr>A dunai monarchia, mint nagyhatalom  Az osztrák Habsburgok  sikersorozata a 17-18. század fordulóján  </vt:lpstr>
      <vt:lpstr>Habsburg birodalom  a 18. század elején Az 1718-as törökökkel kötött pozsareváci béke után </vt:lpstr>
      <vt:lpstr>Poroszország kialakulása:   1. Brandenburgi választófejedelemség + porosz hercegség (egykori német lovagrend)  2. Pomeránia megszerzése a vesztfáliai békében   3. A porosz királyság kikiáltása (1701)</vt:lpstr>
      <vt:lpstr>Poroszország területi gyarapodása  4. Szilézia megszerzése (1742)  5. az első lengyel felosztás (1772) </vt:lpstr>
      <vt:lpstr>Poroszország területi gyarapodása Lengyelország második és harmadik felosztása révén</vt:lpstr>
      <vt:lpstr>Poroszország felemelkedése  </vt:lpstr>
      <vt:lpstr>PowerPoint bemutató</vt:lpstr>
      <vt:lpstr>PowerPoint bemutató</vt:lpstr>
      <vt:lpstr>PowerPoint bemutató</vt:lpstr>
      <vt:lpstr>PowerPoint bemutató</vt:lpstr>
      <vt:lpstr>Szövetségi rendszerek az osztrák örökösödési és a hétéves háborúban </vt:lpstr>
      <vt:lpstr>Szövetségi rendszerek  az osztrák örökösödési  és a hétéves háborúban </vt:lpstr>
      <vt:lpstr>Az osztrák örökösödési háború 1740-1748  Mária Terézia nőági örökösödését a nagyhatalmak egy része nem fogadta el, ami az osztrák örökösödési háború kirobbanásához vezetett. A bajorok trónigényét a császári trónra Franciaország is támogatta. A francia-bajor sereg támadását használta ki II. Frigyes porosz király, és elfoglalta Sziléziát, a Habsburg-birodalom leggazdagabb tartományát. Anglia beavatkozása a Habsburgok oldalán kiegyenlítette az erőviszonyokat, és Mária Terézia végül megőrizhette birodalmát, bár Sziléziát elvesztette.               Pagmatica Sanctio  A magyarok segítséget ígérnek Mária Teréziának </vt:lpstr>
      <vt:lpstr>„Diplomáciai forradalom”  Az osztrák örökösödési háború után Ausztria nagykoalíciót akart létrehozni Poroszország ellen, hogy visszaszerezze Sziléziát. Megszerezte Fro. és Oroszo. Szövetségét. Mivel arra, hogy a franciák és az osztrákok szövetségesek, évszázadok óta alig volt példa, a poroszellenes francia-osztrák szövetséget európai „diplomáciai forradalomnak” hívják a történészek. A franciákkal fennálló gyarmati ellnetétei miatt Anglia hamarosan Poroszországgal szövetkezett.  Szövetségi rendszerek a hétéves háború előtt. </vt:lpstr>
      <vt:lpstr>A hétéves háború  1756-1763 Nagy Frigyes katonai zsenialitása sokáig kitartott az osztrák-orosz-francia túlerő ellen. Mégis a háború Poroszország vereségével ért volna véget, ha Oroszország belpolitikai okokból nem lép ki a háborúból. Ugyan Nagy Frigyes országa teljesen kimerült, de Szilézia a poroszok kezén maradt. </vt:lpstr>
      <vt:lpstr>Lengyelország felosztásai:  1772, 1793, 1795 Orosz, porosz, osztrák nagyhatalmi alku </vt:lpstr>
      <vt:lpstr>Oroszország nagyhatalommá válása Nagy Katalin alatt </vt:lpstr>
      <vt:lpstr>18. század vége: angol és orosz felemelkedés</vt:lpstr>
      <vt:lpstr>18. század vége: angol és orosz felemelkedés</vt:lpstr>
      <vt:lpstr>Európa a 18. század második felében 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amd</cp:lastModifiedBy>
  <cp:revision>101</cp:revision>
  <dcterms:created xsi:type="dcterms:W3CDTF">2020-06-26T09:15:27Z</dcterms:created>
  <dcterms:modified xsi:type="dcterms:W3CDTF">2020-08-08T21:52:51Z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0x010100DD09A047274A9A40B663EB7E47153786</vt:lpwstr>
  </property>
</Properties>
</file>