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56" r:id="rId5"/>
    <p:sldId id="288" r:id="rId6"/>
    <p:sldId id="257" r:id="rId7"/>
    <p:sldId id="267" r:id="rId8"/>
    <p:sldId id="268" r:id="rId9"/>
    <p:sldId id="270" r:id="rId10"/>
    <p:sldId id="299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5" r:id="rId26"/>
    <p:sldId id="291" r:id="rId27"/>
    <p:sldId id="292" r:id="rId28"/>
    <p:sldId id="296" r:id="rId29"/>
    <p:sldId id="297" r:id="rId30"/>
    <p:sldId id="298" r:id="rId3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99"/>
    <a:srgbClr val="1F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2"/>
    <p:restoredTop sz="94674"/>
  </p:normalViewPr>
  <p:slideViewPr>
    <p:cSldViewPr snapToObjects="1" showGuides="1">
      <p:cViewPr varScale="1">
        <p:scale>
          <a:sx n="88" d="100"/>
          <a:sy n="88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m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404812"/>
            <a:ext cx="8353425" cy="2808287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rgbClr val="1F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644900"/>
            <a:ext cx="8353425" cy="2808288"/>
          </a:xfrm>
        </p:spPr>
        <p:txBody>
          <a:bodyPr>
            <a:noAutofit/>
          </a:bodyPr>
          <a:lstStyle>
            <a:lvl1pPr marL="0" indent="0" algn="ctr">
              <a:buNone/>
              <a:defRPr sz="2600" baseline="0">
                <a:solidFill>
                  <a:srgbClr val="485A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5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E9BEB3-D48B-436E-A0C1-6FE5AF8264A9}" type="datetimeFigureOut">
              <a:rPr lang="hu-HU" smtClean="0"/>
              <a:t>2020.08.24.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3A40A8-EEAD-4023-A521-472917D6A9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781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9CEA786-A371-41C8-8D34-E4414B665667}" type="datetimeFigureOut">
              <a:rPr lang="hu-HU" smtClean="0"/>
              <a:t>2020.08.24.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C73C1F-79FB-4D25-88AE-3325DFA4E5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38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m es folyoszo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8353425" cy="4320332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1F33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2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es k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72E46DF-1C89-A644-A02B-9D863DEF1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288" y="1772816"/>
            <a:ext cx="8353425" cy="4680372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im es 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25624"/>
            <a:ext cx="3960812" cy="4627563"/>
          </a:xfrm>
        </p:spPr>
        <p:txBody>
          <a:bodyPr>
            <a:noAutofit/>
          </a:bodyPr>
          <a:lstStyle>
            <a:lvl1pPr>
              <a:defRPr sz="2200"/>
            </a:lvl1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1" y="1825625"/>
            <a:ext cx="3960812" cy="4627562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7" y="2768600"/>
            <a:ext cx="3960813" cy="368458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AB9C264A-BAD4-914D-8DCD-93D478A6A4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3445070D-9FD9-E543-8CB0-29ECE92364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3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8BAAD1-3253-D44E-AB6F-0079D349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A98D1B0E-331E-D647-8989-C190AD26BA8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DAC490A1-3AAB-1A43-95E9-85D9AF0AFD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A85F08C1-CC0B-954C-9A4D-C3ABA02474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159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5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4057"/>
            <a:ext cx="3960812" cy="1070727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7" y="1772816"/>
            <a:ext cx="3960813" cy="468037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="" xmlns:a16="http://schemas.microsoft.com/office/drawing/2014/main" id="{67C94776-DBB1-9E47-B7A3-028077862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414057"/>
            <a:ext cx="3960813" cy="6039131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3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folyoszoveg 1 hasa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3960812" cy="1079971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3960811" cy="468037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04C66C62-0D34-3546-B0B2-ECAC995379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5753" y="404813"/>
            <a:ext cx="3960811" cy="60483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1 es folyo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B8E9D3-19B8-1D4F-8D6D-6B154135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2"/>
            <a:ext cx="8353425" cy="1079971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="" xmlns:a16="http://schemas.microsoft.com/office/drawing/2014/main" id="{9E2FA503-B93A-2549-AF45-27D1D5DF7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8" y="2848282"/>
            <a:ext cx="3960812" cy="3604906"/>
          </a:xfrm>
        </p:spPr>
        <p:txBody>
          <a:bodyPr/>
          <a:lstStyle>
            <a:lvl1pPr>
              <a:lnSpc>
                <a:spcPct val="150000"/>
              </a:lnSpc>
              <a:defRPr sz="220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3443B55B-8DC0-4A49-9EA9-847E23175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33F0C4CB-DC0A-7C45-A64D-1BA32C50AB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DCA83A98-D025-DE4D-868D-A4DCFBAA93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848282"/>
            <a:ext cx="3960813" cy="3604906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8587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5624"/>
            <a:ext cx="8353425" cy="46275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1" r:id="rId7"/>
    <p:sldLayoutId id="2147483672" r:id="rId8"/>
    <p:sldLayoutId id="2147483670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1F33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2744" userDrawn="1">
          <p15:clr>
            <a:srgbClr val="F26B43"/>
          </p15:clr>
        </p15:guide>
        <p15:guide id="6" pos="3016" userDrawn="1">
          <p15:clr>
            <a:srgbClr val="F26B43"/>
          </p15:clr>
        </p15:guide>
        <p15:guide id="7" orient="horz" pos="2296" userDrawn="1">
          <p15:clr>
            <a:srgbClr val="F26B43"/>
          </p15:clr>
        </p15:guide>
        <p15:guide id="8" orient="horz" pos="2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6066D6-1843-A847-85DB-D710A37D4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Nagy földrajzi felfedezések</a:t>
            </a:r>
            <a:br>
              <a:rPr lang="hu-HU" dirty="0" smtClean="0"/>
            </a:br>
            <a:r>
              <a:rPr lang="hu-HU" dirty="0" smtClean="0"/>
              <a:t>Okok és hajtóerők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FEADAD-2490-D647-A7FB-06E11648B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Zsinka László</a:t>
            </a:r>
          </a:p>
          <a:p>
            <a:r>
              <a:rPr lang="hu-HU" dirty="0" smtClean="0"/>
              <a:t>Egyetemi docens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741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3240609" cy="1079971"/>
          </a:xfrm>
        </p:spPr>
        <p:txBody>
          <a:bodyPr/>
          <a:lstStyle/>
          <a:p>
            <a:r>
              <a:rPr lang="hu-HU" sz="3600" dirty="0" smtClean="0"/>
              <a:t>Afrika aranya</a:t>
            </a:r>
            <a:br>
              <a:rPr lang="hu-HU" sz="3600" dirty="0" smtClean="0"/>
            </a:br>
            <a:r>
              <a:rPr lang="hu-HU" sz="2600" dirty="0" smtClean="0"/>
              <a:t>Mali királysága</a:t>
            </a:r>
            <a:endParaRPr lang="hu-HU" sz="26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4124" r="4124"/>
          <a:stretch>
            <a:fillRect/>
          </a:stretch>
        </p:blipFill>
        <p:spPr>
          <a:xfrm>
            <a:off x="4067175" y="404813"/>
            <a:ext cx="4681538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9" y="1772816"/>
            <a:ext cx="3240608" cy="4680372"/>
          </a:xfrm>
        </p:spPr>
        <p:txBody>
          <a:bodyPr/>
          <a:lstStyle/>
          <a:p>
            <a:r>
              <a:rPr lang="hu-HU" sz="2200" dirty="0" smtClean="0"/>
              <a:t>Az arab közvetítő kereskedelem viszi Európába a Szaharán keresztül </a:t>
            </a:r>
          </a:p>
          <a:p>
            <a:endParaRPr lang="hu-HU" sz="2200" dirty="0" smtClean="0"/>
          </a:p>
          <a:p>
            <a:r>
              <a:rPr lang="hu-HU" sz="2200" dirty="0" smtClean="0"/>
              <a:t>A portugál felfedező utak egyik következménye: tengeri útvonal megnyitása az arab kereskedők megkerülésével 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94332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440011"/>
          </a:xfrm>
        </p:spPr>
        <p:txBody>
          <a:bodyPr/>
          <a:lstStyle/>
          <a:p>
            <a:r>
              <a:rPr lang="hu-HU" dirty="0"/>
              <a:t>Bizonytalan keleti kereskedelmi </a:t>
            </a:r>
            <a:r>
              <a:rPr lang="hu-HU" dirty="0" smtClean="0"/>
              <a:t>útvonalak </a:t>
            </a:r>
            <a:br>
              <a:rPr lang="hu-HU" dirty="0" smtClean="0"/>
            </a:br>
            <a:r>
              <a:rPr lang="hu-HU" sz="2600" dirty="0" smtClean="0"/>
              <a:t>Timur Lenk birodalma  </a:t>
            </a:r>
            <a:r>
              <a:rPr lang="hu-HU" sz="2200" dirty="0"/>
              <a:t/>
            </a:r>
            <a:br>
              <a:rPr lang="hu-HU" sz="2200" dirty="0"/>
            </a:br>
            <a:endParaRPr lang="hu-HU" sz="220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46" b="1846"/>
          <a:stretch>
            <a:fillRect/>
          </a:stretch>
        </p:blipFill>
        <p:spPr>
          <a:xfrm>
            <a:off x="386903" y="1988840"/>
            <a:ext cx="8353425" cy="46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1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84027"/>
          </a:xfrm>
        </p:spPr>
        <p:txBody>
          <a:bodyPr/>
          <a:lstStyle/>
          <a:p>
            <a:r>
              <a:rPr lang="hu-HU" dirty="0"/>
              <a:t>Bizonytalan keleti kereskedelmi </a:t>
            </a:r>
            <a:r>
              <a:rPr lang="hu-HU" dirty="0" smtClean="0"/>
              <a:t>útvonalak </a:t>
            </a:r>
            <a:br>
              <a:rPr lang="hu-HU" dirty="0" smtClean="0"/>
            </a:br>
            <a:r>
              <a:rPr lang="hu-HU" sz="2600" dirty="0" smtClean="0"/>
              <a:t>Az oszmán törökök </a:t>
            </a:r>
            <a:endParaRPr lang="hu-HU" sz="2600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55" b="555"/>
          <a:stretch>
            <a:fillRect/>
          </a:stretch>
        </p:blipFill>
        <p:spPr>
          <a:xfrm>
            <a:off x="467543" y="2060848"/>
            <a:ext cx="8306683" cy="46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4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hu-HU" dirty="0"/>
              <a:t>Az atlanti </a:t>
            </a:r>
            <a:r>
              <a:rPr lang="hu-HU" dirty="0" smtClean="0"/>
              <a:t>hajózás fellendülése </a:t>
            </a:r>
            <a:br>
              <a:rPr lang="hu-HU" dirty="0" smtClean="0"/>
            </a:br>
            <a:r>
              <a:rPr lang="hu-HU" sz="2600" dirty="0" smtClean="0"/>
              <a:t>Előzmény: Európai kereskedelmi útvonalak a 14-15. században</a:t>
            </a:r>
            <a:endParaRPr lang="hu-HU" sz="260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052" b="110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4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atlanti hajózás fellendülése </a:t>
            </a:r>
            <a:br>
              <a:rPr lang="hu-HU" dirty="0"/>
            </a:br>
            <a:r>
              <a:rPr lang="hu-HU" sz="2600" dirty="0" smtClean="0"/>
              <a:t>Előzmény: európai </a:t>
            </a:r>
            <a:r>
              <a:rPr lang="hu-HU" sz="2600" dirty="0"/>
              <a:t>kereskedelmi útvonalak a 14-15. században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1628800"/>
            <a:ext cx="8353425" cy="4824388"/>
          </a:xfrm>
        </p:spPr>
        <p:txBody>
          <a:bodyPr/>
          <a:lstStyle/>
          <a:p>
            <a:endParaRPr lang="hu-HU" sz="2600" b="1" i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u-HU" sz="2600" i="1" u="sng" dirty="0" smtClean="0">
                <a:solidFill>
                  <a:schemeClr val="accent1">
                    <a:lumMod val="50000"/>
                  </a:schemeClr>
                </a:solidFill>
              </a:rPr>
              <a:t>Az érett középkor kereskedelmi forradalma:</a:t>
            </a:r>
          </a:p>
          <a:p>
            <a:endParaRPr lang="hu-H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1.) A </a:t>
            </a:r>
            <a:r>
              <a:rPr lang="hu-HU" u="sng" dirty="0" smtClean="0">
                <a:solidFill>
                  <a:schemeClr val="accent1">
                    <a:lumMod val="50000"/>
                  </a:schemeClr>
                </a:solidFill>
              </a:rPr>
              <a:t>mediterrán kereskedelem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fellendülése</a:t>
            </a:r>
          </a:p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Kezdetben Pisa, Amalfi, Velence (11. század) </a:t>
            </a:r>
          </a:p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13-14. század: </a:t>
            </a:r>
            <a:r>
              <a:rPr lang="hu-HU" u="sng" dirty="0" smtClean="0">
                <a:solidFill>
                  <a:schemeClr val="accent1">
                    <a:lumMod val="50000"/>
                  </a:schemeClr>
                </a:solidFill>
              </a:rPr>
              <a:t>Velence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 és </a:t>
            </a:r>
            <a:r>
              <a:rPr lang="hu-HU" u="sng" dirty="0" smtClean="0">
                <a:solidFill>
                  <a:schemeClr val="accent1">
                    <a:lumMod val="50000"/>
                  </a:schemeClr>
                </a:solidFill>
              </a:rPr>
              <a:t>Genova</a:t>
            </a:r>
          </a:p>
          <a:p>
            <a:endParaRPr lang="hu-HU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2.) Északi- és Balti-tenger: </a:t>
            </a:r>
            <a:r>
              <a:rPr lang="hu-HU" u="sng" dirty="0" smtClean="0">
                <a:solidFill>
                  <a:schemeClr val="accent1">
                    <a:lumMod val="50000"/>
                  </a:schemeClr>
                </a:solidFill>
              </a:rPr>
              <a:t>Hanza-kereskedelem  </a:t>
            </a:r>
          </a:p>
          <a:p>
            <a:endParaRPr lang="hu-HU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3.) Városias zónák: 1.) </a:t>
            </a:r>
            <a:r>
              <a:rPr lang="hu-HU" u="sng" dirty="0" smtClean="0">
                <a:solidFill>
                  <a:schemeClr val="accent1">
                    <a:lumMod val="50000"/>
                  </a:schemeClr>
                </a:solidFill>
              </a:rPr>
              <a:t>itáliai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 városok 2.) </a:t>
            </a:r>
            <a:r>
              <a:rPr lang="hu-HU" u="sng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hu-HU" u="sng" dirty="0" smtClean="0">
                <a:solidFill>
                  <a:schemeClr val="accent1">
                    <a:lumMod val="50000"/>
                  </a:schemeClr>
                </a:solidFill>
              </a:rPr>
              <a:t>landriai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 városok. Ezt a két zónát </a:t>
            </a:r>
            <a:r>
              <a:rPr lang="hu-HU" u="sng" dirty="0" smtClean="0">
                <a:solidFill>
                  <a:schemeClr val="accent1">
                    <a:lumMod val="50000"/>
                  </a:schemeClr>
                </a:solidFill>
              </a:rPr>
              <a:t>Champagne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 vásárai kötik össze. Fénykoruk a 13. században </a:t>
            </a:r>
          </a:p>
          <a:p>
            <a:endParaRPr lang="hu-H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hu-H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74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Amalfi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740" y="620688"/>
            <a:ext cx="4390231" cy="353400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4" y="1598964"/>
            <a:ext cx="4917592" cy="30019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4160716"/>
            <a:ext cx="5053849" cy="264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9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Pisa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59" y="978235"/>
            <a:ext cx="6490097" cy="39785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223" y="3645024"/>
            <a:ext cx="4644963" cy="31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9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Velence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451" y="19241"/>
            <a:ext cx="5607003" cy="38919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57572"/>
            <a:ext cx="4584973" cy="36019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241694"/>
            <a:ext cx="3672656" cy="251786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78" y="981941"/>
            <a:ext cx="3360275" cy="19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6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Genova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4" y="2059416"/>
            <a:ext cx="4188248" cy="29537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5" y="413376"/>
            <a:ext cx="5076056" cy="38284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50" y="3967858"/>
            <a:ext cx="4702157" cy="278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2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3240609" cy="1368003"/>
          </a:xfrm>
        </p:spPr>
        <p:txBody>
          <a:bodyPr/>
          <a:lstStyle/>
          <a:p>
            <a:r>
              <a:rPr lang="hu-HU" dirty="0"/>
              <a:t>Az atlanti hajózás fellendülése </a:t>
            </a:r>
            <a:br>
              <a:rPr lang="hu-HU" dirty="0"/>
            </a:br>
            <a:endParaRPr lang="hu-HU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2595" r="22595"/>
          <a:stretch>
            <a:fillRect/>
          </a:stretch>
        </p:blipFill>
        <p:spPr>
          <a:xfrm>
            <a:off x="3779838" y="404813"/>
            <a:ext cx="4968875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9" y="1916832"/>
            <a:ext cx="3240608" cy="4536356"/>
          </a:xfrm>
        </p:spPr>
        <p:txBody>
          <a:bodyPr/>
          <a:lstStyle/>
          <a:p>
            <a:r>
              <a:rPr lang="hu-HU" sz="2200" dirty="0" smtClean="0"/>
              <a:t>15. </a:t>
            </a:r>
            <a:r>
              <a:rPr lang="hu-HU" sz="2200" dirty="0"/>
              <a:t>s</a:t>
            </a:r>
            <a:r>
              <a:rPr lang="hu-HU" sz="2200" dirty="0" smtClean="0"/>
              <a:t>zázad második felétől</a:t>
            </a:r>
          </a:p>
          <a:p>
            <a:endParaRPr lang="hu-HU" sz="2200" dirty="0" smtClean="0"/>
          </a:p>
          <a:p>
            <a:r>
              <a:rPr lang="hu-HU" sz="2200" dirty="0" smtClean="0"/>
              <a:t>Brügge és Lisszabon jelentőségének felértékelődése </a:t>
            </a:r>
          </a:p>
          <a:p>
            <a:r>
              <a:rPr lang="hu-HU" sz="2200" dirty="0" smtClean="0"/>
              <a:t>Genovai kereskedők  Lisszabonban </a:t>
            </a:r>
          </a:p>
          <a:p>
            <a:endParaRPr lang="hu-HU" sz="2200" dirty="0"/>
          </a:p>
          <a:p>
            <a:r>
              <a:rPr lang="hu-HU" sz="2200" dirty="0" smtClean="0"/>
              <a:t>Növekvő tengerészeti érdeklődés az Atlanti-óceán iránt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54028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európai expanzió kezdetei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5287" y="1052736"/>
            <a:ext cx="8353425" cy="540045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Az európai reneszánsz alapvető újdonsága: nagy földrajzi felfedezések </a:t>
            </a:r>
          </a:p>
          <a:p>
            <a:endParaRPr lang="hu-HU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Fordulópont az emberiség történetében.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A globális történelem lehetősége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Az európai expanzió kezdete. </a:t>
            </a:r>
          </a:p>
          <a:p>
            <a:endParaRPr lang="hu-HU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1492 = újkor kezdete? 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hu-HU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Gyors ütemű európai terjeszkedés a 16. század elején.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Gömb alakú Föld. Újonnan megismert kontinensek  </a:t>
            </a:r>
          </a:p>
          <a:p>
            <a:endParaRPr lang="hu-HU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Melyek a legfőbb hajtóerők?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668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12019"/>
          </a:xfrm>
        </p:spPr>
        <p:txBody>
          <a:bodyPr/>
          <a:lstStyle/>
          <a:p>
            <a:r>
              <a:rPr lang="hu-HU" dirty="0"/>
              <a:t>Genova </a:t>
            </a:r>
            <a:r>
              <a:rPr lang="hu-HU" dirty="0" smtClean="0"/>
              <a:t>szerepe</a:t>
            </a:r>
            <a:br>
              <a:rPr lang="hu-HU" dirty="0" smtClean="0"/>
            </a:br>
            <a:r>
              <a:rPr lang="hu-HU" sz="2200" b="0" dirty="0" smtClean="0"/>
              <a:t>A genovai kereskedelem atlanti átorientálódása. </a:t>
            </a:r>
            <a:br>
              <a:rPr lang="hu-HU" sz="2200" b="0" dirty="0" smtClean="0"/>
            </a:br>
            <a:r>
              <a:rPr lang="hu-HU" sz="2200" b="0" dirty="0" smtClean="0"/>
              <a:t>Részvétel a földrajzi felfedezések finanszírozásában </a:t>
            </a:r>
            <a:br>
              <a:rPr lang="hu-HU" sz="2200" b="0" dirty="0" smtClean="0"/>
            </a:br>
            <a:r>
              <a:rPr lang="hu-HU" sz="2200" b="0" dirty="0" smtClean="0"/>
              <a:t>Összefonódás a születő spanyol monarchiával </a:t>
            </a:r>
            <a:r>
              <a:rPr lang="hu-HU" sz="2200" b="0" dirty="0"/>
              <a:t/>
            </a:r>
            <a:br>
              <a:rPr lang="hu-HU" sz="2200" b="0" dirty="0"/>
            </a:br>
            <a:endParaRPr lang="hu-HU" sz="22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396" b="7396"/>
          <a:stretch>
            <a:fillRect/>
          </a:stretch>
        </p:blipFill>
        <p:spPr>
          <a:xfrm>
            <a:off x="395289" y="2136066"/>
            <a:ext cx="7705104" cy="43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42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4824784" cy="1295995"/>
          </a:xfrm>
        </p:spPr>
        <p:txBody>
          <a:bodyPr/>
          <a:lstStyle/>
          <a:p>
            <a:r>
              <a:rPr lang="hu-HU" sz="3600" dirty="0" smtClean="0"/>
              <a:t>Geográfiai ismeretek</a:t>
            </a:r>
            <a:br>
              <a:rPr lang="hu-HU" sz="3600" dirty="0" smtClean="0"/>
            </a:br>
            <a:r>
              <a:rPr lang="hu-HU" sz="2600" dirty="0" smtClean="0"/>
              <a:t>Mesés elképzelések</a:t>
            </a:r>
            <a:endParaRPr lang="hu-HU" sz="26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7486" r="27486"/>
          <a:stretch>
            <a:fillRect/>
          </a:stretch>
        </p:blipFill>
        <p:spPr>
          <a:xfrm>
            <a:off x="4788023" y="1196752"/>
            <a:ext cx="4299627" cy="55444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556792"/>
            <a:ext cx="3744663" cy="792088"/>
          </a:xfrm>
        </p:spPr>
        <p:txBody>
          <a:bodyPr/>
          <a:lstStyle/>
          <a:p>
            <a:r>
              <a:rPr lang="hu-HU" sz="2200" dirty="0" smtClean="0"/>
              <a:t>János pap országa  </a:t>
            </a:r>
          </a:p>
          <a:p>
            <a:endParaRPr lang="hu-HU" sz="22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45" y="2460447"/>
            <a:ext cx="4150311" cy="43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1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Katalán térképek</a:t>
            </a:r>
            <a:br>
              <a:rPr lang="hu-HU" dirty="0" smtClean="0"/>
            </a:br>
            <a:r>
              <a:rPr lang="hu-HU" sz="2200" b="0" dirty="0" smtClean="0"/>
              <a:t>A nagy tapasztalatokkal rendelkező katalán hajósok </a:t>
            </a:r>
            <a:br>
              <a:rPr lang="hu-HU" sz="2200" b="0" dirty="0" smtClean="0"/>
            </a:br>
            <a:r>
              <a:rPr lang="hu-HU" sz="2200" b="0" dirty="0" smtClean="0"/>
              <a:t>a korabeli Európa legszebb térképeit rajzolták meg.</a:t>
            </a:r>
            <a:endParaRPr lang="hu-HU" sz="2200" b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4" y="2197881"/>
            <a:ext cx="8261873" cy="365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81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2113019"/>
          </a:xfrm>
        </p:spPr>
        <p:txBody>
          <a:bodyPr/>
          <a:lstStyle/>
          <a:p>
            <a:r>
              <a:rPr lang="hu-HU" dirty="0"/>
              <a:t>Geográfiai ismeretek</a:t>
            </a:r>
            <a:br>
              <a:rPr lang="hu-HU" dirty="0"/>
            </a:br>
            <a:r>
              <a:rPr lang="hu-HU" sz="2200" b="0" dirty="0" smtClean="0"/>
              <a:t>Claudius Ptolemaios világtérképe</a:t>
            </a:r>
            <a:br>
              <a:rPr lang="hu-HU" sz="2200" b="0" dirty="0" smtClean="0"/>
            </a:br>
            <a:r>
              <a:rPr lang="hu-HU" sz="2200" b="0" dirty="0" smtClean="0"/>
              <a:t>Késő középkor: gömb alakú Föld </a:t>
            </a:r>
            <a:br>
              <a:rPr lang="hu-HU" sz="2200" b="0" dirty="0" smtClean="0"/>
            </a:br>
            <a:r>
              <a:rPr lang="hu-HU" sz="2200" b="0" dirty="0" smtClean="0"/>
              <a:t>Tájékozódás a tengeren: észak-dél irányba egyszerűbb, mint kelet-nyugat irányba </a:t>
            </a:r>
            <a:endParaRPr lang="hu-HU" sz="22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320" b="12320"/>
          <a:stretch>
            <a:fillRect/>
          </a:stretch>
        </p:blipFill>
        <p:spPr>
          <a:xfrm>
            <a:off x="683443" y="2542432"/>
            <a:ext cx="7777112" cy="422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Geográfiai ismeretek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500" b="0" dirty="0" smtClean="0"/>
              <a:t>Toscanelli térképe. </a:t>
            </a:r>
            <a:endParaRPr lang="hu-HU" sz="25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26" b="14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9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hajózás megújulása </a:t>
            </a:r>
            <a:br>
              <a:rPr lang="hu-HU" dirty="0" smtClean="0"/>
            </a:br>
            <a:r>
              <a:rPr lang="hu-HU" sz="2600" b="0" dirty="0" smtClean="0"/>
              <a:t>Velencei hajó </a:t>
            </a:r>
            <a:endParaRPr lang="hu-HU" sz="26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60" r="13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4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hajózás </a:t>
            </a:r>
            <a:r>
              <a:rPr lang="hu-HU" dirty="0" smtClean="0"/>
              <a:t>megújulása</a:t>
            </a:r>
            <a:r>
              <a:rPr lang="hu-HU" dirty="0"/>
              <a:t/>
            </a:r>
            <a:br>
              <a:rPr lang="hu-HU" dirty="0"/>
            </a:br>
            <a:r>
              <a:rPr lang="hu-HU" sz="2600" b="0" dirty="0" smtClean="0"/>
              <a:t>Hanza kogge</a:t>
            </a:r>
            <a:endParaRPr lang="hu-HU" sz="26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58" b="1175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614" y="260649"/>
            <a:ext cx="239568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70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karavella rekonstrukciója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014" y="1079776"/>
            <a:ext cx="4158698" cy="57544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08693"/>
            <a:ext cx="3744416" cy="47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nagy földrajzi felfedezések okai 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844824"/>
            <a:ext cx="8353424" cy="460836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200" dirty="0" smtClean="0"/>
              <a:t>Az európai gazdaság fellendülése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200" dirty="0" smtClean="0"/>
              <a:t>Aranyéhség. Az európai készletek kimerülése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200" dirty="0" smtClean="0"/>
              <a:t>Bizonytalan keleti kereskedelmi útvonalak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200" dirty="0" smtClean="0"/>
              <a:t>Az atlanti hajózás fellendülése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200" dirty="0" smtClean="0"/>
              <a:t>Genova szerepe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200" dirty="0" smtClean="0"/>
              <a:t>Geográfiai ismeretek fejlődése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200" dirty="0" smtClean="0"/>
              <a:t>A hajózás megújulása </a:t>
            </a:r>
          </a:p>
          <a:p>
            <a:r>
              <a:rPr lang="hu-HU" sz="2200" dirty="0" smtClean="0"/>
              <a:t> </a:t>
            </a:r>
          </a:p>
          <a:p>
            <a:r>
              <a:rPr lang="hu-HU" sz="2200" dirty="0" smtClean="0"/>
              <a:t> </a:t>
            </a:r>
          </a:p>
          <a:p>
            <a:endParaRPr lang="hu-HU" sz="2200" dirty="0"/>
          </a:p>
          <a:p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852681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2952576" cy="1656035"/>
          </a:xfrm>
        </p:spPr>
        <p:txBody>
          <a:bodyPr/>
          <a:lstStyle/>
          <a:p>
            <a:r>
              <a:rPr lang="hu-HU" sz="3600" b="0" dirty="0" smtClean="0"/>
              <a:t>Az </a:t>
            </a:r>
            <a:r>
              <a:rPr lang="hu-HU" sz="3600" b="0" dirty="0"/>
              <a:t>európai </a:t>
            </a:r>
            <a:r>
              <a:rPr lang="hu-HU" sz="3600" b="0" dirty="0" smtClean="0"/>
              <a:t>gazdaság</a:t>
            </a:r>
            <a:br>
              <a:rPr lang="hu-HU" sz="3600" b="0" dirty="0" smtClean="0"/>
            </a:br>
            <a:r>
              <a:rPr lang="hu-HU" sz="3600" b="0" dirty="0" smtClean="0"/>
              <a:t>fellendülése </a:t>
            </a:r>
            <a:r>
              <a:rPr lang="hu-HU" sz="3600" u="sng" dirty="0"/>
              <a:t/>
            </a:r>
            <a:br>
              <a:rPr lang="hu-HU" sz="3600" u="sng" dirty="0"/>
            </a:br>
            <a:endParaRPr lang="hu-HU" sz="3600" dirty="0"/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6659" r="6659"/>
          <a:stretch>
            <a:fillRect/>
          </a:stretch>
        </p:blipFill>
        <p:spPr>
          <a:xfrm>
            <a:off x="3635375" y="404813"/>
            <a:ext cx="5113338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9" y="2204864"/>
            <a:ext cx="2952575" cy="4248324"/>
          </a:xfrm>
        </p:spPr>
        <p:txBody>
          <a:bodyPr/>
          <a:lstStyle/>
          <a:p>
            <a:r>
              <a:rPr lang="hu-HU" sz="2400" b="1" i="1" dirty="0"/>
              <a:t>Európa népessége</a:t>
            </a:r>
            <a:endParaRPr lang="hu-HU" sz="2200" b="1" i="1" dirty="0" smtClean="0"/>
          </a:p>
          <a:p>
            <a:r>
              <a:rPr lang="hu-HU" sz="2200" dirty="0" smtClean="0"/>
              <a:t>A 15. század második felében Európa népessége és gazdasága ismét növekedésnek  indult </a:t>
            </a:r>
          </a:p>
          <a:p>
            <a:endParaRPr lang="hu-HU" sz="2200" dirty="0" smtClean="0"/>
          </a:p>
          <a:p>
            <a:r>
              <a:rPr lang="hu-HU" sz="2200" dirty="0" smtClean="0"/>
              <a:t>Európa számottevő  népesedési fölényt mutatott fel a muszlim világgal szemben 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52017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648"/>
            <a:ext cx="3960811" cy="1728192"/>
          </a:xfrm>
        </p:spPr>
        <p:txBody>
          <a:bodyPr/>
          <a:lstStyle/>
          <a:p>
            <a:r>
              <a:rPr lang="hu-HU" sz="3600" b="0" dirty="0"/>
              <a:t>Az európai gazdaság</a:t>
            </a:r>
            <a:br>
              <a:rPr lang="hu-HU" sz="3600" b="0" dirty="0"/>
            </a:br>
            <a:r>
              <a:rPr lang="hu-HU" sz="3600" b="0" dirty="0"/>
              <a:t>fellendülése </a:t>
            </a:r>
            <a:r>
              <a:rPr lang="hu-HU" sz="3600" u="sng" dirty="0"/>
              <a:t/>
            </a:r>
            <a:br>
              <a:rPr lang="hu-HU" sz="3600" u="sng" dirty="0"/>
            </a:br>
            <a:endParaRPr lang="hu-HU" sz="3600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33792" r="33792"/>
          <a:stretch>
            <a:fillRect/>
          </a:stretch>
        </p:blipFill>
        <p:spPr>
          <a:xfrm>
            <a:off x="4787900" y="404813"/>
            <a:ext cx="4248150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2204864"/>
            <a:ext cx="3960811" cy="4653136"/>
          </a:xfrm>
        </p:spPr>
        <p:txBody>
          <a:bodyPr/>
          <a:lstStyle/>
          <a:p>
            <a:r>
              <a:rPr lang="hu-HU" sz="2200" dirty="0"/>
              <a:t>A </a:t>
            </a:r>
            <a:r>
              <a:rPr lang="hu-HU" sz="2200" dirty="0" smtClean="0"/>
              <a:t>14-15. századi válság </a:t>
            </a:r>
            <a:r>
              <a:rPr lang="hu-HU" sz="2200" dirty="0"/>
              <a:t>kevésbé hat mint korábban </a:t>
            </a:r>
            <a:r>
              <a:rPr lang="hu-HU" sz="2200" dirty="0" smtClean="0"/>
              <a:t>a történettudomány vélte</a:t>
            </a:r>
            <a:endParaRPr lang="hu-HU" sz="2200" dirty="0"/>
          </a:p>
          <a:p>
            <a:r>
              <a:rPr lang="hu-HU" sz="2200" dirty="0" smtClean="0"/>
              <a:t>Elsősorban a </a:t>
            </a:r>
            <a:r>
              <a:rPr lang="hu-HU" sz="2200" dirty="0"/>
              <a:t>városgazdaságok </a:t>
            </a:r>
            <a:r>
              <a:rPr lang="hu-HU" sz="2200" dirty="0" smtClean="0"/>
              <a:t>fellendülése. Ipari </a:t>
            </a:r>
            <a:r>
              <a:rPr lang="hu-HU" sz="2200" dirty="0"/>
              <a:t>növények termesztése </a:t>
            </a:r>
            <a:endParaRPr lang="hu-HU" sz="2200" dirty="0" smtClean="0"/>
          </a:p>
          <a:p>
            <a:r>
              <a:rPr lang="hu-HU" sz="2200" dirty="0" smtClean="0"/>
              <a:t>Erősödő árugazdaság. Változatos pénzrendszer </a:t>
            </a:r>
            <a:endParaRPr lang="hu-HU" sz="2200" dirty="0"/>
          </a:p>
          <a:p>
            <a:r>
              <a:rPr lang="hu-HU" sz="2200" dirty="0" smtClean="0"/>
              <a:t>Gazdasági növekedés, mint a felfedezések előfeltétele, és nem oka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2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437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649"/>
            <a:ext cx="3960812" cy="1368152"/>
          </a:xfrm>
        </p:spPr>
        <p:txBody>
          <a:bodyPr/>
          <a:lstStyle/>
          <a:p>
            <a:r>
              <a:rPr lang="hu-HU" dirty="0" smtClean="0"/>
              <a:t>Aranyéhség </a:t>
            </a:r>
            <a:br>
              <a:rPr lang="hu-HU" dirty="0" smtClean="0"/>
            </a:br>
            <a:r>
              <a:rPr lang="hu-HU" sz="2600" dirty="0" smtClean="0"/>
              <a:t>Az </a:t>
            </a:r>
            <a:r>
              <a:rPr lang="hu-HU" sz="2600" dirty="0"/>
              <a:t>európai </a:t>
            </a:r>
            <a:r>
              <a:rPr lang="hu-HU" sz="2600" dirty="0" smtClean="0"/>
              <a:t>nemesfém készletek </a:t>
            </a:r>
            <a:r>
              <a:rPr lang="hu-HU" sz="2600" dirty="0"/>
              <a:t>kimerülése</a:t>
            </a:r>
            <a:br>
              <a:rPr lang="hu-HU" sz="2600" dirty="0"/>
            </a:br>
            <a:endParaRPr lang="hu-HU" sz="2600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3568" r="13568"/>
          <a:stretch>
            <a:fillRect/>
          </a:stretch>
        </p:blipFill>
        <p:spPr>
          <a:xfrm>
            <a:off x="5274251" y="568597"/>
            <a:ext cx="2466101" cy="376586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628800"/>
            <a:ext cx="3960812" cy="5229200"/>
          </a:xfrm>
        </p:spPr>
        <p:txBody>
          <a:bodyPr/>
          <a:lstStyle/>
          <a:p>
            <a:r>
              <a:rPr lang="hu-HU" sz="2200" dirty="0" smtClean="0"/>
              <a:t>A cseh ezütbányák, illetve a magyar arany- és ezüstbányák termelésének fellendülése a 14. századtól </a:t>
            </a:r>
          </a:p>
          <a:p>
            <a:endParaRPr lang="hu-HU" sz="2200" dirty="0" smtClean="0"/>
          </a:p>
          <a:p>
            <a:r>
              <a:rPr lang="hu-HU" sz="2200" dirty="0" smtClean="0"/>
              <a:t>Kapacitáskorlátok a 15. században. A délnémet tőke beruházásai a 15-16. század fordulóján csak részben orvosolják a problémát </a:t>
            </a:r>
          </a:p>
          <a:p>
            <a:endParaRPr lang="hu-HU" sz="2200" dirty="0" smtClean="0"/>
          </a:p>
          <a:p>
            <a:r>
              <a:rPr lang="hu-HU" sz="2200" dirty="0" smtClean="0"/>
              <a:t>Európa deficites a luxuscikkek (fűszerek, selyem stb.) kereskedelme miatt. Az arany kivándorlása </a:t>
            </a:r>
            <a:endParaRPr lang="hu-HU" sz="2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251" y="4365104"/>
            <a:ext cx="3348150" cy="22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7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76672"/>
            <a:ext cx="3312616" cy="1512168"/>
          </a:xfrm>
        </p:spPr>
        <p:txBody>
          <a:bodyPr/>
          <a:lstStyle/>
          <a:p>
            <a:r>
              <a:rPr lang="hu-HU" sz="3600" b="0" dirty="0"/>
              <a:t>Az európai gazdaság</a:t>
            </a:r>
            <a:br>
              <a:rPr lang="hu-HU" sz="3600" b="0" dirty="0"/>
            </a:br>
            <a:r>
              <a:rPr lang="hu-HU" sz="3600" b="0" dirty="0"/>
              <a:t>fellendülése </a:t>
            </a:r>
            <a:r>
              <a:rPr lang="hu-HU" u="sng" dirty="0"/>
              <a:t/>
            </a:r>
            <a:br>
              <a:rPr lang="hu-HU" u="sng" dirty="0"/>
            </a:b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8231" r="28231"/>
          <a:stretch>
            <a:fillRect/>
          </a:stretch>
        </p:blipFill>
        <p:spPr>
          <a:xfrm>
            <a:off x="4067175" y="404813"/>
            <a:ext cx="4681538" cy="60483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9" y="2204864"/>
            <a:ext cx="3312615" cy="4248324"/>
          </a:xfrm>
        </p:spPr>
        <p:txBody>
          <a:bodyPr/>
          <a:lstStyle/>
          <a:p>
            <a:r>
              <a:rPr lang="hu-HU" sz="2200" dirty="0" smtClean="0"/>
              <a:t>Kiterjedő és egyre bonyolultabb banki ügyletek (pl. Medici bankház)</a:t>
            </a:r>
          </a:p>
          <a:p>
            <a:r>
              <a:rPr lang="hu-HU" sz="2200" dirty="0" smtClean="0"/>
              <a:t>Gyarapodó kereskedelmi tőke </a:t>
            </a:r>
          </a:p>
          <a:p>
            <a:r>
              <a:rPr lang="hu-HU" sz="2200" dirty="0" smtClean="0"/>
              <a:t>Első manufaktúrák</a:t>
            </a:r>
          </a:p>
          <a:p>
            <a:endParaRPr lang="hu-HU" sz="2200" dirty="0" smtClean="0"/>
          </a:p>
          <a:p>
            <a:r>
              <a:rPr lang="hu-HU" sz="2200" dirty="0" smtClean="0"/>
              <a:t>De: a lakosság 90%-a az agrárszektorban dolgozik + érvényesülő céhes keretek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5655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Afrika aranya </a:t>
            </a:r>
            <a:br>
              <a:rPr lang="hu-HU" dirty="0" smtClean="0"/>
            </a:br>
            <a:r>
              <a:rPr lang="hu-HU" dirty="0" smtClean="0"/>
              <a:t>Mali királysága </a:t>
            </a:r>
            <a:endParaRPr lang="hu-HU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767" b="1076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9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Afrika aranya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Mali királysága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231562"/>
            <a:ext cx="4460014" cy="3349372"/>
          </a:xfrm>
          <a:prstGeom prst="rect">
            <a:avLst/>
          </a:prstGeom>
        </p:spPr>
      </p:pic>
      <p:pic>
        <p:nvPicPr>
          <p:cNvPr id="8" name="Kép helye 7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449" b="11449"/>
          <a:stretch>
            <a:fillRect/>
          </a:stretch>
        </p:blipFill>
        <p:spPr>
          <a:xfrm>
            <a:off x="251520" y="3771812"/>
            <a:ext cx="5112568" cy="286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94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D09A047274A9A40B663EB7E47153786" ma:contentTypeVersion="2" ma:contentTypeDescription="Új dokumentum létrehozása." ma:contentTypeScope="" ma:versionID="e2d2e37166f80cb77e1267d596f310c9">
  <xsd:schema xmlns:xsd="http://www.w3.org/2001/XMLSchema" xmlns:xs="http://www.w3.org/2001/XMLSchema" xmlns:p="http://schemas.microsoft.com/office/2006/metadata/properties" xmlns:ns2="ff7744bf-00ab-4507-b74b-828a13f5a795" targetNamespace="http://schemas.microsoft.com/office/2006/metadata/properties" ma:root="true" ma:fieldsID="7a70eba34b6f86d1a1a974419be299fb" ns2:_="">
    <xsd:import namespace="ff7744bf-00ab-4507-b74b-828a13f5a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744bf-00ab-4507-b74b-828a13f5a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F36880-6B80-4331-ABC1-0E3E9515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744bf-00ab-4507-b74b-828a13f5a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B1FA90-FFD2-46F9-BCFF-8963D83B5B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CEC793-28D8-4253-9513-F5CF1F653B5A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f7744bf-00ab-4507-b74b-828a13f5a79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1037</TotalTime>
  <Words>410</Words>
  <Application>Microsoft Office PowerPoint</Application>
  <PresentationFormat>Diavetítés a képernyőre (4:3 oldalarány)</PresentationFormat>
  <Paragraphs>90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Nagy földrajzi felfedezések Okok és hajtóerők</vt:lpstr>
      <vt:lpstr>Az európai expanzió kezdetei </vt:lpstr>
      <vt:lpstr>A nagy földrajzi felfedezések okai </vt:lpstr>
      <vt:lpstr>Az európai gazdaság fellendülése  </vt:lpstr>
      <vt:lpstr>Az európai gazdaság fellendülése  </vt:lpstr>
      <vt:lpstr>Aranyéhség  Az európai nemesfém készletek kimerülése </vt:lpstr>
      <vt:lpstr>Az európai gazdaság fellendülése  </vt:lpstr>
      <vt:lpstr>Afrika aranya  Mali királysága </vt:lpstr>
      <vt:lpstr>Afrika aranya  Mali királysága </vt:lpstr>
      <vt:lpstr>Afrika aranya Mali királysága</vt:lpstr>
      <vt:lpstr>Bizonytalan keleti kereskedelmi útvonalak  Timur Lenk birodalma   </vt:lpstr>
      <vt:lpstr>Bizonytalan keleti kereskedelmi útvonalak  Az oszmán törökök </vt:lpstr>
      <vt:lpstr>Az atlanti hajózás fellendülése  Előzmény: Európai kereskedelmi útvonalak a 14-15. században</vt:lpstr>
      <vt:lpstr>Az atlanti hajózás fellendülése  Előzmény: európai kereskedelmi útvonalak a 14-15. században</vt:lpstr>
      <vt:lpstr>Amalfi </vt:lpstr>
      <vt:lpstr>Pisa</vt:lpstr>
      <vt:lpstr>Velence </vt:lpstr>
      <vt:lpstr>Genova</vt:lpstr>
      <vt:lpstr>Az atlanti hajózás fellendülése  </vt:lpstr>
      <vt:lpstr>Genova szerepe A genovai kereskedelem atlanti átorientálódása.  Részvétel a földrajzi felfedezések finanszírozásában  Összefonódás a születő spanyol monarchiával  </vt:lpstr>
      <vt:lpstr>Geográfiai ismeretek Mesés elképzelések</vt:lpstr>
      <vt:lpstr>Katalán térképek A nagy tapasztalatokkal rendelkező katalán hajósok  a korabeli Európa legszebb térképeit rajzolták meg.</vt:lpstr>
      <vt:lpstr>Geográfiai ismeretek Claudius Ptolemaios világtérképe Késő középkor: gömb alakú Föld  Tájékozódás a tengeren: észak-dél irányba egyszerűbb, mint kelet-nyugat irányba </vt:lpstr>
      <vt:lpstr>Geográfiai ismeretek Toscanelli térképe. </vt:lpstr>
      <vt:lpstr>A hajózás megújulása  Velencei hajó </vt:lpstr>
      <vt:lpstr>A hajózás megújulása Hanza kogge</vt:lpstr>
      <vt:lpstr>A karavella rekonstrukciója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amd</cp:lastModifiedBy>
  <cp:revision>119</cp:revision>
  <dcterms:created xsi:type="dcterms:W3CDTF">2020-06-26T09:15:27Z</dcterms:created>
  <dcterms:modified xsi:type="dcterms:W3CDTF">2020-08-24T19:04:39Z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0x010100DD09A047274A9A40B663EB7E47153786</vt:lpwstr>
  </property>
</Properties>
</file>