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sldIdLst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A99"/>
    <a:srgbClr val="1F33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52"/>
    <p:restoredTop sz="94674"/>
  </p:normalViewPr>
  <p:slideViewPr>
    <p:cSldViewPr snapToObjects="1" showGuides="1">
      <p:cViewPr varScale="1">
        <p:scale>
          <a:sx n="88" d="100"/>
          <a:sy n="88" d="100"/>
        </p:scale>
        <p:origin x="114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mold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7" y="404812"/>
            <a:ext cx="8353425" cy="2808287"/>
          </a:xfrm>
        </p:spPr>
        <p:txBody>
          <a:bodyPr anchor="ctr" anchorCtr="0">
            <a:noAutofit/>
          </a:bodyPr>
          <a:lstStyle>
            <a:lvl1pPr algn="ctr">
              <a:defRPr sz="3600" b="1" baseline="0">
                <a:solidFill>
                  <a:srgbClr val="1F33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3644900"/>
            <a:ext cx="8353425" cy="2808288"/>
          </a:xfrm>
        </p:spPr>
        <p:txBody>
          <a:bodyPr>
            <a:noAutofit/>
          </a:bodyPr>
          <a:lstStyle>
            <a:lvl1pPr marL="0" indent="0" algn="ctr">
              <a:buNone/>
              <a:defRPr sz="2600" baseline="0">
                <a:solidFill>
                  <a:srgbClr val="485A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7578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C687A2-D02B-46DE-A4AD-BE6EFCB3DFFB}" type="datetimeFigureOut">
              <a:rPr lang="hu-HU" smtClean="0"/>
              <a:t>2020.09.02.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9D44EAC-6632-4038-9E68-1E49F8F4D6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4257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E602DF8-AA6B-4A66-A027-0C3DD2E1600D}" type="datetimeFigureOut">
              <a:rPr lang="hu-HU" smtClean="0"/>
              <a:t>2020.09.02.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BDE616E-EB21-4792-9F27-EB2AD4FAF4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196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im es folyoszo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079971"/>
          </a:xfrm>
        </p:spPr>
        <p:txBody>
          <a:bodyPr anchor="t" anchorCtr="0">
            <a:no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2132856"/>
            <a:ext cx="8353425" cy="4320332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rgbClr val="1F335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7218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es k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079971"/>
          </a:xfrm>
        </p:spPr>
        <p:txBody>
          <a:bodyPr anchor="t" anchorCtr="0">
            <a:noAutofit/>
          </a:bodyPr>
          <a:lstStyle>
            <a:lvl1pPr>
              <a:defRPr sz="3600" b="1"/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F72E46DF-1C89-A644-A02B-9D863DEF16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5288" y="1772816"/>
            <a:ext cx="8353425" cy="4680372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13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im es szoveg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079970"/>
          </a:xfrm>
        </p:spPr>
        <p:txBody>
          <a:bodyPr anchor="t" anchorCtr="0">
            <a:noAutofit/>
          </a:bodyPr>
          <a:lstStyle>
            <a:lvl1pPr>
              <a:defRPr sz="4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825624"/>
            <a:ext cx="3960812" cy="4627563"/>
          </a:xfrm>
        </p:spPr>
        <p:txBody>
          <a:bodyPr>
            <a:noAutofit/>
          </a:bodyPr>
          <a:lstStyle>
            <a:lvl1pPr>
              <a:defRPr sz="2200"/>
            </a:lvl1pPr>
            <a:lvl3pPr>
              <a:defRPr sz="2200"/>
            </a:lvl3pPr>
            <a:lvl4pPr>
              <a:defRPr sz="2000"/>
            </a:lvl4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7901" y="1825625"/>
            <a:ext cx="3960812" cy="4627562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8012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alcim szoveg es kep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079970"/>
          </a:xfrm>
        </p:spPr>
        <p:txBody>
          <a:bodyPr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8" y="1696153"/>
            <a:ext cx="3960812" cy="940759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287" y="2768600"/>
            <a:ext cx="3960813" cy="3684588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AB9C264A-BAD4-914D-8DCD-93D478A6A4E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87900" y="1696154"/>
            <a:ext cx="3960811" cy="940758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3445070D-9FD9-E543-8CB0-29ECE92364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2768600"/>
            <a:ext cx="3960813" cy="3684588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936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alcim kep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079970"/>
          </a:xfrm>
        </p:spPr>
        <p:txBody>
          <a:bodyPr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8BAAD1-3253-D44E-AB6F-0079D3495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1696153"/>
            <a:ext cx="3960812" cy="940759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A98D1B0E-331E-D647-8989-C190AD26BA8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87900" y="1696154"/>
            <a:ext cx="3960811" cy="940758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DAC490A1-3AAB-1A43-95E9-85D9AF0AFDF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2768600"/>
            <a:ext cx="3960813" cy="3684588"/>
          </a:xfrm>
        </p:spPr>
        <p:txBody>
          <a:bodyPr/>
          <a:lstStyle/>
          <a:p>
            <a:endParaRPr lang="hu-HU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A85F08C1-CC0B-954C-9A4D-C3ABA02474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4159" y="2768600"/>
            <a:ext cx="3960813" cy="3684588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957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sabos cim szoveg es kep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9" y="414057"/>
            <a:ext cx="3960812" cy="1070727"/>
          </a:xfrm>
        </p:spPr>
        <p:txBody>
          <a:bodyPr wrap="square" anchor="t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287" y="1772816"/>
            <a:ext cx="3960813" cy="4680372"/>
          </a:xfr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xmlns="" id="{67C94776-DBB1-9E47-B7A3-02807786249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414057"/>
            <a:ext cx="3960813" cy="6039131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2328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sabos cim folyoszoveg 1 hasab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3960812" cy="1079971"/>
          </a:xfrm>
        </p:spPr>
        <p:txBody>
          <a:bodyPr anchor="t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288" y="1772816"/>
            <a:ext cx="3960811" cy="468037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04C66C62-0D34-3546-B0B2-ECAC9953797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785753" y="404813"/>
            <a:ext cx="3960811" cy="604837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20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alcim1 es folyoszoveg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8E9D3-19B8-1D4F-8D6D-6B154135D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04812"/>
            <a:ext cx="8353425" cy="1079971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/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xmlns="" id="{9E2FA503-B93A-2549-AF45-27D1D5DF7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288" y="2848282"/>
            <a:ext cx="3960812" cy="3604906"/>
          </a:xfrm>
        </p:spPr>
        <p:txBody>
          <a:bodyPr/>
          <a:lstStyle>
            <a:lvl1pPr>
              <a:lnSpc>
                <a:spcPct val="150000"/>
              </a:lnSpc>
              <a:defRPr sz="2200"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3443B55B-8DC0-4A49-9EA9-847E23175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1696153"/>
            <a:ext cx="3960812" cy="940759"/>
          </a:xfrm>
        </p:spPr>
        <p:txBody>
          <a:bodyPr anchor="t" anchorCtr="0"/>
          <a:lstStyle>
            <a:lvl1pPr marL="0" indent="0">
              <a:buNone/>
              <a:defRPr sz="2600" b="1" baseline="0">
                <a:solidFill>
                  <a:srgbClr val="485A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33F0C4CB-DC0A-7C45-A64D-1BA32C50AB6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87900" y="1696154"/>
            <a:ext cx="3960811" cy="940758"/>
          </a:xfrm>
        </p:spPr>
        <p:txBody>
          <a:bodyPr anchor="t" anchorCtr="0"/>
          <a:lstStyle>
            <a:lvl1pPr marL="0" indent="0">
              <a:buNone/>
              <a:defRPr sz="2600" b="1" baseline="0">
                <a:solidFill>
                  <a:srgbClr val="485A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DCA83A98-D025-DE4D-868D-A4DCFBAA93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2848282"/>
            <a:ext cx="3960813" cy="3604906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509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28587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1825624"/>
            <a:ext cx="8353425" cy="462756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59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5" r:id="rId3"/>
    <p:sldLayoutId id="2147483667" r:id="rId4"/>
    <p:sldLayoutId id="2147483668" r:id="rId5"/>
    <p:sldLayoutId id="2147483669" r:id="rId6"/>
    <p:sldLayoutId id="2147483671" r:id="rId7"/>
    <p:sldLayoutId id="2147483672" r:id="rId8"/>
    <p:sldLayoutId id="2147483670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rgbClr val="1F335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49" userDrawn="1">
          <p15:clr>
            <a:srgbClr val="F26B43"/>
          </p15:clr>
        </p15:guide>
        <p15:guide id="2" pos="5511" userDrawn="1">
          <p15:clr>
            <a:srgbClr val="F26B43"/>
          </p15:clr>
        </p15:guide>
        <p15:guide id="3" orient="horz" pos="255" userDrawn="1">
          <p15:clr>
            <a:srgbClr val="F26B43"/>
          </p15:clr>
        </p15:guide>
        <p15:guide id="4" orient="horz" pos="4065" userDrawn="1">
          <p15:clr>
            <a:srgbClr val="F26B43"/>
          </p15:clr>
        </p15:guide>
        <p15:guide id="5" pos="2744" userDrawn="1">
          <p15:clr>
            <a:srgbClr val="F26B43"/>
          </p15:clr>
        </p15:guide>
        <p15:guide id="6" pos="3016" userDrawn="1">
          <p15:clr>
            <a:srgbClr val="F26B43"/>
          </p15:clr>
        </p15:guide>
        <p15:guide id="7" orient="horz" pos="2296" userDrawn="1">
          <p15:clr>
            <a:srgbClr val="F26B43"/>
          </p15:clr>
        </p15:guide>
        <p15:guide id="8" orient="horz" pos="20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6066D6-1843-A847-85DB-D710A37D4E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Az első világháború hadműveletei  </a:t>
            </a:r>
            <a:endParaRPr lang="hu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FEADAD-2490-D647-A7FB-06E11648BD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Dr. Zsinka László</a:t>
            </a:r>
          </a:p>
          <a:p>
            <a:r>
              <a:rPr lang="hu-HU" dirty="0"/>
              <a:t>e</a:t>
            </a:r>
            <a:r>
              <a:rPr lang="hu-HU" dirty="0" smtClean="0"/>
              <a:t>gyetemi docens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56506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2304106"/>
          </a:xfrm>
        </p:spPr>
        <p:txBody>
          <a:bodyPr>
            <a:normAutofit/>
          </a:bodyPr>
          <a:lstStyle/>
          <a:p>
            <a:r>
              <a:rPr lang="hu-HU" dirty="0"/>
              <a:t>Román hadbalépés </a:t>
            </a:r>
            <a:r>
              <a:rPr lang="hu-HU" sz="4000" dirty="0"/>
              <a:t/>
            </a:r>
            <a:br>
              <a:rPr lang="hu-HU" sz="4000" dirty="0"/>
            </a:br>
            <a:r>
              <a:rPr lang="hu-HU" sz="2200" b="0" dirty="0"/>
              <a:t>Erdély </a:t>
            </a:r>
            <a:r>
              <a:rPr lang="hu-HU" sz="2200" b="0" dirty="0" smtClean="0"/>
              <a:t>román elfoglalása</a:t>
            </a:r>
            <a:r>
              <a:rPr lang="hu-HU" sz="2200" b="0" dirty="0"/>
              <a:t>, </a:t>
            </a:r>
            <a:r>
              <a:rPr lang="hu-HU" sz="2200" b="0" dirty="0" smtClean="0"/>
              <a:t>majd az érkező </a:t>
            </a:r>
            <a:r>
              <a:rPr lang="hu-HU" sz="2200" b="0" dirty="0"/>
              <a:t>német segítség lehetővé tette az </a:t>
            </a:r>
            <a:r>
              <a:rPr lang="hu-HU" sz="2200" b="0" dirty="0" smtClean="0"/>
              <a:t>ellentámadást</a:t>
            </a:r>
            <a:r>
              <a:rPr lang="hu-HU" sz="2200" b="0" dirty="0"/>
              <a:t>, ami Románia kapitulációjához vezetett </a:t>
            </a:r>
            <a:br>
              <a:rPr lang="hu-HU" sz="2200" b="0" dirty="0"/>
            </a:br>
            <a:r>
              <a:rPr lang="hu-HU" sz="2200" b="0" i="1" u="sng" dirty="0"/>
              <a:t>Német lovasság Bukarestben </a:t>
            </a:r>
            <a:r>
              <a:rPr lang="hu-HU" sz="2200" b="0" i="1" u="sng" dirty="0" smtClean="0"/>
              <a:t>– Falkenhayn az ellentámadás vezetője </a:t>
            </a:r>
            <a:endParaRPr lang="hu-HU" sz="2200" b="0" i="1" u="sng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7" y="2950290"/>
            <a:ext cx="4738299" cy="326350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2924944"/>
            <a:ext cx="3159161" cy="381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1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első világháború jellege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smtClean="0"/>
              <a:t>Tömegháború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smtClean="0"/>
              <a:t>Állóháború (védekező és támadó fegyverek viszonya)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smtClean="0"/>
              <a:t>Hadigazdaság (állami ellenőrzés)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smtClean="0"/>
              <a:t>A két katonai tömb erőviszonyai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smtClean="0"/>
              <a:t>Antant blokád – a haditengerészet szerepe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smtClean="0"/>
              <a:t>Új fegyverek: gáz, léghajó, repülőgép, harckocsi, tengeralattjáró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4645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hadiflották csekély szerepe a világháborúban 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2060848"/>
            <a:ext cx="7562687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98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Gáztámadás 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2204864"/>
            <a:ext cx="6951094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64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957930"/>
            <a:ext cx="2635624" cy="177780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„Harckocsik”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570" y="1556792"/>
            <a:ext cx="5516678" cy="285375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4021108"/>
            <a:ext cx="471487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61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Léghajó 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2060848"/>
            <a:ext cx="764524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34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Repülőgép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7089" y="4725144"/>
            <a:ext cx="3520250" cy="190403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64" y="1842471"/>
            <a:ext cx="5412945" cy="401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18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Tengeralattjáró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015" y="2132856"/>
            <a:ext cx="7650719" cy="430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64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USA hadbalépése - 1917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200" dirty="0" smtClean="0"/>
              <a:t>Korlátlan német tengeralattjáró háború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200" dirty="0" smtClean="0"/>
              <a:t>Cél: Nagy-Britannia blokád alá vétele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200" dirty="0" smtClean="0"/>
              <a:t>Lusitania elsüllyesztése (1915)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200" dirty="0" smtClean="0"/>
              <a:t>Konvojok alakítása az antant oldalán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200" dirty="0" smtClean="0"/>
              <a:t>Zimmermann </a:t>
            </a:r>
            <a:r>
              <a:rPr lang="hu-HU" sz="2200" dirty="0" smtClean="0"/>
              <a:t>távirat </a:t>
            </a:r>
            <a:r>
              <a:rPr lang="hu-HU" sz="2200" i="1" u="sng" dirty="0" smtClean="0"/>
              <a:t>(Nézzen utána!)</a:t>
            </a:r>
            <a:endParaRPr lang="hu-HU" sz="2200" i="1" u="sng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200" dirty="0" smtClean="0"/>
              <a:t>USA az antant győzelmében érdekelt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200" dirty="0" smtClean="0"/>
              <a:t>Anglia szándéka az USA beléptetése </a:t>
            </a:r>
            <a:endParaRPr lang="hu-HU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200" dirty="0" smtClean="0"/>
              <a:t>USA hadüzenet</a:t>
            </a: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3197951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Lusitania elsüllyesztése 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309071"/>
            <a:ext cx="6817821" cy="38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1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1915-ös év eseményei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smtClean="0"/>
              <a:t>A német védelem kiépítése Nyugaton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smtClean="0"/>
              <a:t>Gorlicei áttörés (május 2.)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smtClean="0"/>
              <a:t>Olaszország belépése </a:t>
            </a:r>
            <a:r>
              <a:rPr lang="hu-HU" dirty="0"/>
              <a:t>(</a:t>
            </a:r>
            <a:r>
              <a:rPr lang="hu-HU" dirty="0" smtClean="0"/>
              <a:t>május 23.)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smtClean="0"/>
              <a:t>Dardanellák-hadművelet – (áprilistól)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smtClean="0"/>
              <a:t>Bulgária hadba lépése (október 14) – Szerbia összeomlása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smtClean="0"/>
              <a:t>Visszavonulás Thesszalonikibe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smtClean="0"/>
              <a:t>Mérleg: központi hatalmak sikerei, belső vonalakon manőverezés lehetőségei 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32343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Wilsoni pontok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200" dirty="0" smtClean="0"/>
              <a:t>Wilson beszéde a hadbalépéskor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200" dirty="0" smtClean="0"/>
              <a:t>Wilson 14 pontja </a:t>
            </a:r>
          </a:p>
          <a:p>
            <a:endParaRPr lang="hu-HU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Wison politikai gondolkodásmódja </a:t>
            </a:r>
          </a:p>
        </p:txBody>
      </p:sp>
    </p:spTree>
    <p:extLst>
      <p:ext uri="{BB962C8B-B14F-4D97-AF65-F5344CB8AC3E}">
        <p14:creationId xmlns:p14="http://schemas.microsoft.com/office/powerpoint/2010/main" val="512166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Hadiesemények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287" y="1628800"/>
            <a:ext cx="8353425" cy="4824387"/>
          </a:xfrm>
        </p:spPr>
        <p:txBody>
          <a:bodyPr/>
          <a:lstStyle/>
          <a:p>
            <a:r>
              <a:rPr lang="hu-HU" sz="2200" dirty="0" smtClean="0"/>
              <a:t>Az USA-nak időre van szüksége a felkészüléshez... </a:t>
            </a:r>
          </a:p>
          <a:p>
            <a:endParaRPr lang="hu-HU" sz="2200" u="sng" dirty="0" smtClean="0"/>
          </a:p>
          <a:p>
            <a:r>
              <a:rPr lang="hu-HU" sz="2200" u="sng" dirty="0" smtClean="0"/>
              <a:t>1917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Oroszország – megszűnik cárizmus (német cél: Oroszo. destabilizálása)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u="sng" dirty="0" smtClean="0"/>
              <a:t>Antant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Sikertelen Kerenszkij-offenzíva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Sikertelen Nivelle-offenzíva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u="sng" dirty="0" smtClean="0"/>
              <a:t>Központi hatalmak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Sikeres caporettói </a:t>
            </a:r>
            <a:r>
              <a:rPr lang="hu-HU" sz="2200" dirty="0" smtClean="0"/>
              <a:t>áttörés</a:t>
            </a:r>
            <a:endParaRPr lang="hu-HU" sz="2200" i="1" u="sng" dirty="0"/>
          </a:p>
        </p:txBody>
      </p:sp>
    </p:spTree>
    <p:extLst>
      <p:ext uri="{BB962C8B-B14F-4D97-AF65-F5344CB8AC3E}">
        <p14:creationId xmlns:p14="http://schemas.microsoft.com/office/powerpoint/2010/main" val="3046513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260648"/>
            <a:ext cx="7886700" cy="792088"/>
          </a:xfrm>
        </p:spPr>
        <p:txBody>
          <a:bodyPr/>
          <a:lstStyle/>
          <a:p>
            <a:r>
              <a:rPr lang="hu-HU" dirty="0" smtClean="0"/>
              <a:t>1918 sorsdöntő esményei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05" y="971691"/>
            <a:ext cx="6264695" cy="5886309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1918 Március 3 breszt-litovszki béke: Németo. és a kommunista Oroszország között. Hatalmas keleti területek német megszállás alatt                               </a:t>
            </a:r>
            <a:r>
              <a:rPr lang="hu-HU" sz="2200" i="1" u="sng" dirty="0" smtClean="0"/>
              <a:t>Breszt-litovszki béke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Csapatok átcsoportosítása nyugatra. Nagy német támadás a nyugati fronton 1918 nyarán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Az angol-francia erők vezetője </a:t>
            </a:r>
            <a:r>
              <a:rPr lang="hu-HU" sz="2200" i="1" dirty="0" smtClean="0"/>
              <a:t>Foch marsall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 német támadás összeomlik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Augusztus 8 - A német hadsereg </a:t>
            </a:r>
            <a:r>
              <a:rPr lang="hu-HU" sz="2200" i="1" dirty="0" smtClean="0"/>
              <a:t>fekete napja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Amerikai csapatok érkezése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Balkáni francia előrenyomulás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Olasz támadás OMM ellen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Angol csapatok Jeruzsálemben </a:t>
            </a:r>
          </a:p>
          <a:p>
            <a:endParaRPr lang="hu-HU" sz="2200" i="1" u="sng" dirty="0" smtClean="0"/>
          </a:p>
          <a:p>
            <a:r>
              <a:rPr lang="hu-HU" sz="2200" i="1" dirty="0" smtClean="0"/>
              <a:t>                                                       </a:t>
            </a:r>
            <a:r>
              <a:rPr lang="hu-HU" sz="2200" i="1" u="sng" dirty="0" smtClean="0"/>
              <a:t>Foch marsall </a:t>
            </a:r>
            <a:endParaRPr lang="hu-HU" sz="2200" i="1" u="sng" dirty="0"/>
          </a:p>
          <a:p>
            <a:r>
              <a:rPr lang="hu-HU" sz="2200" dirty="0" smtClean="0"/>
              <a:t>  </a:t>
            </a:r>
            <a:endParaRPr lang="hu-HU" sz="22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3817184"/>
            <a:ext cx="2084966" cy="299308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374" y="237487"/>
            <a:ext cx="2626855" cy="283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01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Fegyverszünet</a:t>
            </a:r>
            <a:br>
              <a:rPr lang="hu-HU" dirty="0" smtClean="0"/>
            </a:br>
            <a:r>
              <a:rPr lang="hu-HU" sz="2200" b="0" dirty="0" smtClean="0"/>
              <a:t>A központi hatalmak veresége </a:t>
            </a:r>
            <a:endParaRPr lang="hu-HU" sz="2200" b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200" dirty="0" smtClean="0"/>
              <a:t>November 3 – Padova</a:t>
            </a:r>
          </a:p>
          <a:p>
            <a:r>
              <a:rPr lang="hu-HU" sz="2200" dirty="0" smtClean="0"/>
              <a:t>November 11 – Compiegne </a:t>
            </a:r>
            <a:endParaRPr lang="hu-HU" sz="22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883550"/>
            <a:ext cx="4067063" cy="270457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560870"/>
            <a:ext cx="3773749" cy="247009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871" y="4293096"/>
            <a:ext cx="2986592" cy="246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50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295994"/>
          </a:xfrm>
        </p:spPr>
        <p:txBody>
          <a:bodyPr/>
          <a:lstStyle/>
          <a:p>
            <a:r>
              <a:rPr lang="hu-HU" dirty="0" smtClean="0"/>
              <a:t>Brit indiai csapatok az antant oldalán</a:t>
            </a:r>
            <a:br>
              <a:rPr lang="hu-HU" dirty="0" smtClean="0"/>
            </a:br>
            <a:r>
              <a:rPr lang="hu-HU" sz="2200" b="0" dirty="0" smtClean="0"/>
              <a:t>Törökország legyőzésében a Közel-Keleten jelentős szerepet kaptak az angol indiai gyarmat erőforrásai.   </a:t>
            </a:r>
            <a:br>
              <a:rPr lang="hu-HU" sz="2200" b="0" dirty="0" smtClean="0"/>
            </a:br>
            <a:r>
              <a:rPr lang="hu-HU" sz="2200" b="0" dirty="0" smtClean="0"/>
              <a:t> </a:t>
            </a:r>
            <a:endParaRPr lang="hu-HU" sz="2200" b="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663" y="2060848"/>
            <a:ext cx="6048672" cy="428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3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512018"/>
          </a:xfrm>
        </p:spPr>
        <p:txBody>
          <a:bodyPr/>
          <a:lstStyle/>
          <a:p>
            <a:r>
              <a:rPr lang="hu-HU" dirty="0" smtClean="0"/>
              <a:t>Arábiai Lawrence története</a:t>
            </a:r>
            <a:br>
              <a:rPr lang="hu-HU" dirty="0" smtClean="0"/>
            </a:br>
            <a:r>
              <a:rPr lang="hu-HU" sz="2200" b="0" dirty="0" smtClean="0"/>
              <a:t>Az első világháború alatt az angolok Arábiai Lawrence</a:t>
            </a:r>
            <a:br>
              <a:rPr lang="hu-HU" sz="2200" b="0" dirty="0" smtClean="0"/>
            </a:br>
            <a:r>
              <a:rPr lang="hu-HU" sz="2200" b="0" dirty="0" smtClean="0"/>
              <a:t>segítségével fellázították az arabokat a török birodalom ellen </a:t>
            </a:r>
            <a:r>
              <a:rPr lang="hu-HU" sz="2200" b="0" dirty="0" smtClean="0"/>
              <a:t/>
            </a:r>
            <a:br>
              <a:rPr lang="hu-HU" sz="2200" b="0" dirty="0" smtClean="0"/>
            </a:br>
            <a:r>
              <a:rPr lang="hu-HU" sz="2200" b="0" i="1" u="sng" dirty="0" smtClean="0"/>
              <a:t>Nézzen utána a legendás Arábiai Lawrence történetének!</a:t>
            </a:r>
            <a:r>
              <a:rPr lang="hu-HU" sz="2200" b="0" i="1" u="sng" dirty="0" smtClean="0"/>
              <a:t> </a:t>
            </a:r>
            <a:endParaRPr lang="hu-HU" sz="2200" b="0" i="1" u="sng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603" y="3927068"/>
            <a:ext cx="3230472" cy="269206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082" y="2060848"/>
            <a:ext cx="3706033" cy="27795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381849"/>
            <a:ext cx="3744416" cy="178249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320" y="2033262"/>
            <a:ext cx="1516829" cy="227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12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Gorlicei áttörés (1915)</a:t>
            </a:r>
            <a:br>
              <a:rPr lang="hu-HU" dirty="0" smtClean="0"/>
            </a:br>
            <a:r>
              <a:rPr lang="hu-HU" sz="2200" b="0" dirty="0" smtClean="0"/>
              <a:t>A német Mackensen tábornok a keleti front „fenegyereke”</a:t>
            </a:r>
            <a:endParaRPr lang="hu-HU" sz="2200" b="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3936" y="4326751"/>
            <a:ext cx="4831660" cy="253124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412776"/>
            <a:ext cx="4877921" cy="252432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213772"/>
            <a:ext cx="3456384" cy="397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7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Isonzó (1915)</a:t>
            </a:r>
            <a:br>
              <a:rPr lang="hu-HU" dirty="0" smtClean="0"/>
            </a:br>
            <a:r>
              <a:rPr lang="hu-HU" sz="2200" b="0" dirty="0" smtClean="0"/>
              <a:t>Az olasz hadbalépés. Olasz-OMM front </a:t>
            </a:r>
            <a:endParaRPr lang="hu-HU" sz="2200" b="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2204864"/>
            <a:ext cx="7257146" cy="419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0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512018"/>
          </a:xfrm>
        </p:spPr>
        <p:txBody>
          <a:bodyPr/>
          <a:lstStyle/>
          <a:p>
            <a:r>
              <a:rPr lang="hu-HU" dirty="0" smtClean="0"/>
              <a:t>Gallipoli (1915)</a:t>
            </a:r>
            <a:br>
              <a:rPr lang="hu-HU" dirty="0" smtClean="0"/>
            </a:br>
            <a:r>
              <a:rPr lang="hu-HU" sz="2200" b="0" dirty="0" smtClean="0"/>
              <a:t>Az angol-francia flotta sikertelenül megkísérelte elfoglalni a Dardanellákat, hogy Törökországot kiiktassa a központi hatalmak sorából</a:t>
            </a:r>
            <a:endParaRPr lang="hu-HU" sz="2200" b="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1849" y="3284984"/>
            <a:ext cx="4639098" cy="333551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38" y="2230147"/>
            <a:ext cx="4087527" cy="312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6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792" y="374525"/>
            <a:ext cx="8280920" cy="632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1916-os év eseményei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7642" y="1825624"/>
            <a:ext cx="8748713" cy="46275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smtClean="0"/>
              <a:t>A „verduni vérszivattyú” (február 21-től az év során decemberig – egymillió ember halála)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smtClean="0"/>
              <a:t>Bruszilov-offenzíva – az „orosz gőzhenger” (június 4.)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smtClean="0"/>
              <a:t>Románia hadbalépése </a:t>
            </a:r>
          </a:p>
          <a:p>
            <a:r>
              <a:rPr lang="hu-HU" dirty="0"/>
              <a:t> </a:t>
            </a:r>
            <a:r>
              <a:rPr lang="hu-HU" dirty="0" smtClean="0"/>
              <a:t>    (román hadüzenet: augusztus 27.)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3648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Verdun (1916)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181" y="2444311"/>
            <a:ext cx="4796297" cy="326350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062" y="857251"/>
            <a:ext cx="4045643" cy="283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0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584026"/>
          </a:xfrm>
        </p:spPr>
        <p:txBody>
          <a:bodyPr/>
          <a:lstStyle/>
          <a:p>
            <a:r>
              <a:rPr lang="hu-HU" dirty="0" smtClean="0"/>
              <a:t>Bruszilov offenzíva – „orosz gőzhenger”</a:t>
            </a:r>
            <a:br>
              <a:rPr lang="hu-HU" dirty="0" smtClean="0"/>
            </a:br>
            <a:r>
              <a:rPr lang="hu-HU" sz="2200" b="0" i="1" u="sng" dirty="0" smtClean="0"/>
              <a:t>Bruszilov tábornok és csapatai </a:t>
            </a:r>
            <a:endParaRPr lang="hu-HU" sz="2200" b="0" i="1" u="sng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1920" y="2924944"/>
            <a:ext cx="4616207" cy="323134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38" y="2285022"/>
            <a:ext cx="2786710" cy="413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3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DD09A047274A9A40B663EB7E47153786" ma:contentTypeVersion="2" ma:contentTypeDescription="Új dokumentum létrehozása." ma:contentTypeScope="" ma:versionID="e2d2e37166f80cb77e1267d596f310c9">
  <xsd:schema xmlns:xsd="http://www.w3.org/2001/XMLSchema" xmlns:xs="http://www.w3.org/2001/XMLSchema" xmlns:p="http://schemas.microsoft.com/office/2006/metadata/properties" xmlns:ns2="ff7744bf-00ab-4507-b74b-828a13f5a795" targetNamespace="http://schemas.microsoft.com/office/2006/metadata/properties" ma:root="true" ma:fieldsID="7a70eba34b6f86d1a1a974419be299fb" ns2:_="">
    <xsd:import namespace="ff7744bf-00ab-4507-b74b-828a13f5a7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7744bf-00ab-4507-b74b-828a13f5a7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CEC793-28D8-4253-9513-F5CF1F653B5A}">
  <ds:schemaRefs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ff7744bf-00ab-4507-b74b-828a13f5a79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BB1FA90-FFD2-46F9-BCFF-8963D83B5B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F36880-6B80-4331-ABC1-0E3E9515D8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7744bf-00ab-4507-b74b-828a13f5a7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686</TotalTime>
  <Words>360</Words>
  <Application>Microsoft Office PowerPoint</Application>
  <PresentationFormat>Diavetítés a képernyőre (4:3 oldalarány)</PresentationFormat>
  <Paragraphs>80</Paragraphs>
  <Slides>25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Az első világháború hadműveletei  </vt:lpstr>
      <vt:lpstr>Az 1915-ös év eseményei </vt:lpstr>
      <vt:lpstr>Gorlicei áttörés (1915) A német Mackensen tábornok a keleti front „fenegyereke”</vt:lpstr>
      <vt:lpstr>Isonzó (1915) Az olasz hadbalépés. Olasz-OMM front </vt:lpstr>
      <vt:lpstr>Gallipoli (1915) Az angol-francia flotta sikertelenül megkísérelte elfoglalni a Dardanellákat, hogy Törökországot kiiktassa a központi hatalmak sorából</vt:lpstr>
      <vt:lpstr>PowerPoint bemutató</vt:lpstr>
      <vt:lpstr>Az 1916-os év eseményei </vt:lpstr>
      <vt:lpstr>Verdun (1916)</vt:lpstr>
      <vt:lpstr>Bruszilov offenzíva – „orosz gőzhenger” Bruszilov tábornok és csapatai </vt:lpstr>
      <vt:lpstr>Román hadbalépés  Erdély román elfoglalása, majd az érkező német segítség lehetővé tette az ellentámadást, ami Románia kapitulációjához vezetett  Német lovasság Bukarestben – Falkenhayn az ellentámadás vezetője </vt:lpstr>
      <vt:lpstr>Az első világháború jellege </vt:lpstr>
      <vt:lpstr>A hadiflották csekély szerepe a világháborúban </vt:lpstr>
      <vt:lpstr>Gáztámadás </vt:lpstr>
      <vt:lpstr>„Harckocsik”</vt:lpstr>
      <vt:lpstr>Léghajó </vt:lpstr>
      <vt:lpstr>Repülőgép</vt:lpstr>
      <vt:lpstr>Tengeralattjáró</vt:lpstr>
      <vt:lpstr>Az USA hadbalépése - 1917 </vt:lpstr>
      <vt:lpstr>A Lusitania elsüllyesztése </vt:lpstr>
      <vt:lpstr>Wilsoni pontok </vt:lpstr>
      <vt:lpstr>Hadiesemények </vt:lpstr>
      <vt:lpstr>1918 sorsdöntő esményei </vt:lpstr>
      <vt:lpstr>Fegyverszünet A központi hatalmak veresége </vt:lpstr>
      <vt:lpstr>Brit indiai csapatok az antant oldalán Törökország legyőzésében a Közel-Keleten jelentős szerepet kaptak az angol indiai gyarmat erőforrásai.     </vt:lpstr>
      <vt:lpstr>Arábiai Lawrence története Az első világháború alatt az angolok Arábiai Lawrence segítségével fellázították az arabokat a török birodalom ellen  Nézzen utána a legendás Arábiai Lawrence történetének! 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amd</cp:lastModifiedBy>
  <cp:revision>125</cp:revision>
  <dcterms:created xsi:type="dcterms:W3CDTF">2020-06-26T09:15:27Z</dcterms:created>
  <dcterms:modified xsi:type="dcterms:W3CDTF">2020-09-02T05:46:20Z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0x010100DD09A047274A9A40B663EB7E47153786</vt:lpwstr>
  </property>
</Properties>
</file>