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sldIdLst>
    <p:sldId id="266" r:id="rId5"/>
    <p:sldId id="276" r:id="rId6"/>
    <p:sldId id="277" r:id="rId7"/>
    <p:sldId id="278" r:id="rId8"/>
    <p:sldId id="279" r:id="rId9"/>
    <p:sldId id="291" r:id="rId10"/>
    <p:sldId id="281" r:id="rId11"/>
    <p:sldId id="295" r:id="rId12"/>
    <p:sldId id="294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A99"/>
    <a:srgbClr val="1F33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2"/>
    <p:restoredTop sz="94674"/>
  </p:normalViewPr>
  <p:slideViewPr>
    <p:cSldViewPr snapToObjects="1" showGuides="1">
      <p:cViewPr varScale="1">
        <p:scale>
          <a:sx n="88" d="100"/>
          <a:sy n="88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imold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287" y="404812"/>
            <a:ext cx="8353425" cy="2808287"/>
          </a:xfrm>
        </p:spPr>
        <p:txBody>
          <a:bodyPr anchor="ctr" anchorCtr="0">
            <a:noAutofit/>
          </a:bodyPr>
          <a:lstStyle>
            <a:lvl1pPr algn="ctr">
              <a:defRPr sz="3600" b="1" baseline="0">
                <a:solidFill>
                  <a:srgbClr val="1F335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287" y="3644900"/>
            <a:ext cx="8353425" cy="2808288"/>
          </a:xfrm>
        </p:spPr>
        <p:txBody>
          <a:bodyPr>
            <a:noAutofit/>
          </a:bodyPr>
          <a:lstStyle>
            <a:lvl1pPr marL="0" indent="0" algn="ctr">
              <a:buNone/>
              <a:defRPr sz="2600" baseline="0">
                <a:solidFill>
                  <a:srgbClr val="485A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57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32C0A73-A28F-45F9-8ACC-955DCF854F1A}" type="datetimeFigureOut">
              <a:rPr lang="hu-HU" smtClean="0"/>
              <a:t>2020.09.02.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2B022C6-6669-428A-B70D-1F73C4E86F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214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E602DF8-AA6B-4A66-A027-0C3DD2E1600D}" type="datetimeFigureOut">
              <a:rPr lang="hu-HU" smtClean="0"/>
              <a:t>2020.09.02.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DE616E-EB21-4792-9F27-EB2AD4FAF4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92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im es folyoszo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3"/>
            <a:ext cx="8353425" cy="1079971"/>
          </a:xfrm>
        </p:spPr>
        <p:txBody>
          <a:bodyPr anchor="t" anchorCtr="0">
            <a:no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2132856"/>
            <a:ext cx="8353425" cy="4320332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rgbClr val="1F33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21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es k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3"/>
            <a:ext cx="8353425" cy="1079971"/>
          </a:xfrm>
        </p:spPr>
        <p:txBody>
          <a:bodyPr anchor="t" anchorCtr="0">
            <a:noAutofit/>
          </a:bodyPr>
          <a:lstStyle>
            <a:lvl1pPr>
              <a:defRPr sz="3600" b="1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F72E46DF-1C89-A644-A02B-9D863DEF16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5288" y="1772816"/>
            <a:ext cx="8353425" cy="468037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im es szoveg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>
            <a:lvl1pPr>
              <a:defRPr sz="4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825624"/>
            <a:ext cx="3960812" cy="4627563"/>
          </a:xfrm>
        </p:spPr>
        <p:txBody>
          <a:bodyPr>
            <a:noAutofit/>
          </a:bodyPr>
          <a:lstStyle>
            <a:lvl1pPr>
              <a:defRPr sz="22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1" y="1825625"/>
            <a:ext cx="3960812" cy="4627562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8012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 szoveg es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87" y="2768600"/>
            <a:ext cx="3960813" cy="3684588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AB9C264A-BAD4-914D-8DCD-93D478A6A4E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3445070D-9FD9-E543-8CB0-29ECE92364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768600"/>
            <a:ext cx="3960813" cy="3684588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36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79970"/>
          </a:xfrm>
        </p:spPr>
        <p:txBody>
          <a:bodyPr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8BAAD1-3253-D44E-AB6F-0079D3495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A98D1B0E-331E-D647-8989-C190AD26BA8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DAC490A1-3AAB-1A43-95E9-85D9AF0AFD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768600"/>
            <a:ext cx="3960813" cy="3684588"/>
          </a:xfrm>
        </p:spPr>
        <p:txBody>
          <a:bodyPr/>
          <a:lstStyle/>
          <a:p>
            <a:endParaRPr lang="hu-HU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A85F08C1-CC0B-954C-9A4D-C3ABA02474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159" y="2768600"/>
            <a:ext cx="3960813" cy="3684588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57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abos cim szoveg es kep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9" y="414057"/>
            <a:ext cx="3960812" cy="1070727"/>
          </a:xfrm>
        </p:spPr>
        <p:txBody>
          <a:bodyPr wrap="square"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7" y="1772816"/>
            <a:ext cx="3960813" cy="4680372"/>
          </a:xfrm>
        </p:spPr>
        <p:txBody>
          <a:bodyPr/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="" xmlns:a16="http://schemas.microsoft.com/office/drawing/2014/main" id="{67C94776-DBB1-9E47-B7A3-0280778624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414057"/>
            <a:ext cx="3960813" cy="6039131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232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sabos cim folyoszoveg 1 hasab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3960812" cy="1079971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1772816"/>
            <a:ext cx="3960811" cy="46803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04C66C62-0D34-3546-B0B2-ECAC9953797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785753" y="404813"/>
            <a:ext cx="3960811" cy="604837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20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m alcim1 es folyoszoveg 2 hasa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B8E9D3-19B8-1D4F-8D6D-6B154135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2"/>
            <a:ext cx="8353425" cy="1079971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="" xmlns:a16="http://schemas.microsoft.com/office/drawing/2014/main" id="{9E2FA503-B93A-2549-AF45-27D1D5DF7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5288" y="2848282"/>
            <a:ext cx="3960812" cy="3604906"/>
          </a:xfrm>
        </p:spPr>
        <p:txBody>
          <a:bodyPr/>
          <a:lstStyle>
            <a:lvl1pPr>
              <a:lnSpc>
                <a:spcPct val="150000"/>
              </a:lnSpc>
              <a:defRPr sz="2200"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="" xmlns:a16="http://schemas.microsoft.com/office/drawing/2014/main" id="{3443B55B-8DC0-4A49-9EA9-847E23175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288" y="1696153"/>
            <a:ext cx="3960812" cy="940759"/>
          </a:xfrm>
        </p:spPr>
        <p:txBody>
          <a:bodyPr anchor="t" anchorCtr="0"/>
          <a:lstStyle>
            <a:lvl1pPr marL="0" indent="0">
              <a:buNone/>
              <a:defRPr sz="2600" b="1" baseline="0">
                <a:solidFill>
                  <a:srgbClr val="485A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33F0C4CB-DC0A-7C45-A64D-1BA32C50AB6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787900" y="1696154"/>
            <a:ext cx="3960811" cy="940758"/>
          </a:xfrm>
        </p:spPr>
        <p:txBody>
          <a:bodyPr anchor="t" anchorCtr="0"/>
          <a:lstStyle>
            <a:lvl1pPr marL="0" indent="0">
              <a:buNone/>
              <a:defRPr sz="2600" b="1" baseline="0">
                <a:solidFill>
                  <a:srgbClr val="485A9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DCA83A98-D025-DE4D-868D-A4DCFBAA93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87900" y="2848282"/>
            <a:ext cx="3960813" cy="3604906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5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28587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825624"/>
            <a:ext cx="8353425" cy="462756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9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  <p:sldLayoutId id="2147483667" r:id="rId4"/>
    <p:sldLayoutId id="2147483668" r:id="rId5"/>
    <p:sldLayoutId id="2147483669" r:id="rId6"/>
    <p:sldLayoutId id="2147483671" r:id="rId7"/>
    <p:sldLayoutId id="2147483672" r:id="rId8"/>
    <p:sldLayoutId id="2147483670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rgbClr val="1F335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6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 baseline="0">
          <a:solidFill>
            <a:srgbClr val="1F335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49" userDrawn="1">
          <p15:clr>
            <a:srgbClr val="F26B43"/>
          </p15:clr>
        </p15:guide>
        <p15:guide id="2" pos="5511" userDrawn="1">
          <p15:clr>
            <a:srgbClr val="F26B43"/>
          </p15:clr>
        </p15:guide>
        <p15:guide id="3" orient="horz" pos="255" userDrawn="1">
          <p15:clr>
            <a:srgbClr val="F26B43"/>
          </p15:clr>
        </p15:guide>
        <p15:guide id="4" orient="horz" pos="4065" userDrawn="1">
          <p15:clr>
            <a:srgbClr val="F26B43"/>
          </p15:clr>
        </p15:guide>
        <p15:guide id="5" pos="2744" userDrawn="1">
          <p15:clr>
            <a:srgbClr val="F26B43"/>
          </p15:clr>
        </p15:guide>
        <p15:guide id="6" pos="3016" userDrawn="1">
          <p15:clr>
            <a:srgbClr val="F26B43"/>
          </p15:clr>
        </p15:guide>
        <p15:guide id="7" orient="horz" pos="2296" userDrawn="1">
          <p15:clr>
            <a:srgbClr val="F26B43"/>
          </p15:clr>
        </p15:guide>
        <p15:guide id="8" orient="horz" pos="2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első világháborút </a:t>
            </a:r>
            <a:br>
              <a:rPr lang="hu-HU" dirty="0" smtClean="0"/>
            </a:br>
            <a:r>
              <a:rPr lang="hu-HU" dirty="0" smtClean="0"/>
              <a:t> lezáró békék </a:t>
            </a:r>
            <a:r>
              <a:rPr lang="hu-HU" b="1" dirty="0" smtClean="0"/>
              <a:t>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000" b="1" dirty="0" smtClean="0"/>
              <a:t>Dr. Zsinka László </a:t>
            </a:r>
          </a:p>
          <a:p>
            <a:r>
              <a:rPr lang="hu-HU" sz="3000" b="1" dirty="0" smtClean="0"/>
              <a:t>Egyetemi docens 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149375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7" y="404814"/>
            <a:ext cx="8353425" cy="1007962"/>
          </a:xfrm>
        </p:spPr>
        <p:txBody>
          <a:bodyPr/>
          <a:lstStyle/>
          <a:p>
            <a:r>
              <a:rPr lang="hu-HU" dirty="0" smtClean="0"/>
              <a:t>A török Közel-Kelet felosztási </a:t>
            </a:r>
            <a:r>
              <a:rPr lang="hu-HU" dirty="0" smtClean="0"/>
              <a:t>terve, 1916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95287" y="1412776"/>
            <a:ext cx="8353425" cy="5040411"/>
          </a:xfrm>
        </p:spPr>
        <p:txBody>
          <a:bodyPr/>
          <a:lstStyle/>
          <a:p>
            <a:r>
              <a:rPr lang="hu-HU" dirty="0" smtClean="0"/>
              <a:t>A háború végén,1920</a:t>
            </a:r>
            <a:r>
              <a:rPr lang="hu-HU" dirty="0" smtClean="0"/>
              <a:t>: </a:t>
            </a:r>
          </a:p>
          <a:p>
            <a:r>
              <a:rPr lang="hu-HU" dirty="0" smtClean="0"/>
              <a:t>Transzjordánia, Palesztína: </a:t>
            </a:r>
            <a:r>
              <a:rPr lang="hu-HU" dirty="0" smtClean="0"/>
              <a:t>britek kezében</a:t>
            </a:r>
            <a:endParaRPr lang="hu-HU" dirty="0" smtClean="0"/>
          </a:p>
          <a:p>
            <a:r>
              <a:rPr lang="hu-HU" dirty="0" smtClean="0"/>
              <a:t>Szíria: franciák </a:t>
            </a:r>
            <a:endParaRPr lang="hu-HU" dirty="0" smtClean="0"/>
          </a:p>
          <a:p>
            <a:r>
              <a:rPr lang="hu-HU" dirty="0"/>
              <a:t>k</a:t>
            </a:r>
            <a:r>
              <a:rPr lang="hu-HU" dirty="0" smtClean="0"/>
              <a:t>ezében 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952" y="2420889"/>
            <a:ext cx="4737975" cy="42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0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Sévres-i béke 1920</a:t>
            </a:r>
            <a:br>
              <a:rPr lang="hu-HU" dirty="0" smtClean="0"/>
            </a:br>
            <a:r>
              <a:rPr lang="hu-HU" sz="2200" b="0" dirty="0" smtClean="0"/>
              <a:t>Törökország</a:t>
            </a:r>
            <a:endParaRPr lang="hu-HU" sz="2200" b="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060848"/>
            <a:ext cx="6255221" cy="44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20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Lausanne-i béke </a:t>
            </a:r>
            <a:r>
              <a:rPr lang="hu-HU" dirty="0"/>
              <a:t>1923</a:t>
            </a:r>
            <a:br>
              <a:rPr lang="hu-HU" dirty="0"/>
            </a:br>
            <a:r>
              <a:rPr lang="hu-HU" sz="2200" b="0" dirty="0"/>
              <a:t>Kemal pasa </a:t>
            </a:r>
            <a:r>
              <a:rPr lang="hu-HU" sz="2200" b="0" dirty="0" smtClean="0"/>
              <a:t>mozgalmának </a:t>
            </a:r>
            <a:r>
              <a:rPr lang="hu-HU" sz="2200" b="0" dirty="0" smtClean="0"/>
              <a:t>eredménye. A sévres-i béke módosítása  </a:t>
            </a:r>
            <a:endParaRPr lang="hu-HU" sz="2200" b="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71" y="2276872"/>
            <a:ext cx="7941455" cy="40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8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32656"/>
            <a:ext cx="7848872" cy="58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7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Köztes-Európa </a:t>
            </a:r>
            <a:br>
              <a:rPr lang="hu-HU" dirty="0" smtClean="0"/>
            </a:br>
            <a:r>
              <a:rPr lang="hu-HU" dirty="0" smtClean="0"/>
              <a:t>az első világháború után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/>
              <a:t>Lengyelország határai </a:t>
            </a:r>
            <a:r>
              <a:rPr lang="hu-HU" sz="2200" dirty="0" smtClean="0"/>
              <a:t>az ún. Curzon-vonaltól </a:t>
            </a:r>
            <a:r>
              <a:rPr lang="hu-HU" sz="2200" dirty="0" smtClean="0"/>
              <a:t>keletre kerülnek meghúzásra. </a:t>
            </a:r>
            <a:r>
              <a:rPr lang="hu-HU" sz="2200" dirty="0"/>
              <a:t>(Szovjet-lengyel háború, 1919-21, </a:t>
            </a:r>
            <a:r>
              <a:rPr lang="hu-HU" sz="2200" dirty="0" smtClean="0"/>
              <a:t>Rigai </a:t>
            </a:r>
            <a:r>
              <a:rPr lang="hu-HU" sz="2200" dirty="0"/>
              <a:t>béke, 1921) Lengyelország </a:t>
            </a:r>
            <a:r>
              <a:rPr lang="hu-HU" sz="2200" dirty="0" smtClean="0"/>
              <a:t>e </a:t>
            </a:r>
            <a:r>
              <a:rPr lang="hu-HU" sz="2200" dirty="0"/>
              <a:t>békekötés nagy </a:t>
            </a:r>
            <a:r>
              <a:rPr lang="hu-HU" sz="2200" dirty="0" smtClean="0"/>
              <a:t>nyertese. </a:t>
            </a:r>
            <a:endParaRPr lang="hu-H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 smtClean="0"/>
              <a:t>Cordon </a:t>
            </a:r>
            <a:r>
              <a:rPr lang="hu-HU" sz="2200" u="sng" dirty="0"/>
              <a:t>sanitaire </a:t>
            </a:r>
            <a:r>
              <a:rPr lang="hu-HU" sz="2200" dirty="0"/>
              <a:t>(francia elképzelés) – Németország ellen és bolsevik előretörés </a:t>
            </a:r>
            <a:r>
              <a:rPr lang="hu-HU" sz="2200" dirty="0" smtClean="0"/>
              <a:t>ellen közép-európai államok sora. </a:t>
            </a:r>
            <a:r>
              <a:rPr lang="hu-HU" sz="2200" dirty="0"/>
              <a:t>Az új nemzetállamok igényeinek kielégítése. Mennyire működőképes hosszú távon?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A </a:t>
            </a:r>
            <a:r>
              <a:rPr lang="hu-HU" sz="2200" dirty="0"/>
              <a:t>térségben jelentős számú etnikum kerül ismét kisebbségbe </a:t>
            </a:r>
            <a:r>
              <a:rPr lang="hu-HU" sz="2200" dirty="0" smtClean="0"/>
              <a:t>Kisebbségvédelmi </a:t>
            </a:r>
            <a:r>
              <a:rPr lang="hu-HU" sz="2200" dirty="0"/>
              <a:t>egyezmények </a:t>
            </a:r>
            <a:endParaRPr lang="hu-HU" sz="2200" dirty="0" smtClean="0"/>
          </a:p>
          <a:p>
            <a:r>
              <a:rPr lang="hu-HU" sz="2200" i="1" u="sng" dirty="0" smtClean="0"/>
              <a:t>Nézzen utána a Curzon-vonal és a cordon sanitaire fogalmának!</a:t>
            </a:r>
            <a:endParaRPr lang="hu-HU" sz="2200" i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24970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Európa az első világháború után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655" y="1690690"/>
            <a:ext cx="7200800" cy="514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8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7" y="0"/>
            <a:ext cx="8353425" cy="1690690"/>
          </a:xfrm>
        </p:spPr>
        <p:txBody>
          <a:bodyPr>
            <a:normAutofit/>
          </a:bodyPr>
          <a:lstStyle/>
          <a:p>
            <a:r>
              <a:rPr lang="hu-HU" sz="3000" dirty="0"/>
              <a:t>Köztes-Európa 1918-1921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510515"/>
            <a:ext cx="3960440" cy="61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Csehszlovákia </a:t>
            </a:r>
            <a:br>
              <a:rPr lang="hu-HU" dirty="0" smtClean="0"/>
            </a:br>
            <a:r>
              <a:rPr lang="hu-HU" dirty="0" smtClean="0"/>
              <a:t>nyelvi-etnikai viszonyai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635" y="1803739"/>
            <a:ext cx="6552728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8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Keynes </a:t>
            </a:r>
            <a:r>
              <a:rPr lang="hu-HU" dirty="0" smtClean="0"/>
              <a:t>negatív véleménye </a:t>
            </a:r>
            <a:r>
              <a:rPr lang="hu-HU" dirty="0" smtClean="0"/>
              <a:t>a </a:t>
            </a:r>
            <a:r>
              <a:rPr lang="hu-HU" dirty="0" smtClean="0"/>
              <a:t>békéről: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sz="2400" b="0" dirty="0" smtClean="0"/>
              <a:t>Európa gazdasági lerombolása</a:t>
            </a:r>
            <a:br>
              <a:rPr lang="hu-HU" sz="2400" b="0" dirty="0" smtClean="0"/>
            </a:br>
            <a:endParaRPr lang="hu-HU" sz="2400" b="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104" y="2384446"/>
            <a:ext cx="2702671" cy="348944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896" y="1701275"/>
            <a:ext cx="3160269" cy="491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10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békekonferencia előzményei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Háborús </a:t>
            </a:r>
            <a:r>
              <a:rPr lang="hu-HU" sz="2400" dirty="0" smtClean="0"/>
              <a:t>célok: Elszász-Lotharingia</a:t>
            </a:r>
            <a:r>
              <a:rPr lang="hu-HU" sz="2400" dirty="0"/>
              <a:t>, olasz irredenta, orosz </a:t>
            </a:r>
            <a:r>
              <a:rPr lang="hu-HU" sz="2400" dirty="0" smtClean="0"/>
              <a:t>zsarnokság ellen, </a:t>
            </a:r>
            <a:r>
              <a:rPr lang="hu-HU" sz="2400" dirty="0"/>
              <a:t>Szerbiával </a:t>
            </a:r>
            <a:r>
              <a:rPr lang="hu-HU" sz="2400" dirty="0" smtClean="0"/>
              <a:t>leszámolás stb.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Németország nem sokkal veresége előtt egy ideig hatalmas </a:t>
            </a:r>
            <a:r>
              <a:rPr lang="hu-HU" sz="2400" dirty="0"/>
              <a:t>keleti </a:t>
            </a:r>
            <a:r>
              <a:rPr lang="hu-HU" sz="2400" dirty="0" smtClean="0"/>
              <a:t>területeket szerzett a breszt-litovszki békében. 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Békekötési </a:t>
            </a:r>
            <a:r>
              <a:rPr lang="hu-HU" sz="2400" dirty="0" smtClean="0"/>
              <a:t>kísérletek a háború alatt (pl. IV. Károly)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Antant háborús </a:t>
            </a:r>
            <a:r>
              <a:rPr lang="hu-HU" sz="2400" dirty="0" smtClean="0"/>
              <a:t>propaganda az </a:t>
            </a:r>
            <a:r>
              <a:rPr lang="hu-HU" sz="2400" dirty="0"/>
              <a:t>OMM </a:t>
            </a:r>
            <a:r>
              <a:rPr lang="hu-HU" sz="2400" dirty="0" smtClean="0"/>
              <a:t>ellen felbomlasztására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Belpolitikailag nehezen vállalható a nagyvonalú béke </a:t>
            </a:r>
            <a:r>
              <a:rPr lang="hu-HU" sz="2400" dirty="0" smtClean="0"/>
              <a:t>a győztesek számára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Az idealista Wilson </a:t>
            </a:r>
            <a:r>
              <a:rPr lang="hu-HU" sz="2400" dirty="0"/>
              <a:t>14 pontja </a:t>
            </a:r>
            <a:r>
              <a:rPr lang="hu-HU" sz="2400" dirty="0" smtClean="0"/>
              <a:t>és </a:t>
            </a:r>
            <a:r>
              <a:rPr lang="hu-HU" sz="2400" dirty="0" smtClean="0"/>
              <a:t>Clemenceau „realizmusa”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96381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Párizs környéki békék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200" u="sng" dirty="0" smtClean="0"/>
              <a:t>A „négy nagy”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Clemenceau, Wilson, </a:t>
            </a:r>
          </a:p>
          <a:p>
            <a:r>
              <a:rPr lang="hu-HU" sz="2200" dirty="0" smtClean="0"/>
              <a:t>Lloyd George, Orlando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Kinek a befolyása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érvényesül?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Veszteseket </a:t>
            </a:r>
          </a:p>
          <a:p>
            <a:r>
              <a:rPr lang="hu-HU" sz="2200" dirty="0" smtClean="0"/>
              <a:t>nem veszik figyelembe</a:t>
            </a:r>
          </a:p>
          <a:p>
            <a:r>
              <a:rPr lang="hu-HU" sz="2200" dirty="0" smtClean="0"/>
              <a:t>(vs. Bécsi Kongresszus)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Francia nagyhatalom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dirty="0" smtClean="0"/>
              <a:t>Brit gyarmati érdek </a:t>
            </a:r>
            <a:endParaRPr lang="hu-HU" sz="2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2523428"/>
            <a:ext cx="5388801" cy="30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Ülésezik a békekonferencia 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34" y="2420888"/>
            <a:ext cx="8562730" cy="368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6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Versailles-i béke - Németország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100 000 fős hadsereg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Flotta, légierő tiltva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Jóvátétel – később meghatározva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Számottevő </a:t>
            </a:r>
            <a:r>
              <a:rPr lang="hu-HU" sz="2400" dirty="0" smtClean="0"/>
              <a:t>területveszteségek  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Ausztriával való egyesülés tilalma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Nem töri meg, de megalázza Németo-t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Németek nem vártak „karthágói békét”...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4210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7921128" cy="1079971"/>
          </a:xfrm>
        </p:spPr>
        <p:txBody>
          <a:bodyPr/>
          <a:lstStyle/>
          <a:p>
            <a:r>
              <a:rPr lang="hu-HU" sz="3600" dirty="0" smtClean="0"/>
              <a:t>Németország területi veszteségei </a:t>
            </a:r>
            <a:endParaRPr lang="hu-HU" sz="3600" dirty="0"/>
          </a:p>
        </p:txBody>
      </p:sp>
      <p:pic>
        <p:nvPicPr>
          <p:cNvPr id="7" name="Kép helye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502" b="502"/>
          <a:stretch>
            <a:fillRect/>
          </a:stretch>
        </p:blipFill>
        <p:spPr>
          <a:xfrm>
            <a:off x="1965885" y="2204864"/>
            <a:ext cx="4779934" cy="413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Párizs környéki békék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Saint Germain – Ausztria </a:t>
            </a:r>
            <a:r>
              <a:rPr lang="hu-HU" sz="2400" dirty="0" smtClean="0"/>
              <a:t>(1919)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Trianon – </a:t>
            </a:r>
            <a:r>
              <a:rPr lang="hu-HU" sz="2400" dirty="0" smtClean="0"/>
              <a:t>Magyarország (1920)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Neuilly </a:t>
            </a:r>
            <a:r>
              <a:rPr lang="hu-HU" sz="2400" dirty="0"/>
              <a:t>– Bulgária </a:t>
            </a:r>
            <a:r>
              <a:rPr lang="hu-HU" sz="2400" dirty="0" smtClean="0"/>
              <a:t>(1919)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262673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Ausztria területveszteségei </a:t>
            </a:r>
            <a:br>
              <a:rPr lang="hu-HU" dirty="0" smtClean="0"/>
            </a:br>
            <a:r>
              <a:rPr lang="hu-HU" dirty="0" smtClean="0"/>
              <a:t>a saint-germaini béke alapján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400" y="1916832"/>
            <a:ext cx="7403198" cy="458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9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554329-A7A9-2B42-A53D-50230A633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404813"/>
            <a:ext cx="8065144" cy="1079971"/>
          </a:xfrm>
        </p:spPr>
        <p:txBody>
          <a:bodyPr/>
          <a:lstStyle/>
          <a:p>
            <a:r>
              <a:rPr lang="hu-HU" dirty="0" smtClean="0"/>
              <a:t>Bulgária területveszteségei a neuillyi béke alapján </a:t>
            </a:r>
            <a:endParaRPr lang="hu-HU" dirty="0"/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977" r="1977"/>
          <a:stretch>
            <a:fillRect/>
          </a:stretch>
        </p:blipFill>
        <p:spPr>
          <a:xfrm>
            <a:off x="1979712" y="1992624"/>
            <a:ext cx="4824536" cy="46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7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D09A047274A9A40B663EB7E47153786" ma:contentTypeVersion="2" ma:contentTypeDescription="Új dokumentum létrehozása." ma:contentTypeScope="" ma:versionID="e2d2e37166f80cb77e1267d596f310c9">
  <xsd:schema xmlns:xsd="http://www.w3.org/2001/XMLSchema" xmlns:xs="http://www.w3.org/2001/XMLSchema" xmlns:p="http://schemas.microsoft.com/office/2006/metadata/properties" xmlns:ns2="ff7744bf-00ab-4507-b74b-828a13f5a795" targetNamespace="http://schemas.microsoft.com/office/2006/metadata/properties" ma:root="true" ma:fieldsID="7a70eba34b6f86d1a1a974419be299fb" ns2:_="">
    <xsd:import namespace="ff7744bf-00ab-4507-b74b-828a13f5a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744bf-00ab-4507-b74b-828a13f5a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F36880-6B80-4331-ABC1-0E3E9515D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7744bf-00ab-4507-b74b-828a13f5a7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BB1FA90-FFD2-46F9-BCFF-8963D83B5B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CEC793-28D8-4253-9513-F5CF1F653B5A}">
  <ds:schemaRefs>
    <ds:schemaRef ds:uri="ff7744bf-00ab-4507-b74b-828a13f5a795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307</Words>
  <Application>Microsoft Office PowerPoint</Application>
  <PresentationFormat>Diavetítés a képernyőre (4:3 oldalarány)</PresentationFormat>
  <Paragraphs>55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Az első világháborút   lezáró békék  </vt:lpstr>
      <vt:lpstr>A békekonferencia előzményei </vt:lpstr>
      <vt:lpstr>A Párizs környéki békék </vt:lpstr>
      <vt:lpstr>Ülésezik a békekonferencia </vt:lpstr>
      <vt:lpstr>Versailles-i béke - Németország </vt:lpstr>
      <vt:lpstr>Németország területi veszteségei </vt:lpstr>
      <vt:lpstr>Párizs környéki békék</vt:lpstr>
      <vt:lpstr>Ausztria területveszteségei  a saint-germaini béke alapján </vt:lpstr>
      <vt:lpstr>Bulgária területveszteségei a neuillyi béke alapján </vt:lpstr>
      <vt:lpstr>A török Közel-Kelet felosztási terve, 1916 </vt:lpstr>
      <vt:lpstr>Sévres-i béke 1920 Törökország</vt:lpstr>
      <vt:lpstr>Lausanne-i béke 1923 Kemal pasa mozgalmának eredménye. A sévres-i béke módosítása  </vt:lpstr>
      <vt:lpstr>PowerPoint bemutató</vt:lpstr>
      <vt:lpstr>Köztes-Európa  az első világháború után </vt:lpstr>
      <vt:lpstr>Európa az első világháború után </vt:lpstr>
      <vt:lpstr>Köztes-Európa 1918-1921</vt:lpstr>
      <vt:lpstr>Csehszlovákia  nyelvi-etnikai viszonyai </vt:lpstr>
      <vt:lpstr>Keynes negatív véleménye a békéről: Európa gazdasági lerombolása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amd</cp:lastModifiedBy>
  <cp:revision>92</cp:revision>
  <dcterms:created xsi:type="dcterms:W3CDTF">2020-06-26T09:15:27Z</dcterms:created>
  <dcterms:modified xsi:type="dcterms:W3CDTF">2020-09-02T05:52:54Z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0x010100DD09A047274A9A40B663EB7E47153786</vt:lpwstr>
  </property>
</Properties>
</file>