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56" r:id="rId5"/>
    <p:sldId id="266" r:id="rId6"/>
    <p:sldId id="272" r:id="rId7"/>
    <p:sldId id="277" r:id="rId8"/>
    <p:sldId id="284" r:id="rId9"/>
    <p:sldId id="267" r:id="rId10"/>
    <p:sldId id="270" r:id="rId11"/>
    <p:sldId id="268" r:id="rId12"/>
    <p:sldId id="269" r:id="rId13"/>
    <p:sldId id="271" r:id="rId14"/>
    <p:sldId id="285" r:id="rId15"/>
    <p:sldId id="286" r:id="rId16"/>
    <p:sldId id="288" r:id="rId17"/>
    <p:sldId id="279" r:id="rId18"/>
    <p:sldId id="283" r:id="rId19"/>
    <p:sldId id="281" r:id="rId20"/>
    <p:sldId id="280" r:id="rId21"/>
    <p:sldId id="278" r:id="rId22"/>
    <p:sldId id="275" r:id="rId23"/>
    <p:sldId id="276" r:id="rId24"/>
    <p:sldId id="282" r:id="rId25"/>
    <p:sldId id="274" r:id="rId26"/>
    <p:sldId id="287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E9BEB3-D48B-436E-A0C1-6FE5AF8264A9}" type="datetimeFigureOut">
              <a:rPr lang="hu-HU" smtClean="0"/>
              <a:t>2020.09.02.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3A40A8-EEAD-4023-A521-472917D6A9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803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E9BEB3-D48B-436E-A0C1-6FE5AF8264A9}" type="datetimeFigureOut">
              <a:rPr lang="hu-HU" smtClean="0"/>
              <a:t>2020.09.02.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3A40A8-EEAD-4023-A521-472917D6A9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217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="" xmlns:a16="http://schemas.microsoft.com/office/drawing/2014/main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="" xmlns:a16="http://schemas.microsoft.com/office/drawing/2014/main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II. Fülöp kora </a:t>
            </a:r>
            <a:br>
              <a:rPr lang="hu-HU" dirty="0" smtClean="0"/>
            </a:br>
            <a:r>
              <a:rPr lang="hu-HU" dirty="0" smtClean="0"/>
              <a:t>A spanyol hegemónia I. </a:t>
            </a:r>
            <a:br>
              <a:rPr lang="hu-HU" dirty="0" smtClean="0"/>
            </a:br>
            <a:r>
              <a:rPr lang="hu-HU" dirty="0" smtClean="0"/>
              <a:t>II. Fülöp kormányzata és mediterrán politikája 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741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Kasztília és Aragónia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58254"/>
            <a:ext cx="6686447" cy="4910643"/>
          </a:xfrm>
          <a:prstGeom prst="rect">
            <a:avLst/>
          </a:prstGeom>
        </p:spPr>
      </p:pic>
      <p:sp>
        <p:nvSpPr>
          <p:cNvPr id="4" name="AutoShape 2" descr="Képtalálat a következőre: „ii fülöp birodalma”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376533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Kasztília és Aragónia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700808"/>
            <a:ext cx="8353424" cy="4752380"/>
          </a:xfrm>
        </p:spPr>
        <p:txBody>
          <a:bodyPr/>
          <a:lstStyle/>
          <a:p>
            <a:r>
              <a:rPr lang="hu-HU" sz="2200" u="sng" dirty="0" smtClean="0"/>
              <a:t>Kasztília</a:t>
            </a:r>
            <a:r>
              <a:rPr lang="hu-HU" sz="2200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K</a:t>
            </a:r>
            <a:r>
              <a:rPr lang="hu-HU" sz="2200" dirty="0" smtClean="0"/>
              <a:t>ontinentális jelleg, az Ibériai-félsziget háromnegyed része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Gyenge rendiség, erőteljes központosítás, engedelmes társadalom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Hatékony adórendszer bevezetése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hadsereg katonai tartalékai innen kerülnek ki </a:t>
            </a:r>
          </a:p>
          <a:p>
            <a:r>
              <a:rPr lang="hu-HU" sz="2200" u="sng" dirty="0" smtClean="0"/>
              <a:t>Aragónia: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Maritim jelleg, kereskedővárosok (Barcelona), haditengerészeti háttér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Nehezen központosítható (különösen Katalónia). II. Fülöp tartózkodik a bürokrácia és az adók bevezetésétől.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85178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3"/>
            <a:ext cx="8748713" cy="1368151"/>
          </a:xfrm>
        </p:spPr>
        <p:txBody>
          <a:bodyPr/>
          <a:lstStyle/>
          <a:p>
            <a:r>
              <a:rPr lang="hu-HU" dirty="0" smtClean="0"/>
              <a:t>Az állam növekvő ereje</a:t>
            </a:r>
            <a:br>
              <a:rPr lang="hu-HU" dirty="0" smtClean="0"/>
            </a:br>
            <a:r>
              <a:rPr lang="hu-HU" sz="2200" b="0" dirty="0" smtClean="0"/>
              <a:t>II. Fülöp hatalmának forrásai  </a:t>
            </a:r>
            <a:br>
              <a:rPr lang="hu-HU" sz="2200" b="0" dirty="0" smtClean="0"/>
            </a:br>
            <a:r>
              <a:rPr lang="hu-HU" sz="2200" b="0" dirty="0" smtClean="0"/>
              <a:t>                                       </a:t>
            </a:r>
            <a:br>
              <a:rPr lang="hu-HU" sz="2200" b="0" dirty="0" smtClean="0"/>
            </a:br>
            <a:r>
              <a:rPr lang="hu-HU" sz="2200" b="0" dirty="0"/>
              <a:t> </a:t>
            </a:r>
            <a:r>
              <a:rPr lang="hu-HU" sz="2200" b="0" dirty="0" smtClean="0"/>
              <a:t>                                      </a:t>
            </a:r>
            <a:r>
              <a:rPr lang="hu-HU" sz="2200" b="0" i="1" u="sng" dirty="0" smtClean="0"/>
              <a:t>Ezüstbehozatal </a:t>
            </a:r>
            <a:endParaRPr lang="hu-HU" sz="2200" b="0" i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8982" y="2204864"/>
            <a:ext cx="8353424" cy="46531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kasztíliai adórendszer kiépítése. Az erőforrások alapos felmérésén alapuló első adórendszer Európában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ezüstflották növekvő mennyiségű ezüstöt szállítanak Sevillába az 1550-es évektől. Hatalmas likvid pénzforrás. Mégis többszöri államcsőd.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spanyol hadászat professzionalizmusa egyedülálló Európában. </a:t>
            </a:r>
          </a:p>
          <a:p>
            <a:r>
              <a:rPr lang="hu-HU" sz="2200" dirty="0" smtClean="0"/>
              <a:t>Terciók!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II. Fülöp kivételes méretű hadsereget tart fenn. (Csúcsidőkben több, mint 200 000 katonát) Minden európai hatalom retteg a spanyoloktól, és fokozatosan kiépíti saját hadigépezetét.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Franciaország összeomlása a vallásháború miatt II. Fülöp legnagyobb ellenfelét gyengíti meg.</a:t>
            </a:r>
          </a:p>
          <a:p>
            <a:endParaRPr lang="hu-HU" sz="2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028" y="39334"/>
            <a:ext cx="3862990" cy="21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4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spanyol tercio</a:t>
            </a:r>
            <a:endParaRPr lang="hu-HU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1" b="201"/>
          <a:stretch>
            <a:fillRect/>
          </a:stretch>
        </p:blipFill>
        <p:spPr>
          <a:xfrm>
            <a:off x="395289" y="2539522"/>
            <a:ext cx="6985024" cy="39136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7" y="116632"/>
            <a:ext cx="477582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1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külpolitikája: sikerek a Mediterráneumban 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2132856"/>
            <a:ext cx="8353424" cy="432033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A moriszkó lázadás </a:t>
            </a:r>
            <a:r>
              <a:rPr lang="hu-HU" dirty="0" smtClean="0"/>
              <a:t>leverése </a:t>
            </a:r>
            <a:r>
              <a:rPr lang="hu-HU" i="1" u="sng" dirty="0" smtClean="0"/>
              <a:t>(Kik a moriszkók?) </a:t>
            </a:r>
            <a:endParaRPr lang="hu-HU" i="1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Sikeres keresztény koalíció a török ellen a Földközi-tengeren  </a:t>
            </a:r>
            <a:endParaRPr lang="hu-H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Portugália elfoglalása </a:t>
            </a:r>
            <a:r>
              <a:rPr lang="hu-HU" dirty="0" smtClean="0"/>
              <a:t>(1580)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466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török birodalom terjeszkedése a Mediterráneumban </a:t>
            </a:r>
            <a:endParaRPr lang="hu-HU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629" b="11629"/>
          <a:stretch>
            <a:fillRect/>
          </a:stretch>
        </p:blipFill>
        <p:spPr>
          <a:xfrm>
            <a:off x="971600" y="2132856"/>
            <a:ext cx="6786818" cy="380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99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440011"/>
          </a:xfrm>
        </p:spPr>
        <p:txBody>
          <a:bodyPr/>
          <a:lstStyle/>
          <a:p>
            <a:r>
              <a:rPr lang="hu-HU" dirty="0" smtClean="0"/>
              <a:t>Málta stratégiai jelentősége</a:t>
            </a:r>
            <a:br>
              <a:rPr lang="hu-HU" dirty="0" smtClean="0"/>
            </a:br>
            <a:r>
              <a:rPr lang="hu-HU" sz="2200" b="0" dirty="0" smtClean="0"/>
              <a:t>Málta: a Földközi-tenger keleti és nyugati medencéjének összekötő pontja. Ha a törökök elfoglalják, innen támadhatják a nyugati Mediterráneum keresztény kikötőit.  </a:t>
            </a:r>
            <a:endParaRPr lang="hu-HU" sz="22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411" b="14411"/>
          <a:stretch>
            <a:fillRect/>
          </a:stretch>
        </p:blipFill>
        <p:spPr>
          <a:xfrm>
            <a:off x="395288" y="1989138"/>
            <a:ext cx="8353425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Málta sikertelen török ostroma 1565 </a:t>
            </a:r>
            <a:br>
              <a:rPr lang="hu-HU" dirty="0" smtClean="0"/>
            </a:br>
            <a:r>
              <a:rPr lang="hu-HU" sz="2200" b="0" dirty="0" smtClean="0"/>
              <a:t>Szulejmán halála Szigetvár ostrománál (1566)</a:t>
            </a:r>
            <a:endParaRPr lang="hu-HU" sz="2200" b="0" dirty="0"/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307" b="113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1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6633"/>
            <a:ext cx="3960812" cy="1368151"/>
          </a:xfrm>
        </p:spPr>
        <p:txBody>
          <a:bodyPr/>
          <a:lstStyle/>
          <a:p>
            <a:r>
              <a:rPr lang="hu-HU" dirty="0" smtClean="0"/>
              <a:t>Keresztény koalíció a török ellen </a:t>
            </a:r>
            <a:endParaRPr lang="hu-HU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2087" r="12087"/>
          <a:stretch>
            <a:fillRect/>
          </a:stretch>
        </p:blipFill>
        <p:spPr>
          <a:xfrm>
            <a:off x="5220072" y="1174914"/>
            <a:ext cx="3456508" cy="527827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700808"/>
            <a:ext cx="3960811" cy="5157192"/>
          </a:xfrm>
        </p:spPr>
        <p:txBody>
          <a:bodyPr/>
          <a:lstStyle/>
          <a:p>
            <a:r>
              <a:rPr lang="hu-HU" sz="2200" dirty="0" smtClean="0"/>
              <a:t>Málta ostromának hatására létrejött a Szent Liga, a pápa, a spanyol király, Velence és Genova vezetésével a török ellen</a:t>
            </a:r>
          </a:p>
          <a:p>
            <a:r>
              <a:rPr lang="hu-HU" sz="2200" dirty="0" smtClean="0"/>
              <a:t>Cél: a törökök további földközi-tengeri térnyerésének megakadályozása</a:t>
            </a:r>
          </a:p>
          <a:p>
            <a:r>
              <a:rPr lang="hu-HU" sz="2200" dirty="0" smtClean="0"/>
              <a:t>Főparancsnok: II. Fülöp féltestvére, a tehetséges Don Juan de Austria  </a:t>
            </a:r>
          </a:p>
          <a:p>
            <a:r>
              <a:rPr lang="hu-HU" sz="2200" dirty="0" smtClean="0"/>
              <a:t>Hatalmas győzelem a török flotta felett 1571-ben Lepantónál </a:t>
            </a:r>
          </a:p>
          <a:p>
            <a:r>
              <a:rPr lang="hu-HU" sz="2200" i="1" u="sng" dirty="0" smtClean="0"/>
              <a:t>Don Juan de Austria</a:t>
            </a:r>
            <a:endParaRPr lang="hu-HU" sz="2200" i="1" u="sng" dirty="0"/>
          </a:p>
        </p:txBody>
      </p:sp>
    </p:spTree>
    <p:extLst>
      <p:ext uri="{BB962C8B-B14F-4D97-AF65-F5344CB8AC3E}">
        <p14:creationId xmlns:p14="http://schemas.microsoft.com/office/powerpoint/2010/main" val="646629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84027"/>
          </a:xfrm>
        </p:spPr>
        <p:txBody>
          <a:bodyPr/>
          <a:lstStyle/>
          <a:p>
            <a:r>
              <a:rPr lang="hu-HU" dirty="0" smtClean="0"/>
              <a:t>A lepantói csata </a:t>
            </a:r>
            <a:r>
              <a:rPr lang="hu-HU" dirty="0"/>
              <a:t/>
            </a:r>
            <a:br>
              <a:rPr lang="hu-HU" dirty="0"/>
            </a:br>
            <a:r>
              <a:rPr lang="hu-HU" sz="2200" b="0" dirty="0" smtClean="0"/>
              <a:t>A lepantói győzelem világossá tette, hogy a keresztények képesek megakadályozni, hogy a törökök behatoljanak a nyugati Mediterráneumba. 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89" r="1189"/>
          <a:stretch>
            <a:fillRect/>
          </a:stretch>
        </p:blipFill>
        <p:spPr>
          <a:xfrm>
            <a:off x="611435" y="2276872"/>
            <a:ext cx="7921128" cy="44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II.Fülöp és a spanyol hegemónia  I-II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95287" y="1052736"/>
            <a:ext cx="8353425" cy="5400451"/>
          </a:xfrm>
        </p:spPr>
        <p:txBody>
          <a:bodyPr/>
          <a:lstStyle/>
          <a:p>
            <a:r>
              <a:rPr lang="hu-HU" dirty="0" smtClean="0"/>
              <a:t>(1.)</a:t>
            </a:r>
            <a:endParaRPr lang="hu-HU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öröksége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Fülöp: személyisége és kormányzata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 spanyol korona: Kasztília és Aragónia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Az állam növekvő ereje. Az ezüstflották szerepe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külpolitikája: sikerek a Mediterráneumban</a:t>
            </a:r>
          </a:p>
          <a:p>
            <a:endParaRPr lang="hu-HU" dirty="0" smtClean="0"/>
          </a:p>
          <a:p>
            <a:r>
              <a:rPr lang="hu-HU" dirty="0" smtClean="0"/>
              <a:t>(2.)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külpolitikája: kudarcok Németalföldön és Angliával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II. Fülöp és Franciaország. A francia királyság feléled</a:t>
            </a:r>
          </a:p>
          <a:p>
            <a:r>
              <a:rPr lang="hu-HU" dirty="0"/>
              <a:t> </a:t>
            </a:r>
            <a:r>
              <a:rPr lang="hu-HU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47730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8281168" cy="1079971"/>
          </a:xfrm>
        </p:spPr>
        <p:txBody>
          <a:bodyPr/>
          <a:lstStyle/>
          <a:p>
            <a:r>
              <a:rPr lang="hu-HU" sz="3600" dirty="0" smtClean="0"/>
              <a:t>A lepantói csata </a:t>
            </a:r>
            <a:endParaRPr lang="hu-HU" sz="36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3582" r="3582"/>
          <a:stretch>
            <a:fillRect/>
          </a:stretch>
        </p:blipFill>
        <p:spPr>
          <a:xfrm>
            <a:off x="2987823" y="1773238"/>
            <a:ext cx="5760889" cy="46799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9" y="1772816"/>
            <a:ext cx="2448519" cy="4680372"/>
          </a:xfrm>
        </p:spPr>
        <p:txBody>
          <a:bodyPr/>
          <a:lstStyle/>
          <a:p>
            <a:r>
              <a:rPr lang="hu-HU" dirty="0" smtClean="0"/>
              <a:t>A lepantói csata az utolsó hagyományos módon evezős gályák között vívott ütközet volt közelharccal és az ellenséges hajók elfoglalásával. </a:t>
            </a:r>
          </a:p>
          <a:p>
            <a:r>
              <a:rPr lang="hu-HU" dirty="0" smtClean="0"/>
              <a:t>Utána már a hajók közötti tüzérségi harcnak volt nagyobb jelentősége. 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9052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84027"/>
          </a:xfrm>
        </p:spPr>
        <p:txBody>
          <a:bodyPr/>
          <a:lstStyle/>
          <a:p>
            <a:r>
              <a:rPr lang="hu-HU" dirty="0" smtClean="0"/>
              <a:t>A lepantói csata ábrázolása </a:t>
            </a:r>
            <a:br>
              <a:rPr lang="hu-HU" dirty="0" smtClean="0"/>
            </a:br>
            <a:r>
              <a:rPr lang="hu-HU" sz="2200" b="0" dirty="0" smtClean="0"/>
              <a:t>Lepantó után a keresztény flotta nem vállalkozott támadásra a keleti Mediterráneumban. A keresztények és a törökök között Lepantó után erőegyensúly alakult ki a tengeren. </a:t>
            </a:r>
            <a:endParaRPr lang="hu-HU" sz="22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1" r="501"/>
          <a:stretch>
            <a:fillRect/>
          </a:stretch>
        </p:blipFill>
        <p:spPr>
          <a:xfrm>
            <a:off x="1763688" y="2210951"/>
            <a:ext cx="5400600" cy="46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29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59269"/>
          </a:xfrm>
        </p:spPr>
        <p:txBody>
          <a:bodyPr/>
          <a:lstStyle/>
          <a:p>
            <a:r>
              <a:rPr lang="hu-HU" dirty="0" smtClean="0"/>
              <a:t>II. Fülöp Portugália királya (1580)</a:t>
            </a:r>
            <a:br>
              <a:rPr lang="hu-HU" dirty="0" smtClean="0"/>
            </a:br>
            <a:r>
              <a:rPr lang="hu-HU" sz="2200" b="0" dirty="0" smtClean="0"/>
              <a:t>A portugál uralkodócsalád kihalása után dinasztikus öröklés révén II. Fülöp elfoglalta Portugáliát. II. Fülöp tapintatosan nem avatkozott bele Portugália belső kormányzásába.  </a:t>
            </a:r>
            <a:endParaRPr lang="hu-HU" sz="22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35" r="1535"/>
          <a:stretch>
            <a:fillRect/>
          </a:stretch>
        </p:blipFill>
        <p:spPr>
          <a:xfrm>
            <a:off x="1403649" y="1964082"/>
            <a:ext cx="6336704" cy="49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71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Egy kézben a spanyol és a portugál gyarmatbirodalom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8291499" cy="44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8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(1556-1598) öröksége </a:t>
            </a:r>
            <a:endParaRPr lang="hu-HU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123" b="5123"/>
          <a:stretch>
            <a:fillRect/>
          </a:stretch>
        </p:blipFill>
        <p:spPr>
          <a:xfrm>
            <a:off x="683568" y="1772816"/>
            <a:ext cx="7417072" cy="41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0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öröksége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961382"/>
            <a:ext cx="5976912" cy="56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öröksége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556792"/>
            <a:ext cx="8353424" cy="48963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Habsburg birodalom 1556-os megosztásakor II. Fülöp a „jobbik részt”, a „lényeget” örökölte.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Megkapta az engedelmes Kasztíliát (nincs erős rendiség), a gazdag Németalföldet, az Itália feletti befolyást, a nemesfémekben gazdag spanyol amerikai gyarmatbirodalmat.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I.Ferdinánd kapta a császári címet az osztrák főhercegséget, a cseh és a magyar koronát.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örökség megosztása miatt II. Fülöpnek nem kellett a birodalomban német protestánsokkal és a dunai térségben az oszmán török támadásokkal bajlódnia.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II. Fülöp koncentrálhatott a Nyugat-Európa feletti hegemónia megvalósítására. Uralkodása – 16. század második fele – a spanyol hegemónia korszaka/fénykora Európában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90956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fiatal II.Fülöp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" y="1889446"/>
            <a:ext cx="3425965" cy="396384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582" y="203338"/>
            <a:ext cx="2822418" cy="37668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280" y="1653102"/>
            <a:ext cx="3515968" cy="40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656034"/>
          </a:xfrm>
        </p:spPr>
        <p:txBody>
          <a:bodyPr/>
          <a:lstStyle/>
          <a:p>
            <a:r>
              <a:rPr lang="hu-HU" dirty="0" smtClean="0"/>
              <a:t>Don Carlos. </a:t>
            </a:r>
            <a:br>
              <a:rPr lang="hu-HU" dirty="0" smtClean="0"/>
            </a:br>
            <a:r>
              <a:rPr lang="hu-HU" dirty="0" smtClean="0"/>
              <a:t>Az idős II. Fülöp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200" b="0" i="1" u="sng" dirty="0" smtClean="0"/>
              <a:t>Ki volt Don Carlos?</a:t>
            </a:r>
            <a:endParaRPr lang="hu-HU" sz="2200" b="0" i="1" u="sng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54" y="1844"/>
            <a:ext cx="2957782" cy="32831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2420888"/>
            <a:ext cx="6413625" cy="38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 Fülöp palotája: Escorial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29" y="1131094"/>
            <a:ext cx="4412031" cy="17969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32" y="2436201"/>
            <a:ext cx="4007390" cy="266090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799" y="3284666"/>
            <a:ext cx="4288532" cy="24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65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4624"/>
            <a:ext cx="8353425" cy="1646066"/>
          </a:xfrm>
        </p:spPr>
        <p:txBody>
          <a:bodyPr/>
          <a:lstStyle/>
          <a:p>
            <a:r>
              <a:rPr lang="hu-HU" dirty="0" smtClean="0"/>
              <a:t>II. Fülöp palotája: Escorial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645" y="692696"/>
            <a:ext cx="4779139" cy="273784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3" y="3596632"/>
            <a:ext cx="4375459" cy="32322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14" y="1383412"/>
            <a:ext cx="5131139" cy="28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CEC793-28D8-4253-9513-F5CF1F653B5A}">
  <ds:schemaRefs>
    <ds:schemaRef ds:uri="ff7744bf-00ab-4507-b74b-828a13f5a795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</TotalTime>
  <Words>527</Words>
  <Application>Microsoft Office PowerPoint</Application>
  <PresentationFormat>Diavetítés a képernyőre (4:3 oldalarány)</PresentationFormat>
  <Paragraphs>64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II. Fülöp kora  A spanyol hegemónia I.  II. Fülöp kormányzata és mediterrán politikája </vt:lpstr>
      <vt:lpstr>II.Fülöp és a spanyol hegemónia  I-II</vt:lpstr>
      <vt:lpstr>II. Fülöp (1556-1598) öröksége </vt:lpstr>
      <vt:lpstr>II. Fülöp öröksége</vt:lpstr>
      <vt:lpstr>II. Fülöp öröksége</vt:lpstr>
      <vt:lpstr>A fiatal II.Fülöp</vt:lpstr>
      <vt:lpstr>Don Carlos.  Az idős II. Fülöp  Ki volt Don Carlos?</vt:lpstr>
      <vt:lpstr>II. Fülöp palotája: Escorial </vt:lpstr>
      <vt:lpstr>II. Fülöp palotája: Escorial</vt:lpstr>
      <vt:lpstr>Kasztília és Aragónia </vt:lpstr>
      <vt:lpstr>Kasztília és Aragónia</vt:lpstr>
      <vt:lpstr>Az állam növekvő ereje II. Fülöp hatalmának forrásai                                                                                  Ezüstbehozatal </vt:lpstr>
      <vt:lpstr>A spanyol tercio</vt:lpstr>
      <vt:lpstr>II. Fülöp külpolitikája: sikerek a Mediterráneumban </vt:lpstr>
      <vt:lpstr>A török birodalom terjeszkedése a Mediterráneumban </vt:lpstr>
      <vt:lpstr>Málta stratégiai jelentősége Málta: a Földközi-tenger keleti és nyugati medencéjének összekötő pontja. Ha a törökök elfoglalják, innen támadhatják a nyugati Mediterráneum keresztény kikötőit.  </vt:lpstr>
      <vt:lpstr>Málta sikertelen török ostroma 1565  Szulejmán halála Szigetvár ostrománál (1566)</vt:lpstr>
      <vt:lpstr>Keresztény koalíció a török ellen </vt:lpstr>
      <vt:lpstr>A lepantói csata  A lepantói győzelem világossá tette, hogy a keresztények képesek megakadályozni, hogy a törökök behatoljanak a nyugati Mediterráneumba.  </vt:lpstr>
      <vt:lpstr>A lepantói csata </vt:lpstr>
      <vt:lpstr>A lepantói csata ábrázolása  Lepantó után a keresztény flotta nem vállalkozott támadásra a keleti Mediterráneumban. A keresztények és a törökök között Lepantó után erőegyensúly alakult ki a tengeren. </vt:lpstr>
      <vt:lpstr>II. Fülöp Portugália királya (1580) A portugál uralkodócsalád kihalása után dinasztikus öröklés révén II. Fülöp elfoglalta Portugáliát. II. Fülöp tapintatosan nem avatkozott bele Portugália belső kormányzásába.  </vt:lpstr>
      <vt:lpstr>Egy kézben a spanyol és a portugál gyarmatbirodalom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101</cp:revision>
  <dcterms:created xsi:type="dcterms:W3CDTF">2020-06-26T09:15:27Z</dcterms:created>
  <dcterms:modified xsi:type="dcterms:W3CDTF">2020-09-02T07:12:20Z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