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sldIdLst>
    <p:sldId id="256" r:id="rId5"/>
    <p:sldId id="276" r:id="rId6"/>
    <p:sldId id="287" r:id="rId7"/>
    <p:sldId id="288" r:id="rId8"/>
    <p:sldId id="289" r:id="rId9"/>
    <p:sldId id="290" r:id="rId10"/>
    <p:sldId id="273" r:id="rId11"/>
    <p:sldId id="274" r:id="rId12"/>
    <p:sldId id="285" r:id="rId13"/>
    <p:sldId id="286" r:id="rId14"/>
    <p:sldId id="280" r:id="rId15"/>
    <p:sldId id="283" r:id="rId16"/>
    <p:sldId id="284" r:id="rId17"/>
    <p:sldId id="291" r:id="rId18"/>
    <p:sldId id="292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A99"/>
    <a:srgbClr val="1F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/>
    <p:restoredTop sz="94674"/>
  </p:normalViewPr>
  <p:slideViewPr>
    <p:cSldViewPr snapToObjects="1" showGuides="1">
      <p:cViewPr varScale="1">
        <p:scale>
          <a:sx n="88" d="100"/>
          <a:sy n="88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404812"/>
            <a:ext cx="8353425" cy="2808287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rgbClr val="1F33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3644900"/>
            <a:ext cx="8353425" cy="2808288"/>
          </a:xfrm>
        </p:spPr>
        <p:txBody>
          <a:bodyPr>
            <a:noAutofit/>
          </a:bodyPr>
          <a:lstStyle>
            <a:lvl1pPr marL="0" indent="0" algn="ctr">
              <a:buNone/>
              <a:defRPr sz="2600" baseline="0">
                <a:solidFill>
                  <a:srgbClr val="485A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7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95BAEE-B1CB-440B-B5F1-23F1482FAB4A}" type="datetimeFigureOut">
              <a:rPr lang="hu-HU" smtClean="0"/>
              <a:t>2020.09.03.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D63CE-038E-4B7A-A6E6-B0913EE140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52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m es folyoszo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3"/>
            <a:ext cx="8353425" cy="1079971"/>
          </a:xfrm>
        </p:spPr>
        <p:txBody>
          <a:bodyPr anchor="t" anchorCtr="0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2132856"/>
            <a:ext cx="8353425" cy="4320332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1F33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21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es k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3"/>
            <a:ext cx="8353425" cy="1079971"/>
          </a:xfrm>
        </p:spPr>
        <p:txBody>
          <a:bodyPr anchor="t" anchorCtr="0">
            <a:noAutofit/>
          </a:bodyPr>
          <a:lstStyle>
            <a:lvl1pPr>
              <a:defRPr sz="3600" b="1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72E46DF-1C89-A644-A02B-9D863DEF1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288" y="1772816"/>
            <a:ext cx="8353425" cy="468037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im es szoveg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825624"/>
            <a:ext cx="3960812" cy="4627563"/>
          </a:xfrm>
        </p:spPr>
        <p:txBody>
          <a:bodyPr>
            <a:noAutofit/>
          </a:bodyPr>
          <a:lstStyle>
            <a:lvl1pPr>
              <a:defRPr sz="22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825625"/>
            <a:ext cx="3960812" cy="4627562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 szoveg es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7" y="2768600"/>
            <a:ext cx="3960813" cy="368458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AB9C264A-BAD4-914D-8DCD-93D478A6A4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3445070D-9FD9-E543-8CB0-29ECE92364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768600"/>
            <a:ext cx="3960813" cy="3684588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3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8BAAD1-3253-D44E-AB6F-0079D349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A98D1B0E-331E-D647-8989-C190AD26BA8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DAC490A1-3AAB-1A43-95E9-85D9AF0AFD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768600"/>
            <a:ext cx="3960813" cy="3684588"/>
          </a:xfrm>
        </p:spPr>
        <p:txBody>
          <a:bodyPr/>
          <a:lstStyle/>
          <a:p>
            <a:endParaRPr lang="hu-HU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A85F08C1-CC0B-954C-9A4D-C3ABA02474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159" y="2768600"/>
            <a:ext cx="3960813" cy="3684588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5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abos cim szoveg es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14057"/>
            <a:ext cx="3960812" cy="1070727"/>
          </a:xfrm>
        </p:spPr>
        <p:txBody>
          <a:bodyPr wrap="square"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7" y="1772816"/>
            <a:ext cx="3960813" cy="4680372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xmlns="" id="{67C94776-DBB1-9E47-B7A3-028077862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414057"/>
            <a:ext cx="3960813" cy="6039131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2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abos cim folyoszoveg 1 hasa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3960812" cy="1079971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1772816"/>
            <a:ext cx="3960811" cy="46803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04C66C62-0D34-3546-B0B2-ECAC995379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85753" y="404813"/>
            <a:ext cx="3960811" cy="60483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20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1 es folyoszoveg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8E9D3-19B8-1D4F-8D6D-6B154135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2"/>
            <a:ext cx="8353425" cy="1079971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9E2FA503-B93A-2549-AF45-27D1D5DF7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2848282"/>
            <a:ext cx="3960812" cy="3604906"/>
          </a:xfrm>
        </p:spPr>
        <p:txBody>
          <a:bodyPr/>
          <a:lstStyle>
            <a:lvl1pPr>
              <a:lnSpc>
                <a:spcPct val="150000"/>
              </a:lnSpc>
              <a:defRPr sz="22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3443B55B-8DC0-4A49-9EA9-847E2317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 baseline="0">
                <a:solidFill>
                  <a:srgbClr val="485A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3F0C4CB-DC0A-7C45-A64D-1BA32C50AB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 baseline="0">
                <a:solidFill>
                  <a:srgbClr val="485A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DCA83A98-D025-DE4D-868D-A4DCFBAA93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848282"/>
            <a:ext cx="3960813" cy="3604906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2858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825624"/>
            <a:ext cx="8353425" cy="46275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9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8" r:id="rId5"/>
    <p:sldLayoutId id="2147483669" r:id="rId6"/>
    <p:sldLayoutId id="2147483671" r:id="rId7"/>
    <p:sldLayoutId id="2147483672" r:id="rId8"/>
    <p:sldLayoutId id="2147483670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1F33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2744" userDrawn="1">
          <p15:clr>
            <a:srgbClr val="F26B43"/>
          </p15:clr>
        </p15:guide>
        <p15:guide id="6" pos="3016" userDrawn="1">
          <p15:clr>
            <a:srgbClr val="F26B43"/>
          </p15:clr>
        </p15:guide>
        <p15:guide id="7" orient="horz" pos="2296" userDrawn="1">
          <p15:clr>
            <a:srgbClr val="F26B43"/>
          </p15:clr>
        </p15:guide>
        <p15:guide id="8" orient="horz" pos="2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goldrush/comments/fas9f9/fort_knox_dont_you_think_it_odd_that_the_biggest/" TargetMode="External"/><Relationship Id="rId7" Type="http://schemas.openxmlformats.org/officeDocument/2006/relationships/hyperlink" Target="https://photos.com/featured/winston-churchill-and-his-victory-v-keystone-france.html" TargetMode="External"/><Relationship Id="rId2" Type="http://schemas.openxmlformats.org/officeDocument/2006/relationships/hyperlink" Target="https://www.bullionbypost.co.uk/index/gold/fort-knox-gol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ex.hu/tudomany/tortenelem/2013/03/05/sztalin_halalanak_fogadtatasa_magyarorszagon/" TargetMode="External"/><Relationship Id="rId5" Type="http://schemas.openxmlformats.org/officeDocument/2006/relationships/hyperlink" Target="https://www.origo.hu/foto/20150625-70-eves-az-ensz.html" TargetMode="External"/><Relationship Id="rId4" Type="http://schemas.openxmlformats.org/officeDocument/2006/relationships/hyperlink" Target="https://hu.wikipedia.org/wiki/Franklin_D._Roosevel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066D6-1843-A847-85DB-D710A37D4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hidegháború előzményei 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FEADAD-2490-D647-A7FB-06E11648B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Zsinka László </a:t>
            </a:r>
          </a:p>
          <a:p>
            <a:r>
              <a:rPr lang="hu-HU" dirty="0"/>
              <a:t>e</a:t>
            </a:r>
            <a:r>
              <a:rPr lang="hu-HU" dirty="0" smtClean="0"/>
              <a:t>gyetemi docens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4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02A85-7560-3F48-9C34-16229735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1"/>
            <a:ext cx="8353425" cy="620687"/>
          </a:xfrm>
        </p:spPr>
        <p:txBody>
          <a:bodyPr/>
          <a:lstStyle/>
          <a:p>
            <a:r>
              <a:rPr lang="hu-HU" dirty="0" smtClean="0"/>
              <a:t>Az amerikai izolacionizmus vége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FA5495-9965-904E-A589-8AF79EC1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548680"/>
            <a:ext cx="8353425" cy="6192688"/>
          </a:xfrm>
        </p:spPr>
        <p:txBody>
          <a:bodyPr/>
          <a:lstStyle/>
          <a:p>
            <a:r>
              <a:rPr lang="hu-HU" dirty="0" smtClean="0"/>
              <a:t>Miért nem tért vissza a második világháború után az USA az izolacionizmushoz 1945 után? </a:t>
            </a:r>
          </a:p>
          <a:p>
            <a:r>
              <a:rPr lang="hu-HU" u="sng" dirty="0" smtClean="0"/>
              <a:t>Idealista érvek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Grand Design összhangban van az amerikaiak „jó világról” alkotott elképzeléseivel. (A wilsoni 14 pont szellemének „örököse”)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keleti partvidék értelmiségének önvádja: „későn avatkoztunk be a második világháborúba.” Hiba, amit még egyszer nem szabad elkövetni. </a:t>
            </a:r>
          </a:p>
          <a:p>
            <a:r>
              <a:rPr lang="hu-HU" u="sng" dirty="0" smtClean="0"/>
              <a:t>Realista érvek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Export- és nyersanyagérdekek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katonai lobbi és a hadiipari komplexum szempontjai </a:t>
            </a:r>
          </a:p>
          <a:p>
            <a:r>
              <a:rPr lang="hu-HU" u="sng" dirty="0" smtClean="0"/>
              <a:t>Az USA mint hegemón szinte „üres térbe” nyomulhatott be 1945-ben: </a:t>
            </a:r>
            <a:r>
              <a:rPr lang="hu-HU" dirty="0" smtClean="0"/>
              <a:t>vetélytársak (Fro, Japán, Németo.) meggyengülése + gyarmatbirodalmak megrendülése</a:t>
            </a:r>
          </a:p>
          <a:p>
            <a:r>
              <a:rPr lang="hu-HU" u="sng" dirty="0" smtClean="0"/>
              <a:t>A „meghívott hegemón” </a:t>
            </a:r>
            <a:r>
              <a:rPr lang="hu-HU" dirty="0" smtClean="0"/>
              <a:t>– az európai partnerek kérték az amerikai szerepvállalást a SZU-tól való félelmükben</a:t>
            </a:r>
          </a:p>
          <a:p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28212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amerikai hegemónia 1945 előtt és után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7" y="1484784"/>
            <a:ext cx="8353425" cy="51125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Az USA GDP aránya a világ GDP-ben markánsan nőtt az 1870-es évektől. 1929-ben az USA ipari termelése majdnem elérte a világ ipari termelésének 40%-át. Ez az arány 1945-re tovább növekedett.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dirty="0"/>
              <a:t>hidegháború felülírta a </a:t>
            </a:r>
            <a:r>
              <a:rPr lang="hu-HU" sz="2200" dirty="0" smtClean="0"/>
              <a:t>Grand </a:t>
            </a:r>
            <a:r>
              <a:rPr lang="hu-HU" sz="2200" dirty="0"/>
              <a:t>Design eredeti </a:t>
            </a:r>
            <a:r>
              <a:rPr lang="hu-HU" sz="2200" dirty="0" smtClean="0"/>
              <a:t>koncepcióját, amely eredetileg nem gondolkodott tömblogikában. 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Az USA relatív gazdasági-hatalmi súlya </a:t>
            </a:r>
            <a:r>
              <a:rPr lang="hu-HU" sz="2200" dirty="0"/>
              <a:t>1945 után </a:t>
            </a:r>
            <a:r>
              <a:rPr lang="hu-HU" sz="2200" dirty="0" smtClean="0"/>
              <a:t>fokozatosan csökkent.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A</a:t>
            </a:r>
            <a:r>
              <a:rPr lang="hu-HU" sz="2200" dirty="0" smtClean="0"/>
              <a:t>z 1960-as évek végéig az amerikai hatalom elegendő erőforrással rendelkezett, és formálni tudta a számára fontos eseményeket.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1990-es évek: USA „birodalmi túlterjeszkedés”? (Paul Kennedy)</a:t>
            </a:r>
          </a:p>
        </p:txBody>
      </p:sp>
    </p:spTree>
    <p:extLst>
      <p:ext uri="{BB962C8B-B14F-4D97-AF65-F5344CB8AC3E}">
        <p14:creationId xmlns:p14="http://schemas.microsoft.com/office/powerpoint/2010/main" val="1409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4" y="7091"/>
            <a:ext cx="4536752" cy="1549701"/>
          </a:xfrm>
        </p:spPr>
        <p:txBody>
          <a:bodyPr/>
          <a:lstStyle/>
          <a:p>
            <a:r>
              <a:rPr lang="hu-HU" sz="3600" dirty="0" smtClean="0"/>
              <a:t>A Szovjetunió helyzete és </a:t>
            </a:r>
            <a:br>
              <a:rPr lang="hu-HU" sz="3600" dirty="0" smtClean="0"/>
            </a:br>
            <a:r>
              <a:rPr lang="hu-HU" sz="3600" dirty="0" smtClean="0"/>
              <a:t>Sztálin elképzelései  </a:t>
            </a:r>
            <a:endParaRPr lang="hu-HU" sz="36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3927" b="3927"/>
          <a:stretch>
            <a:fillRect/>
          </a:stretch>
        </p:blipFill>
        <p:spPr>
          <a:xfrm>
            <a:off x="5003800" y="908050"/>
            <a:ext cx="3744913" cy="55451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5E6DBA-4255-FE4C-8061-548EEEB0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1556792"/>
            <a:ext cx="4822692" cy="5184576"/>
          </a:xfrm>
        </p:spPr>
        <p:txBody>
          <a:bodyPr/>
          <a:lstStyle/>
          <a:p>
            <a:r>
              <a:rPr lang="hu-HU" sz="2200" dirty="0" smtClean="0"/>
              <a:t>Hatalmas emberi (28 millió halott) és anyagi veszteségek a második világháborúban.</a:t>
            </a:r>
          </a:p>
          <a:p>
            <a:r>
              <a:rPr lang="hu-HU" sz="2200" dirty="0" smtClean="0"/>
              <a:t>Sztálin óvatos realista volt, tudta, hogy az amerikai gazdaság hatalmas fölényben van. </a:t>
            </a:r>
          </a:p>
          <a:p>
            <a:r>
              <a:rPr lang="hu-HU" sz="2200" dirty="0" smtClean="0"/>
              <a:t>Hitt a kommunizmus nemzetközi győzelmében, de úgy ítélte meg, hogy erre nincs megfelelő alkalom a második világháború után. </a:t>
            </a:r>
          </a:p>
          <a:p>
            <a:r>
              <a:rPr lang="hu-HU" sz="2200" dirty="0" smtClean="0"/>
              <a:t>Nem akarta lerohanni a Nyugatot, de úgy vélte a győzelem után lehetősége van, hogy a SZU kiterjessze befolyását, és egyfajta biztonsági zónát teremtsen csatlós országok révén Közép-Európában.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3249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6633"/>
            <a:ext cx="8569200" cy="1008112"/>
          </a:xfrm>
        </p:spPr>
        <p:txBody>
          <a:bodyPr/>
          <a:lstStyle/>
          <a:p>
            <a:r>
              <a:rPr lang="hu-HU" sz="3600" dirty="0" smtClean="0"/>
              <a:t>Nagy-Britannia helyzete és Churchill elképzelései  </a:t>
            </a:r>
            <a:endParaRPr lang="hu-HU" sz="36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948" b="2948"/>
          <a:stretch>
            <a:fillRect/>
          </a:stretch>
        </p:blipFill>
        <p:spPr>
          <a:xfrm>
            <a:off x="4778625" y="1412776"/>
            <a:ext cx="3960813" cy="51847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5E6DBA-4255-FE4C-8061-548EEEB0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288" y="1412776"/>
            <a:ext cx="3960811" cy="5328592"/>
          </a:xfrm>
        </p:spPr>
        <p:txBody>
          <a:bodyPr/>
          <a:lstStyle/>
          <a:p>
            <a:r>
              <a:rPr lang="hu-HU" sz="2200" dirty="0" smtClean="0"/>
              <a:t>Nagy-Britannia a háborúban kimerült, de hatalmas amerikai pénzügyi támogatás révén fenntartotta a nagyhatalmi pozíció látszatát. </a:t>
            </a:r>
          </a:p>
          <a:p>
            <a:r>
              <a:rPr lang="hu-HU" sz="2200" dirty="0" smtClean="0"/>
              <a:t>Churchill erős Európát és Franciaországot szeretett volna és egy megosztott Németországot.</a:t>
            </a:r>
          </a:p>
          <a:p>
            <a:r>
              <a:rPr lang="hu-HU" sz="2200" dirty="0" smtClean="0"/>
              <a:t>A kommunizmus térhódításától jobban tartott, mint Roosevelt.</a:t>
            </a:r>
          </a:p>
          <a:p>
            <a:r>
              <a:rPr lang="hu-HU" sz="2200" dirty="0" smtClean="0"/>
              <a:t>Churchill alapvető felfogása a brit külpolitikáról: „három érintkező kör” („three interlocking circles”)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7965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02A85-7560-3F48-9C34-16229735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60649"/>
            <a:ext cx="8353425" cy="648071"/>
          </a:xfrm>
        </p:spPr>
        <p:txBody>
          <a:bodyPr/>
          <a:lstStyle/>
          <a:p>
            <a:r>
              <a:rPr lang="hu-HU" dirty="0" smtClean="0"/>
              <a:t>A hidegháború felé... 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FA5495-9965-904E-A589-8AF79EC1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908720"/>
            <a:ext cx="8353425" cy="57606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második világháború alatt az angolszász hatalmak és a Szovjetunió között egyfajta „természetellenes kooperáció” jött létre.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Amikor 1943-tól világossá vált, hogy a háború megnyerése Németország ellen csak idő kérdése, a felek már legalább annyira a háború utáni időszakra, mint Németország legyőzésére készültek. Egyes történészek ezért tekintik diplomáciatörténeti korszakhatárnak 1943-at.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második világháború lezárulásával nyitott kérdés volt fennmarad-e – s ha igen, milyen mértékben – az együttműködés a szovjet és az amerikai fél között.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Roosevelt-féle Grand Design elképzelését a Szovjetunió – rendszerének természetéből fakadóan – nem tehette magáévá.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kooperáció felől a konfrontáció irányába fokozatos az elmozdulás 1945 és 1949 között. A hidegháború kezdetének okai ma is vitatott kérdés a történetírásban.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22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jegyzéke: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://www.bullionbypost.co.uk/index/gold/fort-knox-gold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https://www.reddit.com/r/goldrush/comments/fas9f9/fort_knox_dont_you_think_it_odd_that_the_biggest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https://hu.wikipedia.org/wiki/Franklin_D._</a:t>
            </a:r>
            <a:r>
              <a:rPr lang="hu-HU" dirty="0" smtClean="0">
                <a:hlinkClick r:id="rId4"/>
              </a:rPr>
              <a:t>Roosevelt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www.origo.hu/foto/20150625-70-eves-az-ensz.html</a:t>
            </a:r>
            <a:endParaRPr lang="hu-HU" dirty="0" smtClean="0"/>
          </a:p>
          <a:p>
            <a:r>
              <a:rPr lang="hu-HU" dirty="0">
                <a:hlinkClick r:id="rId6"/>
              </a:rPr>
              <a:t>https://index.hu/tudomany/tortenelem/2013/03/05/sztalin_halalanak_fogadtatasa_magyarorszagon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r>
              <a:rPr lang="hu-HU" dirty="0">
                <a:hlinkClick r:id="rId7"/>
              </a:rPr>
              <a:t>https://photos.com/featured/winston-churchill-and-his-victory-v-keystone-france.html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74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02A85-7560-3F48-9C34-16229735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813"/>
            <a:ext cx="8136904" cy="1584027"/>
          </a:xfrm>
        </p:spPr>
        <p:txBody>
          <a:bodyPr/>
          <a:lstStyle/>
          <a:p>
            <a:pPr algn="ctr"/>
            <a:r>
              <a:rPr lang="hu-HU" dirty="0" smtClean="0"/>
              <a:t>A hidegháború előzményei 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FA5495-9965-904E-A589-8AF79EC1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2204864"/>
            <a:ext cx="8353425" cy="4248324"/>
          </a:xfrm>
        </p:spPr>
        <p:txBody>
          <a:bodyPr/>
          <a:lstStyle/>
          <a:p>
            <a:endParaRPr lang="hu-H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Globális erőviszonyok a második világháború után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/>
              <a:t>Amerikai elképzelések. A Roosevelt-féle Grand Design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/>
              <a:t>Szovjet elképzelések. A megnagyobbított Szovjetunió és a kiterjesztett szovjet érdekszféra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/>
              <a:t>Angol elképzelések. A „három érintkező kör”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316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Globális erőviszonyok a második világháború után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7" y="1916832"/>
            <a:ext cx="8353425" cy="4824536"/>
          </a:xfrm>
        </p:spPr>
        <p:txBody>
          <a:bodyPr>
            <a:normAutofit/>
          </a:bodyPr>
          <a:lstStyle/>
          <a:p>
            <a:r>
              <a:rPr lang="hu-HU" sz="2200" u="sng" dirty="0" smtClean="0"/>
              <a:t>USA, mint globális hatalom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1945-ben az USA GDP-je a becslések szerint négy-ötszöröse a SZU-nak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Amerikai ipari termelés 1945-ben a világ ipari termelésének közelítőleg fele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12 milliós hadsereg, </a:t>
            </a:r>
            <a:r>
              <a:rPr lang="hu-HU" sz="2200" dirty="0" smtClean="0"/>
              <a:t>több mint ezer</a:t>
            </a:r>
            <a:r>
              <a:rPr lang="hu-HU" sz="2200" dirty="0" smtClean="0"/>
              <a:t> </a:t>
            </a:r>
            <a:r>
              <a:rPr lang="hu-HU" sz="2200" dirty="0" smtClean="0"/>
              <a:t>hadihajó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Atommonopólium (1949-ig)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Sebezhetőségi aszimetria - óceánpajzs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„Unipoláris pillanat” (Krauthammer)</a:t>
            </a:r>
          </a:p>
        </p:txBody>
      </p:sp>
    </p:spTree>
    <p:extLst>
      <p:ext uri="{BB962C8B-B14F-4D97-AF65-F5344CB8AC3E}">
        <p14:creationId xmlns:p14="http://schemas.microsoft.com/office/powerpoint/2010/main" val="429218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02A85-7560-3F48-9C34-16229735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Globális erőviszonyok a második világháború után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FA5495-9965-904E-A589-8AF79EC1E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/>
              <a:t>USA, mint globális hatalom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Nagy </a:t>
            </a:r>
            <a:r>
              <a:rPr lang="hu-HU" dirty="0"/>
              <a:t>hatótávolságú stratégiai bombázók a háború alatt kiépült eurázsiai támaszpontokon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Abszolút légi fölény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Haditengerészeti </a:t>
            </a:r>
            <a:r>
              <a:rPr lang="hu-HU" dirty="0" smtClean="0"/>
              <a:t>fölény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Nincsenek </a:t>
            </a:r>
            <a:r>
              <a:rPr lang="hu-HU" dirty="0"/>
              <a:t>nagy </a:t>
            </a:r>
            <a:r>
              <a:rPr lang="hu-HU" dirty="0" smtClean="0"/>
              <a:t>világháborús veszteségek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SZU – csak eurázsiai nagyhatalom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Aranytartalékok </a:t>
            </a:r>
            <a:r>
              <a:rPr lang="hu-HU" dirty="0"/>
              <a:t>legalább kétharmada az USA kezében     </a:t>
            </a:r>
          </a:p>
        </p:txBody>
      </p:sp>
    </p:spTree>
    <p:extLst>
      <p:ext uri="{BB962C8B-B14F-4D97-AF65-F5344CB8AC3E}">
        <p14:creationId xmlns:p14="http://schemas.microsoft.com/office/powerpoint/2010/main" val="322862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Fort Knox, ahol az amerikai aranytartalékot őrzik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49" y="2341806"/>
            <a:ext cx="7716022" cy="33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Fort Knox</a:t>
            </a:r>
            <a:endParaRPr lang="hu-HU" dirty="0"/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29" r="1429"/>
          <a:stretch>
            <a:fillRect/>
          </a:stretch>
        </p:blipFill>
        <p:spPr>
          <a:xfrm>
            <a:off x="1151730" y="1773238"/>
            <a:ext cx="684053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641"/>
            <a:ext cx="3960812" cy="1584175"/>
          </a:xfrm>
        </p:spPr>
        <p:txBody>
          <a:bodyPr/>
          <a:lstStyle/>
          <a:p>
            <a:r>
              <a:rPr lang="hu-HU" sz="3600" dirty="0" smtClean="0"/>
              <a:t>F. D. Roosevelt elképzelése: </a:t>
            </a:r>
            <a:br>
              <a:rPr lang="hu-HU" sz="3600" dirty="0" smtClean="0"/>
            </a:br>
            <a:r>
              <a:rPr lang="hu-HU" sz="3600" dirty="0" smtClean="0"/>
              <a:t>a Grand Design</a:t>
            </a:r>
            <a:endParaRPr lang="hu-HU" sz="36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147" b="2147"/>
          <a:stretch>
            <a:fillRect/>
          </a:stretch>
        </p:blipFill>
        <p:spPr>
          <a:xfrm>
            <a:off x="4783189" y="1124744"/>
            <a:ext cx="3960813" cy="44640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5E6DBA-4255-FE4C-8061-548EEEB0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288" y="1772816"/>
            <a:ext cx="3960811" cy="4824536"/>
          </a:xfrm>
        </p:spPr>
        <p:txBody>
          <a:bodyPr/>
          <a:lstStyle/>
          <a:p>
            <a:r>
              <a:rPr lang="hu-HU" sz="2200" dirty="0" smtClean="0"/>
              <a:t>Az USA a második világháborű után one world-ben gondolkodik.</a:t>
            </a:r>
          </a:p>
          <a:p>
            <a:r>
              <a:rPr lang="hu-HU" sz="2200" dirty="0" smtClean="0"/>
              <a:t>Liberális szabadkereskedelmi világrendet szeretne. </a:t>
            </a:r>
          </a:p>
          <a:p>
            <a:r>
              <a:rPr lang="hu-HU" sz="2200" dirty="0" smtClean="0"/>
              <a:t>Mindez a vámok mihamarabbi lebontását feltételezi.</a:t>
            </a:r>
          </a:p>
          <a:p>
            <a:r>
              <a:rPr lang="hu-HU" sz="2200" dirty="0" smtClean="0"/>
              <a:t>A nemzetközi gazdasági kapcsolatokat szilárd valutaárfolyamok és stabil valuták biztosítanák (aranydeviza standard).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784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3960812" cy="1584027"/>
          </a:xfrm>
        </p:spPr>
        <p:txBody>
          <a:bodyPr/>
          <a:lstStyle/>
          <a:p>
            <a:r>
              <a:rPr lang="hu-HU" sz="3600" dirty="0"/>
              <a:t>F. D. Roosevelt elképzelése: </a:t>
            </a:r>
            <a:br>
              <a:rPr lang="hu-HU" sz="3600" dirty="0"/>
            </a:br>
            <a:r>
              <a:rPr lang="hu-HU" sz="3600" dirty="0"/>
              <a:t>a Grand Design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499" r="7499"/>
          <a:stretch>
            <a:fillRect/>
          </a:stretch>
        </p:blipFill>
        <p:spPr>
          <a:xfrm>
            <a:off x="4787900" y="404813"/>
            <a:ext cx="3960813" cy="60483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5E6DBA-4255-FE4C-8061-548EEEB0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288" y="2348880"/>
            <a:ext cx="3960811" cy="4104308"/>
          </a:xfrm>
        </p:spPr>
        <p:txBody>
          <a:bodyPr/>
          <a:lstStyle/>
          <a:p>
            <a:r>
              <a:rPr lang="hu-HU" sz="2200" dirty="0"/>
              <a:t>A nemzetközi kereskedelem és pénzügyek működését a létrejövő nemzetközi intézmények biztosítják. </a:t>
            </a:r>
            <a:endParaRPr lang="hu-HU" sz="2200" dirty="0" smtClean="0"/>
          </a:p>
          <a:p>
            <a:r>
              <a:rPr lang="hu-HU" sz="2200" dirty="0" smtClean="0"/>
              <a:t>Mindez biztosíthatja a nemzetközi konjunktúrát és az USA export elhelyezését.</a:t>
            </a:r>
          </a:p>
          <a:p>
            <a:r>
              <a:rPr lang="hu-HU" sz="2200" dirty="0" smtClean="0"/>
              <a:t>Intézményi biztosítékok: bretton woods-i intézmények, GATT </a:t>
            </a:r>
          </a:p>
          <a:p>
            <a:endParaRPr lang="hu-HU" sz="2200" dirty="0"/>
          </a:p>
          <a:p>
            <a:r>
              <a:rPr lang="hu-HU" sz="2200" dirty="0"/>
              <a:t> 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52145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813"/>
            <a:ext cx="8496944" cy="1151979"/>
          </a:xfrm>
        </p:spPr>
        <p:txBody>
          <a:bodyPr/>
          <a:lstStyle/>
          <a:p>
            <a:r>
              <a:rPr lang="hu-HU" sz="3600" dirty="0"/>
              <a:t>A Grand Design </a:t>
            </a:r>
            <a:r>
              <a:rPr lang="hu-HU" sz="3600" dirty="0" smtClean="0"/>
              <a:t>nemzetközi </a:t>
            </a:r>
            <a:r>
              <a:rPr lang="hu-HU" sz="3600" dirty="0"/>
              <a:t>politikai </a:t>
            </a:r>
            <a:br>
              <a:rPr lang="hu-HU" sz="3600" dirty="0"/>
            </a:br>
            <a:r>
              <a:rPr lang="hu-HU" sz="3600" dirty="0"/>
              <a:t>intézményesítése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549" r="20549"/>
          <a:stretch>
            <a:fillRect/>
          </a:stretch>
        </p:blipFill>
        <p:spPr>
          <a:xfrm>
            <a:off x="4552335" y="1556792"/>
            <a:ext cx="4207556" cy="48963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5E6DBA-4255-FE4C-8061-548EEEB0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288" y="1988840"/>
            <a:ext cx="3960811" cy="44643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ENSZ-rendszer létrehozása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Előzmény: Népszövetség </a:t>
            </a:r>
            <a:endParaRPr lang="hu-HU" sz="2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Béke és biztonság garantálása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smtClean="0"/>
              <a:t>„Négy/Öt </a:t>
            </a:r>
            <a:r>
              <a:rPr lang="hu-HU" sz="2200" dirty="0"/>
              <a:t>világcsendőr”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Biztonsági Tanács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Tagállamok lemondanak az erőszakról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sz="2200" u="sng" dirty="0" smtClean="0"/>
              <a:t>Az ENSZ létrejötte                   San Franciscóban</a:t>
            </a:r>
            <a:endParaRPr lang="hu-HU" sz="2200" u="sng" dirty="0"/>
          </a:p>
        </p:txBody>
      </p:sp>
    </p:spTree>
    <p:extLst>
      <p:ext uri="{BB962C8B-B14F-4D97-AF65-F5344CB8AC3E}">
        <p14:creationId xmlns:p14="http://schemas.microsoft.com/office/powerpoint/2010/main" val="25718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D09A047274A9A40B663EB7E47153786" ma:contentTypeVersion="2" ma:contentTypeDescription="Új dokumentum létrehozása." ma:contentTypeScope="" ma:versionID="e2d2e37166f80cb77e1267d596f310c9">
  <xsd:schema xmlns:xsd="http://www.w3.org/2001/XMLSchema" xmlns:xs="http://www.w3.org/2001/XMLSchema" xmlns:p="http://schemas.microsoft.com/office/2006/metadata/properties" xmlns:ns2="ff7744bf-00ab-4507-b74b-828a13f5a795" targetNamespace="http://schemas.microsoft.com/office/2006/metadata/properties" ma:root="true" ma:fieldsID="7a70eba34b6f86d1a1a974419be299fb" ns2:_="">
    <xsd:import namespace="ff7744bf-00ab-4507-b74b-828a13f5a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744bf-00ab-4507-b74b-828a13f5a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EC793-28D8-4253-9513-F5CF1F653B5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ff7744bf-00ab-4507-b74b-828a13f5a79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1FA90-FFD2-46F9-BCFF-8963D83B5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36880-6B80-4331-ABC1-0E3E9515D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744bf-00ab-4507-b74b-828a13f5a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780</Words>
  <Application>Microsoft Office PowerPoint</Application>
  <PresentationFormat>Diavetítés a képernyőre (4:3 oldalarány)</PresentationFormat>
  <Paragraphs>87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A hidegháború előzményei </vt:lpstr>
      <vt:lpstr>A hidegháború előzményei </vt:lpstr>
      <vt:lpstr>Globális erőviszonyok a második világháború után </vt:lpstr>
      <vt:lpstr>Globális erőviszonyok a második világháború után </vt:lpstr>
      <vt:lpstr>Fort Knox, ahol az amerikai aranytartalékot őrzik</vt:lpstr>
      <vt:lpstr>Fort Knox</vt:lpstr>
      <vt:lpstr>F. D. Roosevelt elképzelése:  a Grand Design</vt:lpstr>
      <vt:lpstr>F. D. Roosevelt elképzelése:  a Grand Design</vt:lpstr>
      <vt:lpstr>A Grand Design nemzetközi politikai  intézményesítése</vt:lpstr>
      <vt:lpstr>Az amerikai izolacionizmus vége</vt:lpstr>
      <vt:lpstr>Az amerikai hegemónia 1945 előtt és után  </vt:lpstr>
      <vt:lpstr>A Szovjetunió helyzete és  Sztálin elképzelései  </vt:lpstr>
      <vt:lpstr>Nagy-Britannia helyzete és Churchill elképzelései  </vt:lpstr>
      <vt:lpstr>A hidegháború felé... </vt:lpstr>
      <vt:lpstr>Képek jegyzéke: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amd</cp:lastModifiedBy>
  <cp:revision>103</cp:revision>
  <dcterms:created xsi:type="dcterms:W3CDTF">2020-06-26T09:15:27Z</dcterms:created>
  <dcterms:modified xsi:type="dcterms:W3CDTF">2020-09-03T20:07:18Z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0x010100DD09A047274A9A40B663EB7E47153786</vt:lpwstr>
  </property>
</Properties>
</file>