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56" r:id="rId5"/>
    <p:sldId id="303" r:id="rId6"/>
    <p:sldId id="302" r:id="rId7"/>
    <p:sldId id="301" r:id="rId8"/>
    <p:sldId id="289" r:id="rId9"/>
    <p:sldId id="294" r:id="rId10"/>
    <p:sldId id="290" r:id="rId11"/>
    <p:sldId id="304" r:id="rId12"/>
    <p:sldId id="296" r:id="rId13"/>
    <p:sldId id="307" r:id="rId14"/>
    <p:sldId id="308" r:id="rId15"/>
    <p:sldId id="310" r:id="rId16"/>
    <p:sldId id="297" r:id="rId17"/>
    <p:sldId id="309" r:id="rId18"/>
    <p:sldId id="299" r:id="rId19"/>
    <p:sldId id="311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B95BAEE-B1CB-440B-B5F1-23F1482FAB4A}" type="datetimeFigureOut">
              <a:rPr lang="hu-HU" smtClean="0"/>
              <a:t>2020.08.23.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AD63CE-038E-4B7A-A6E6-B0913EE140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54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Az amerikai hegemónia</a:t>
            </a:r>
            <a:br>
              <a:rPr lang="hu-HU" dirty="0"/>
            </a:br>
            <a:r>
              <a:rPr lang="hu-HU" dirty="0"/>
              <a:t>a hidegháború alatt </a:t>
            </a:r>
            <a:r>
              <a:rPr lang="hu-HU" dirty="0" smtClean="0"/>
              <a:t>I</a:t>
            </a:r>
            <a:r>
              <a:rPr lang="hu-HU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741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Eisenhower </a:t>
            </a:r>
            <a:r>
              <a:rPr lang="hu-HU" dirty="0" smtClean="0"/>
              <a:t>elnöksége 2.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052736"/>
            <a:ext cx="8353425" cy="5805264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Szereposztás az Eisenhower-Dulles páros között: a „jó” Eisenhower a világbéke felelősségteljes őre, Dulles a határozott és konfrontációt vállaló következetes szovjetellenes politikus.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1953 fegyverszünet a koreai háborúban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A Truman-féle </a:t>
            </a:r>
            <a:r>
              <a:rPr lang="hu-HU" i="1" dirty="0" smtClean="0"/>
              <a:t>containment</a:t>
            </a:r>
            <a:r>
              <a:rPr lang="hu-HU" dirty="0" smtClean="0"/>
              <a:t> helyett a határozottabb </a:t>
            </a:r>
            <a:r>
              <a:rPr lang="hu-HU" i="1" dirty="0" smtClean="0"/>
              <a:t>rolling back </a:t>
            </a:r>
            <a:r>
              <a:rPr lang="hu-HU" dirty="0" smtClean="0"/>
              <a:t>meghirdetése („a rab népek felszabadítása”)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A szovjetekkel szemben a </a:t>
            </a:r>
            <a:r>
              <a:rPr lang="hu-HU" i="1" dirty="0" smtClean="0"/>
              <a:t>tömeges megtorlás </a:t>
            </a:r>
            <a:r>
              <a:rPr lang="hu-HU" dirty="0" smtClean="0"/>
              <a:t>katonai doktrínája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De: ezeket az elveket a világbéke megőrzése miatt csak nagyon óvatosan érvényesítik, vagy nem alkalmazzák. Valójában tárgyalásokat folytatnak a Sztálin halála után néhány évig a belső problémái miatt békésebbé váló SZU-val (pl. 1955 genfi csúcs). Nem avatkoztak be az 1956-os magyar eseményekbe, bár a Szabad Európa rádió propagandája mást sugallt... </a:t>
            </a:r>
          </a:p>
        </p:txBody>
      </p:sp>
    </p:spTree>
    <p:extLst>
      <p:ext uri="{BB962C8B-B14F-4D97-AF65-F5344CB8AC3E}">
        <p14:creationId xmlns:p14="http://schemas.microsoft.com/office/powerpoint/2010/main" val="2871922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Eisenhower elnöksége </a:t>
            </a:r>
            <a:r>
              <a:rPr lang="hu-HU" dirty="0" smtClean="0"/>
              <a:t>3.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124744"/>
            <a:ext cx="8353425" cy="53284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 smtClean="0"/>
              <a:t>„</a:t>
            </a:r>
            <a:r>
              <a:rPr lang="hu-HU" dirty="0"/>
              <a:t>Dulles-féle „paktummánia”: szövetségi rendszerekbe tömöríteni a SZU elleni szövetségeseket Európában és </a:t>
            </a:r>
            <a:r>
              <a:rPr lang="hu-HU" dirty="0" smtClean="0"/>
              <a:t>Ázsiában. (CENTO, Bagdai Paktum stb.) 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Bekerítési </a:t>
            </a:r>
            <a:r>
              <a:rPr lang="hu-HU" dirty="0"/>
              <a:t>félhold”: amerikai támaszpontok kiépítése Madridtól Tokióig a SZU-tól délre eső övezetben, megakadályozandó a szovjetek kijutását a </a:t>
            </a:r>
            <a:r>
              <a:rPr lang="hu-HU" dirty="0" smtClean="0"/>
              <a:t>közel-keleti </a:t>
            </a:r>
            <a:r>
              <a:rPr lang="hu-HU" dirty="0"/>
              <a:t>térségbe és az Indiai-óceánra. 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Eisenhower alatt az USA </a:t>
            </a:r>
            <a:r>
              <a:rPr lang="hu-HU" dirty="0"/>
              <a:t>katonai, politikai tekintélye a </a:t>
            </a:r>
            <a:r>
              <a:rPr lang="hu-HU" dirty="0" smtClean="0"/>
              <a:t>csúcson. Kb. 1 millió katona állomásozik Amerikán kívül. </a:t>
            </a:r>
            <a:endParaRPr lang="hu-H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Eisenhower Trumanhoz hasonlóan támogatta az NSZK integrációját az atlanti katonai szervezetekbe és szerepvállalását a NATO oldalán.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Az 1956-os szuezi válság során az Eisenhower-adminisztráció az amerikai külpolitikai hagyományknak megfelelően nem támogatta a régi gyarmattartókat (Anglia, Fro.) Egyiptommal szemben.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089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3601864"/>
          </a:xfrm>
        </p:spPr>
        <p:txBody>
          <a:bodyPr/>
          <a:lstStyle/>
          <a:p>
            <a:r>
              <a:rPr lang="hu-HU" dirty="0" smtClean="0"/>
              <a:t>Eisenhower elnöksége 4. </a:t>
            </a:r>
            <a:br>
              <a:rPr lang="hu-HU" dirty="0" smtClean="0"/>
            </a:br>
            <a:r>
              <a:rPr lang="hu-HU" sz="2200" b="0" dirty="0" smtClean="0"/>
              <a:t>Az 1950-es évek második felétől a szovjetek képessé váltak  interkontinentális rakéták előállítására, így első ízben sebezhetőségi paritás jött létre az USA és a SZU között. Eisenhower az amerikai közvélemény szovjet rakétákkal kapcsolatos „hisztijével” nem foglalkozott, de megnövelte az amerikai rakétafejlesztésekre szánt összegeket.  </a:t>
            </a:r>
            <a:br>
              <a:rPr lang="hu-HU" sz="2200" b="0" dirty="0" smtClean="0"/>
            </a:br>
            <a:r>
              <a:rPr lang="hu-HU" sz="2200" b="0" dirty="0" smtClean="0"/>
              <a:t>Másfelől fontosnak tartotta a hadiipari lobbi korlátozását, hogy a civil gazdasági konjunktúra nehogy sérüljön.</a:t>
            </a:r>
            <a:br>
              <a:rPr lang="hu-HU" sz="2200" b="0" dirty="0" smtClean="0"/>
            </a:br>
            <a:r>
              <a:rPr lang="hu-HU" sz="2200" b="0" dirty="0" smtClean="0"/>
              <a:t>Jelenlegi ismereteink gondos és körültekintő elnöknek mutatják Eisenhowert.  </a:t>
            </a:r>
            <a:br>
              <a:rPr lang="hu-HU" sz="2200" b="0" dirty="0" smtClean="0"/>
            </a:b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006678"/>
            <a:ext cx="4608512" cy="272243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581" y="4293096"/>
            <a:ext cx="3657600" cy="24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3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6633"/>
            <a:ext cx="3960812" cy="864095"/>
          </a:xfrm>
        </p:spPr>
        <p:txBody>
          <a:bodyPr/>
          <a:lstStyle/>
          <a:p>
            <a:r>
              <a:rPr lang="hu-HU" dirty="0" smtClean="0"/>
              <a:t>John F. Kennedy</a:t>
            </a:r>
            <a:br>
              <a:rPr lang="hu-HU" dirty="0" smtClean="0"/>
            </a:br>
            <a:r>
              <a:rPr lang="hu-HU" sz="2200" dirty="0" smtClean="0"/>
              <a:t>1961-1963</a:t>
            </a:r>
            <a:endParaRPr lang="hu-HU" sz="22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2590" b="2590"/>
          <a:stretch>
            <a:fillRect/>
          </a:stretch>
        </p:blipFill>
        <p:spPr>
          <a:xfrm>
            <a:off x="5004048" y="1052736"/>
            <a:ext cx="3960813" cy="46799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980728"/>
            <a:ext cx="4464744" cy="5760640"/>
          </a:xfrm>
        </p:spPr>
        <p:txBody>
          <a:bodyPr/>
          <a:lstStyle/>
          <a:p>
            <a:r>
              <a:rPr lang="hu-HU" dirty="0" smtClean="0"/>
              <a:t>Kennedyvel ismét a demokraták juttattak elnököt a Fehér Házba. </a:t>
            </a:r>
          </a:p>
          <a:p>
            <a:r>
              <a:rPr lang="hu-HU" dirty="0" smtClean="0"/>
              <a:t>Kennedynek tudomásul kelett vennie, hogy az 1960-as évek elejére Nyugat-Európa és Japán jelentős gazdasági fejlődésen ment keresztül és már (majdnem) egyenrangú partnerei az USA-nak. (Az 1950-es évek első felében még rendkívül erős volt az amerikai gazdaság dominanciája.)</a:t>
            </a:r>
          </a:p>
          <a:p>
            <a:r>
              <a:rPr lang="hu-HU" dirty="0" smtClean="0"/>
              <a:t>Kennedy elismerte az EGK-t, mint partnert, és vámcsökkentő tárgyalásokat javasolt, abban bízva, hogy ennek nyertesei (most még) nagyobbrészt a versenyképesebb amerikai áruk lesznek. Kennedy külpolitikája a mérséklődő amerikai hegemónia érvényesítésének gazdaságdiplomáciai útját kereste szövetségeseivel.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972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16633"/>
            <a:ext cx="8353425" cy="936104"/>
          </a:xfrm>
        </p:spPr>
        <p:txBody>
          <a:bodyPr/>
          <a:lstStyle/>
          <a:p>
            <a:r>
              <a:rPr lang="hu-HU" dirty="0" smtClean="0"/>
              <a:t>Jonh Kennedy elnöksége 2. 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836712"/>
            <a:ext cx="8353425" cy="6021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Kennedynek tudomásul kellett vennie, hogy a szovjetek interkontinentális rakétái elérik az USA-t, így az elnöksége előtti években sebezhetőségi paritás jött létre. Ezen az sem változtatott, hogy az amerikai nukleáris ütőerő fejlettebb volt. A kölcsönös sebezhetőség mindkét félre veszedelmes következményekkel járhatott. („Aki elsőnek támad, másodikként hal meg”) Ebből fakad, hogy az 1960-as években az amerikai katonapolitika a </a:t>
            </a:r>
            <a:r>
              <a:rPr lang="hu-HU" i="1" dirty="0" smtClean="0"/>
              <a:t>tömeges elrettentést </a:t>
            </a:r>
            <a:r>
              <a:rPr lang="hu-HU" dirty="0" smtClean="0"/>
              <a:t>a </a:t>
            </a:r>
            <a:r>
              <a:rPr lang="hu-HU" i="1" dirty="0" smtClean="0"/>
              <a:t>rugalmas reagálás </a:t>
            </a:r>
            <a:r>
              <a:rPr lang="hu-HU" dirty="0" smtClean="0"/>
              <a:t>óvatosabb doktrínájával cserélte fel. Kennedy a szovjetekkel való rakétaversenyt a szimbolikus kommunikáció terén akarta megnyerni (pl. Holdra szállás stb.), ez Eisenhowert még nem érdekelte.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Kennedynek tudomásul kellett vennie, hogy kibontakozott a gyarmatországok függetlenedése és azok közül többen is közeledtek a SZU-hoz (fájdalmas példa: Kuba). Ennek kapcsán a Szövetség a Haladásért olyan elképzelés volt, amivel az USA segélyekkel és önkéntes civilekkel a fejlődő országok megnyerésére és a kommunizmus terjedésének megakadályozására törekedett.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208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6633"/>
            <a:ext cx="8065144" cy="576063"/>
          </a:xfrm>
        </p:spPr>
        <p:txBody>
          <a:bodyPr/>
          <a:lstStyle/>
          <a:p>
            <a:r>
              <a:rPr lang="hu-HU" dirty="0" smtClean="0"/>
              <a:t>Lyndon Johnson elnöksége </a:t>
            </a:r>
            <a:r>
              <a:rPr lang="hu-HU" sz="2200" dirty="0" smtClean="0"/>
              <a:t>1963-1969</a:t>
            </a:r>
            <a:endParaRPr lang="hu-HU" sz="22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73" b="73"/>
          <a:stretch>
            <a:fillRect/>
          </a:stretch>
        </p:blipFill>
        <p:spPr>
          <a:xfrm>
            <a:off x="4932040" y="1455069"/>
            <a:ext cx="3960813" cy="52562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980728"/>
            <a:ext cx="4320728" cy="5760641"/>
          </a:xfrm>
        </p:spPr>
        <p:txBody>
          <a:bodyPr/>
          <a:lstStyle/>
          <a:p>
            <a:r>
              <a:rPr lang="hu-HU" dirty="0" smtClean="0"/>
              <a:t>Kennedy meggyilkolása után demokrata alelnöke Johnson lett az USA elnöke. </a:t>
            </a:r>
          </a:p>
          <a:p>
            <a:r>
              <a:rPr lang="hu-HU" dirty="0" smtClean="0"/>
              <a:t>Johnson alatt vált világossá, hogy az USA lehetőségei nem végtelenek.</a:t>
            </a:r>
          </a:p>
          <a:p>
            <a:r>
              <a:rPr lang="hu-HU" dirty="0" smtClean="0"/>
              <a:t>Johnson komoly társadalompolitikai elképzelésekkel rendelkezett (Great Society). A jóléti állam kiterjesztése jelentős költségeket igényelt. </a:t>
            </a:r>
          </a:p>
          <a:p>
            <a:r>
              <a:rPr lang="hu-HU" dirty="0" smtClean="0"/>
              <a:t>Johnson </a:t>
            </a:r>
            <a:r>
              <a:rPr lang="hu-HU" dirty="0" smtClean="0"/>
              <a:t>külpolitikai döntései </a:t>
            </a:r>
            <a:r>
              <a:rPr lang="hu-HU" dirty="0" smtClean="0"/>
              <a:t>hozzájárultak, hogy az USA belesüllyedt a rendkívül költséges vietnámi háborúba. </a:t>
            </a:r>
          </a:p>
          <a:p>
            <a:r>
              <a:rPr lang="hu-HU" dirty="0" smtClean="0"/>
              <a:t>Vietnám és a Great Society olyan terhek voltak, amit még az USA gazdasága sem bírt el következmények nélkül.</a:t>
            </a:r>
          </a:p>
          <a:p>
            <a:r>
              <a:rPr lang="hu-HU" i="1" dirty="0" smtClean="0"/>
              <a:t>                                          </a:t>
            </a:r>
            <a:r>
              <a:rPr lang="hu-HU" i="1" u="sng" dirty="0" smtClean="0"/>
              <a:t>Johnson</a:t>
            </a:r>
          </a:p>
        </p:txBody>
      </p:sp>
    </p:spTree>
    <p:extLst>
      <p:ext uri="{BB962C8B-B14F-4D97-AF65-F5344CB8AC3E}">
        <p14:creationId xmlns:p14="http://schemas.microsoft.com/office/powerpoint/2010/main" val="419762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16633"/>
            <a:ext cx="8353425" cy="504055"/>
          </a:xfrm>
        </p:spPr>
        <p:txBody>
          <a:bodyPr/>
          <a:lstStyle/>
          <a:p>
            <a:r>
              <a:rPr lang="hu-HU" dirty="0"/>
              <a:t>Lyndon Johnson </a:t>
            </a:r>
            <a:r>
              <a:rPr lang="hu-HU" dirty="0" smtClean="0"/>
              <a:t>elnöksége 2.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836712"/>
            <a:ext cx="8353425" cy="59046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Az USA költségvetési deficitjének és külkereskedelmi mérlegének első megbillenése Johnson elnökségéhez köthető.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/>
              <a:t>amerikai vállalatokat </a:t>
            </a:r>
            <a:r>
              <a:rPr lang="hu-HU" dirty="0" smtClean="0"/>
              <a:t>Johnson társadalmi </a:t>
            </a:r>
            <a:r>
              <a:rPr lang="hu-HU" dirty="0"/>
              <a:t>felelősségvállalásra </a:t>
            </a:r>
            <a:r>
              <a:rPr lang="hu-HU" dirty="0" smtClean="0"/>
              <a:t>kényszerítette, ami többletköltségekkel járt számukra. 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Republikánus bírálói </a:t>
            </a:r>
            <a:r>
              <a:rPr lang="hu-HU" dirty="0" smtClean="0"/>
              <a:t>szerint Johnson gazdaságpolitkája </a:t>
            </a:r>
            <a:r>
              <a:rPr lang="hu-HU" dirty="0"/>
              <a:t>az USA gazdasági hanyatlásának </a:t>
            </a:r>
            <a:r>
              <a:rPr lang="hu-HU" dirty="0" smtClean="0"/>
              <a:t>és az amerikai versenyképesség romlásának a kiindulópontja </a:t>
            </a:r>
            <a:r>
              <a:rPr lang="hu-HU" dirty="0"/>
              <a:t>lett</a:t>
            </a:r>
            <a:r>
              <a:rPr lang="hu-H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Emiatt utódja, Nixon kénytelen volt 1971-ben a dollár aranyra válthatóságát megszüntetni, hogy leértékelhesse a dollárt.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Johnson külpolitikája a vietnámi háború kivételével nem érdemel említést, de gazdasági és társadalompolikai intézkedései az elkövetkező időszakban negatívan befolyásolták az USA hegemón pozícióját a világban.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Johnson alatt bontakoztak ki az 1960-as évek fekete polgárjogi mozgalmai, amit a </a:t>
            </a:r>
            <a:r>
              <a:rPr lang="hu-HU" dirty="0" smtClean="0"/>
              <a:t>demokrata szövetségi </a:t>
            </a:r>
            <a:r>
              <a:rPr lang="hu-HU" dirty="0" smtClean="0"/>
              <a:t>kormányzat is támogatott.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019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0"/>
            <a:ext cx="8353425" cy="908720"/>
          </a:xfrm>
        </p:spPr>
        <p:txBody>
          <a:bodyPr/>
          <a:lstStyle/>
          <a:p>
            <a:r>
              <a:rPr lang="hu-HU" sz="3200" dirty="0" smtClean="0"/>
              <a:t>Az amerikai hegemónia 1945 előtt és után  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7" y="116632"/>
            <a:ext cx="8353425" cy="674136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USA aránya a világ GDP-ben markánsan nőtt az 1870-es évektől. 1929-ben az USA ipari termelése majdnem elérte a világ ipari termelésének 40%-át, 1945-ben 50%-át!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</a:t>
            </a:r>
            <a:r>
              <a:rPr lang="hu-HU" sz="2200" dirty="0"/>
              <a:t>hidegháború </a:t>
            </a:r>
            <a:r>
              <a:rPr lang="hu-HU" sz="2200" dirty="0" smtClean="0"/>
              <a:t>kibontakozása felülírta </a:t>
            </a:r>
            <a:r>
              <a:rPr lang="hu-HU" sz="2200" dirty="0"/>
              <a:t>a </a:t>
            </a:r>
            <a:r>
              <a:rPr lang="hu-HU" sz="2200" dirty="0" smtClean="0"/>
              <a:t>Grand </a:t>
            </a:r>
            <a:r>
              <a:rPr lang="hu-HU" sz="2200" dirty="0"/>
              <a:t>Design eredeti </a:t>
            </a:r>
            <a:r>
              <a:rPr lang="hu-HU" sz="2200" dirty="0" smtClean="0"/>
              <a:t>koncepcióját, amely eredetileg nem gondolkodott tömblogikában, hanem nyitott és liberális one world-ot akart. 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1945 – az USA „hegemonista fordulata”. A politikai-katonai vezető szerep felvállalása a világban.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USA relatív gazdasági-hatalmi súlya az 1945-ös csúcsponthoz képest ezután fokozatosan csökkent (Nyugat-Európa </a:t>
            </a:r>
            <a:r>
              <a:rPr lang="hu-HU" sz="2200" dirty="0" smtClean="0"/>
              <a:t>újjáépülése, fejlődő </a:t>
            </a:r>
            <a:r>
              <a:rPr lang="hu-HU" sz="2200" dirty="0" smtClean="0"/>
              <a:t>országok gyors iparosodása miatt).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</a:t>
            </a:r>
            <a:r>
              <a:rPr lang="hu-HU" sz="2200" dirty="0" smtClean="0"/>
              <a:t>z 1960-as évek végéig az amerikai hatalom elegendő erőforrással rendelkezett, és formálni tudta a számára fontos eseményeket.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1970-es évek: az amerikai hegemónia </a:t>
            </a:r>
            <a:r>
              <a:rPr lang="hu-HU" sz="2200" dirty="0" smtClean="0"/>
              <a:t>válsága. 1980-as évek: az amerikai nagyhatalom helyreállítása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1990-es évek: „birodalmi túlterjeszkedés”? (Paul Kennedy) Vagy </a:t>
            </a:r>
            <a:r>
              <a:rPr lang="hu-HU" sz="2200" dirty="0" smtClean="0"/>
              <a:t>a globális </a:t>
            </a:r>
            <a:r>
              <a:rPr lang="hu-HU" sz="2200" dirty="0" smtClean="0"/>
              <a:t>hegemónia megőrzése? </a:t>
            </a:r>
          </a:p>
        </p:txBody>
      </p:sp>
    </p:spTree>
    <p:extLst>
      <p:ext uri="{BB962C8B-B14F-4D97-AF65-F5344CB8AC3E}">
        <p14:creationId xmlns:p14="http://schemas.microsoft.com/office/powerpoint/2010/main" val="405904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440011"/>
          </a:xfrm>
        </p:spPr>
        <p:txBody>
          <a:bodyPr/>
          <a:lstStyle/>
          <a:p>
            <a:r>
              <a:rPr lang="hu-HU" dirty="0" smtClean="0"/>
              <a:t>A kibontakozó hidegháború „geopolitikája” </a:t>
            </a:r>
            <a:br>
              <a:rPr lang="hu-HU" dirty="0" smtClean="0"/>
            </a:br>
            <a:r>
              <a:rPr lang="hu-HU" sz="2200" b="0" dirty="0" smtClean="0"/>
              <a:t>AZ USA globális hatalom, a SZU eurázsiai hatalom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833" b="5833"/>
          <a:stretch>
            <a:fillRect/>
          </a:stretch>
        </p:blipFill>
        <p:spPr>
          <a:xfrm>
            <a:off x="19907" y="1985709"/>
            <a:ext cx="8080485" cy="45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5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944067"/>
          </a:xfrm>
        </p:spPr>
        <p:txBody>
          <a:bodyPr/>
          <a:lstStyle/>
          <a:p>
            <a:r>
              <a:rPr lang="hu-HU" dirty="0" smtClean="0"/>
              <a:t>A kibontakozó hidegháború „geopolitikája” </a:t>
            </a:r>
            <a:br>
              <a:rPr lang="hu-HU" dirty="0" smtClean="0"/>
            </a:br>
            <a:r>
              <a:rPr lang="hu-HU" sz="2200" b="0" dirty="0" smtClean="0"/>
              <a:t>AZ USA célja: a SZU „beszorítása” kontinentális dimenzióba, azaz megakadályozni, hogy a szovjetek eurázsiai tengerparti peremövezeteket foglaljanak el.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86" b="2086"/>
          <a:stretch>
            <a:fillRect/>
          </a:stretch>
        </p:blipFill>
        <p:spPr>
          <a:xfrm>
            <a:off x="683568" y="2461945"/>
            <a:ext cx="7616329" cy="42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Truman elnöksége</a:t>
            </a:r>
            <a:br>
              <a:rPr lang="hu-HU" dirty="0" smtClean="0"/>
            </a:br>
            <a:r>
              <a:rPr lang="hu-HU" dirty="0" smtClean="0"/>
              <a:t>1945-1953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3742" b="3742"/>
          <a:stretch>
            <a:fillRect/>
          </a:stretch>
        </p:blipFill>
        <p:spPr>
          <a:xfrm>
            <a:off x="4716016" y="1268760"/>
            <a:ext cx="3960813" cy="46799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340768"/>
            <a:ext cx="3960811" cy="5400600"/>
          </a:xfrm>
        </p:spPr>
        <p:txBody>
          <a:bodyPr/>
          <a:lstStyle/>
          <a:p>
            <a:r>
              <a:rPr lang="hu-HU" sz="2200" dirty="0" smtClean="0"/>
              <a:t>Truman a demokrata kormányzást folytatta Roosevelt halála után</a:t>
            </a:r>
          </a:p>
          <a:p>
            <a:r>
              <a:rPr lang="hu-HU" sz="2200" dirty="0" smtClean="0"/>
              <a:t>Roosevelt előkelő társadalmi státuszához képest a Truman a középnyugat (Midwest) középosztályából származott </a:t>
            </a:r>
          </a:p>
          <a:p>
            <a:r>
              <a:rPr lang="hu-HU" sz="2200" dirty="0" smtClean="0"/>
              <a:t>Egyszerűbb és gyakorlatiasabb gondolkodásmód és stílus jellemezte, mint Rooseveltet</a:t>
            </a:r>
          </a:p>
          <a:p>
            <a:r>
              <a:rPr lang="hu-HU" sz="2200" dirty="0"/>
              <a:t>Roosevelt idealizmusa helyett </a:t>
            </a:r>
            <a:r>
              <a:rPr lang="hu-HU" sz="2200" dirty="0" smtClean="0"/>
              <a:t>a </a:t>
            </a:r>
            <a:r>
              <a:rPr lang="hu-HU" sz="2200" dirty="0"/>
              <a:t>szovjetekkel szemben </a:t>
            </a:r>
            <a:r>
              <a:rPr lang="hu-HU" sz="2200" dirty="0" smtClean="0"/>
              <a:t>folytatott határozottabb politika jellemezte. </a:t>
            </a:r>
          </a:p>
          <a:p>
            <a:r>
              <a:rPr lang="hu-HU" sz="2200" dirty="0" smtClean="0"/>
              <a:t>Belpolitika: Fair Deal </a:t>
            </a:r>
            <a:endParaRPr lang="hu-HU" sz="2200" dirty="0"/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84817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425184" cy="791939"/>
          </a:xfrm>
        </p:spPr>
        <p:txBody>
          <a:bodyPr/>
          <a:lstStyle/>
          <a:p>
            <a:r>
              <a:rPr lang="hu-HU" sz="3600" dirty="0" smtClean="0"/>
              <a:t>Felkészülés a hidegháborúra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95288" y="1268760"/>
            <a:ext cx="3960811" cy="5184428"/>
          </a:xfrm>
        </p:spPr>
        <p:txBody>
          <a:bodyPr/>
          <a:lstStyle/>
          <a:p>
            <a:r>
              <a:rPr lang="hu-HU" sz="2200" dirty="0" smtClean="0"/>
              <a:t>A második világháború után az Egyesült Államok nyitott társadalom volt, amely gazdasági és katonai ereje ellenére nem készült fel a szovjet kihívás elhárítására (pl. </a:t>
            </a:r>
            <a:r>
              <a:rPr lang="hu-HU" sz="2200" dirty="0"/>
              <a:t>s</a:t>
            </a:r>
            <a:r>
              <a:rPr lang="hu-HU" sz="2200" dirty="0" smtClean="0"/>
              <a:t>zovjet kémkedés ellen)</a:t>
            </a:r>
          </a:p>
          <a:p>
            <a:r>
              <a:rPr lang="hu-HU" sz="2200" dirty="0" smtClean="0"/>
              <a:t>Intézményi reformok 1945 után: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Vezérkari főnökök egyesített bizottsága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Nemzetbiztonsági Tanács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CIA</a:t>
            </a:r>
          </a:p>
          <a:p>
            <a:r>
              <a:rPr lang="hu-HU" sz="2200" i="1" u="sng" dirty="0" smtClean="0"/>
              <a:t>A Pentagon épülete </a:t>
            </a:r>
          </a:p>
          <a:p>
            <a:endParaRPr lang="hu-HU" sz="2200" i="1" u="sng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806" y="2420888"/>
            <a:ext cx="4643637" cy="29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6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"/>
            <a:ext cx="8353425" cy="1196751"/>
          </a:xfrm>
        </p:spPr>
        <p:txBody>
          <a:bodyPr/>
          <a:lstStyle/>
          <a:p>
            <a:r>
              <a:rPr lang="hu-HU" dirty="0" smtClean="0"/>
              <a:t>Truman elnöksége 2. </a:t>
            </a:r>
            <a:br>
              <a:rPr lang="hu-HU" dirty="0" smtClean="0"/>
            </a:br>
            <a:r>
              <a:rPr lang="hu-HU" sz="2600" dirty="0" smtClean="0"/>
              <a:t>1945-1953</a:t>
            </a:r>
            <a:endParaRPr lang="hu-HU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7" y="1196752"/>
            <a:ext cx="8425185" cy="566124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/>
              <a:t>A</a:t>
            </a:r>
            <a:r>
              <a:rPr lang="hu-HU" dirty="0" smtClean="0"/>
              <a:t>z </a:t>
            </a:r>
            <a:r>
              <a:rPr lang="hu-HU" dirty="0"/>
              <a:t>amerikai hadsereg </a:t>
            </a:r>
            <a:r>
              <a:rPr lang="hu-HU" dirty="0" smtClean="0"/>
              <a:t>fokozatos leszerelése bekövetkezett a második világháború után. Alig maradt amerikai katona Európában.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1947 Truman-doktrína (containment) – cél: a szovjet előretörés feltartóztatása, elsősorban a kommunisták által veszélyeztetett országok gazdasági és politikai támogatásával. Nem számolt jelentős fegyverkezéssel (egyelőre </a:t>
            </a:r>
            <a:r>
              <a:rPr lang="hu-HU" dirty="0" smtClean="0"/>
              <a:t>„olcsó hidegháború” </a:t>
            </a:r>
            <a:r>
              <a:rPr lang="hu-HU" dirty="0" smtClean="0"/>
              <a:t>koncepciója)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dirty="0" smtClean="0"/>
              <a:t>1949-50 </a:t>
            </a:r>
            <a:r>
              <a:rPr lang="hu-HU" dirty="0"/>
              <a:t>koncepcióváltás – </a:t>
            </a:r>
            <a:r>
              <a:rPr lang="hu-HU" dirty="0" smtClean="0"/>
              <a:t>az NSC 68-as dokumentum már jelentős fegyverkezési kiadásokkal számolt  </a:t>
            </a:r>
            <a:endParaRPr lang="hu-HU" dirty="0"/>
          </a:p>
          <a:p>
            <a:pPr lvl="0"/>
            <a:r>
              <a:rPr lang="hu-HU" dirty="0" smtClean="0"/>
              <a:t>Mi változott? 1949 szovjet </a:t>
            </a:r>
            <a:r>
              <a:rPr lang="hu-HU" dirty="0"/>
              <a:t>atombomba + </a:t>
            </a:r>
            <a:r>
              <a:rPr lang="hu-HU" dirty="0" smtClean="0"/>
              <a:t>1949 Kínában győztek a kommunisták +</a:t>
            </a:r>
            <a:r>
              <a:rPr lang="hu-HU" dirty="0"/>
              <a:t> </a:t>
            </a:r>
            <a:r>
              <a:rPr lang="hu-HU" dirty="0" smtClean="0"/>
              <a:t>kitört a koreai háború = gyorsan emelkedő háborús kiadások.  </a:t>
            </a:r>
          </a:p>
          <a:p>
            <a:pPr lvl="0"/>
            <a:r>
              <a:rPr lang="hu-HU" dirty="0" smtClean="0"/>
              <a:t>A koreai háború idején a GDP-hez viszonyított amerikai katonai kiadások a hidegháború alatti legmagasabb arányt érték el, és </a:t>
            </a:r>
            <a:r>
              <a:rPr lang="hu-HU" dirty="0" smtClean="0"/>
              <a:t>abszolút </a:t>
            </a:r>
            <a:r>
              <a:rPr lang="hu-HU" dirty="0" smtClean="0"/>
              <a:t>értékben is nagy növekedésen mentek keresztül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866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Truman </a:t>
            </a:r>
            <a:r>
              <a:rPr lang="hu-HU" dirty="0" smtClean="0"/>
              <a:t>elnöksége 3. </a:t>
            </a:r>
            <a:r>
              <a:rPr lang="hu-HU" dirty="0"/>
              <a:t/>
            </a:r>
            <a:br>
              <a:rPr lang="hu-HU" dirty="0"/>
            </a:br>
            <a:r>
              <a:rPr lang="hu-HU" sz="2600" dirty="0"/>
              <a:t>1945-1953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Truman célja volt, hogy a koreai háború korlátozott regionális konfliktus maradjon, másfelől </a:t>
            </a:r>
            <a:r>
              <a:rPr lang="hu-HU" dirty="0" smtClean="0"/>
              <a:t>határozottan meg </a:t>
            </a:r>
            <a:r>
              <a:rPr lang="hu-HU" dirty="0"/>
              <a:t>akarta állítani a kommunista előretörést. </a:t>
            </a:r>
            <a:endParaRPr lang="hu-H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republikánusok általában jogtalanul vádolták Trumant a szovjetek elleni </a:t>
            </a:r>
            <a:r>
              <a:rPr lang="hu-HU" dirty="0" smtClean="0"/>
              <a:t>határozatlansággal</a:t>
            </a:r>
            <a:r>
              <a:rPr lang="hu-HU" dirty="0"/>
              <a:t>.</a:t>
            </a:r>
            <a:r>
              <a:rPr lang="hu-HU" dirty="0" smtClean="0"/>
              <a:t>  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Republikánus </a:t>
            </a:r>
            <a:r>
              <a:rPr lang="hu-HU" dirty="0" smtClean="0"/>
              <a:t>ellenzék: </a:t>
            </a:r>
            <a:r>
              <a:rPr lang="hu-HU" dirty="0"/>
              <a:t>GATT folyamat (vámcsökkentések) lefékezése, </a:t>
            </a:r>
            <a:r>
              <a:rPr lang="hu-HU" dirty="0" smtClean="0"/>
              <a:t>protekcionista gazdasági érdekek érvényesítése (farmerek védelme stb.)  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Belpolitika: a New Deal folytatásának szánt Fair Deal jóléti intézkedéseinek akadályozása </a:t>
            </a:r>
            <a:r>
              <a:rPr lang="hu-HU" dirty="0" smtClean="0"/>
              <a:t>a republikánusok részéről a Kongresszusban. </a:t>
            </a:r>
            <a:endParaRPr lang="hu-H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509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"/>
            <a:ext cx="7417072" cy="620687"/>
          </a:xfrm>
        </p:spPr>
        <p:txBody>
          <a:bodyPr/>
          <a:lstStyle/>
          <a:p>
            <a:r>
              <a:rPr lang="hu-HU" sz="3600" dirty="0" smtClean="0"/>
              <a:t>Eisenhower elnöksége </a:t>
            </a:r>
            <a:r>
              <a:rPr lang="hu-HU" sz="2200" dirty="0" smtClean="0"/>
              <a:t>1953-1961</a:t>
            </a:r>
            <a:endParaRPr lang="hu-HU" sz="22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4525" b="4525"/>
          <a:stretch>
            <a:fillRect/>
          </a:stretch>
        </p:blipFill>
        <p:spPr>
          <a:xfrm>
            <a:off x="5076056" y="1052736"/>
            <a:ext cx="3960813" cy="46085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764704"/>
            <a:ext cx="3960811" cy="59765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1953 </a:t>
            </a:r>
            <a:r>
              <a:rPr lang="hu-HU" sz="2200" dirty="0" smtClean="0"/>
              <a:t>– A republikánus Eisenhower elnök </a:t>
            </a:r>
            <a:r>
              <a:rPr lang="hu-HU" sz="2200" dirty="0"/>
              <a:t>hivatalba lépése. </a:t>
            </a:r>
            <a:r>
              <a:rPr lang="hu-HU" sz="2200" dirty="0" smtClean="0"/>
              <a:t>Külügyminisztere: a szovjetellenes </a:t>
            </a:r>
            <a:r>
              <a:rPr lang="hu-HU" sz="2200" dirty="0" smtClean="0"/>
              <a:t>moralista Dulles</a:t>
            </a:r>
            <a:r>
              <a:rPr lang="hu-HU" sz="22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koreai háború miatt határozottabb szovjetellenes külpolitika </a:t>
            </a:r>
            <a:r>
              <a:rPr lang="hu-HU" sz="2200" dirty="0" smtClean="0"/>
              <a:t>igénye merül fel. </a:t>
            </a:r>
            <a:r>
              <a:rPr lang="hu-HU" sz="2200" dirty="0" smtClean="0"/>
              <a:t>Eisenhower egyrészt megígéri a választási kampányban, hogy befejezi a terméketlen koreai háborút, másrészt Trumanhoz képest </a:t>
            </a:r>
            <a:r>
              <a:rPr lang="hu-HU" sz="2200" dirty="0" smtClean="0"/>
              <a:t>erőteljesebb</a:t>
            </a:r>
            <a:r>
              <a:rPr lang="hu-HU" sz="2200" dirty="0" smtClean="0"/>
              <a:t> </a:t>
            </a:r>
            <a:r>
              <a:rPr lang="hu-HU" sz="2200" dirty="0" smtClean="0"/>
              <a:t>szovjetellenes politikát ígér. </a:t>
            </a:r>
            <a:endParaRPr lang="hu-HU" sz="2200" dirty="0"/>
          </a:p>
          <a:p>
            <a:r>
              <a:rPr lang="hu-HU" sz="2200" i="1" u="sng" dirty="0" smtClean="0"/>
              <a:t>Eisenhower elnök (fent) és külügyminisztere Dulles (lent)</a:t>
            </a:r>
            <a:endParaRPr lang="hu-HU" sz="2200" i="1" u="sng" dirty="0"/>
          </a:p>
          <a:p>
            <a:r>
              <a:rPr lang="hu-HU" sz="2200" dirty="0"/>
              <a:t> </a:t>
            </a:r>
          </a:p>
          <a:p>
            <a:endParaRPr lang="hu-HU" sz="2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3999799"/>
            <a:ext cx="2160240" cy="27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7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CEC793-28D8-4253-9513-F5CF1F653B5A}">
  <ds:schemaRefs>
    <ds:schemaRef ds:uri="ff7744bf-00ab-4507-b74b-828a13f5a795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</TotalTime>
  <Words>1210</Words>
  <Application>Microsoft Office PowerPoint</Application>
  <PresentationFormat>Diavetítés a képernyőre (4:3 oldalarány)</PresentationFormat>
  <Paragraphs>80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Az amerikai hegemónia a hidegháború alatt I.</vt:lpstr>
      <vt:lpstr>Az amerikai hegemónia 1945 előtt és után  </vt:lpstr>
      <vt:lpstr>A kibontakozó hidegháború „geopolitikája”  AZ USA globális hatalom, a SZU eurázsiai hatalom</vt:lpstr>
      <vt:lpstr>A kibontakozó hidegháború „geopolitikája”  AZ USA célja: a SZU „beszorítása” kontinentális dimenzióba, azaz megakadályozni, hogy a szovjetek eurázsiai tengerparti peremövezeteket foglaljanak el. </vt:lpstr>
      <vt:lpstr>Truman elnöksége 1945-1953</vt:lpstr>
      <vt:lpstr>Felkészülés a hidegháborúra</vt:lpstr>
      <vt:lpstr>Truman elnöksége 2.  1945-1953</vt:lpstr>
      <vt:lpstr>Truman elnöksége 3.  1945-1953</vt:lpstr>
      <vt:lpstr>Eisenhower elnöksége 1953-1961</vt:lpstr>
      <vt:lpstr>Eisenhower elnöksége 2.</vt:lpstr>
      <vt:lpstr>Eisenhower elnöksége 3.</vt:lpstr>
      <vt:lpstr>Eisenhower elnöksége 4.  Az 1950-es évek második felétől a szovjetek képessé váltak  interkontinentális rakéták előállítására, így első ízben sebezhetőségi paritás jött létre az USA és a SZU között. Eisenhower az amerikai közvélemény szovjet rakétákkal kapcsolatos „hisztijével” nem foglalkozott, de megnövelte az amerikai rakétafejlesztésekre szánt összegeket.   Másfelől fontosnak tartotta a hadiipari lobbi korlátozását, hogy a civil gazdasági konjunktúra nehogy sérüljön. Jelenlegi ismereteink gondos és körültekintő elnöknek mutatják Eisenhowert.   </vt:lpstr>
      <vt:lpstr>John F. Kennedy 1961-1963</vt:lpstr>
      <vt:lpstr>Jonh Kennedy elnöksége 2. </vt:lpstr>
      <vt:lpstr>Lyndon Johnson elnöksége 1963-1969</vt:lpstr>
      <vt:lpstr>Lyndon Johnson elnöksége 2.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122</cp:revision>
  <dcterms:created xsi:type="dcterms:W3CDTF">2020-06-26T09:15:27Z</dcterms:created>
  <dcterms:modified xsi:type="dcterms:W3CDTF">2020-08-23T17:22:39Z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