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66" r:id="rId5"/>
    <p:sldId id="267" r:id="rId6"/>
    <p:sldId id="268" r:id="rId7"/>
    <p:sldId id="281" r:id="rId8"/>
    <p:sldId id="283" r:id="rId9"/>
    <p:sldId id="285" r:id="rId10"/>
    <p:sldId id="284" r:id="rId11"/>
    <p:sldId id="276" r:id="rId12"/>
    <p:sldId id="279" r:id="rId13"/>
    <p:sldId id="280" r:id="rId14"/>
    <p:sldId id="270" r:id="rId15"/>
    <p:sldId id="271" r:id="rId16"/>
    <p:sldId id="269" r:id="rId17"/>
    <p:sldId id="286" r:id="rId18"/>
    <p:sldId id="287" r:id="rId19"/>
    <p:sldId id="273" r:id="rId20"/>
    <p:sldId id="277" r:id="rId21"/>
    <p:sldId id="272" r:id="rId22"/>
    <p:sldId id="278" r:id="rId23"/>
    <p:sldId id="257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E9BEB3-D48B-436E-A0C1-6FE5AF8264A9}" type="datetimeFigureOut">
              <a:rPr lang="hu-HU" smtClean="0"/>
              <a:t>2020.08.22.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3A40A8-EEAD-4023-A521-472917D6A9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00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="" xmlns:a16="http://schemas.microsoft.com/office/drawing/2014/main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="" xmlns:a16="http://schemas.microsoft.com/office/drawing/2014/main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II. Fülöp kora </a:t>
            </a:r>
            <a:br>
              <a:rPr lang="hu-HU" dirty="0" smtClean="0"/>
            </a:br>
            <a:r>
              <a:rPr lang="hu-HU" dirty="0" smtClean="0"/>
              <a:t>A spanyol hegemónia II. </a:t>
            </a:r>
            <a:br>
              <a:rPr lang="hu-HU" dirty="0" smtClean="0"/>
            </a:br>
            <a:r>
              <a:rPr lang="hu-HU" dirty="0" smtClean="0"/>
              <a:t>II. Fülöp „északi politikája” </a:t>
            </a:r>
            <a:br>
              <a:rPr lang="hu-HU" dirty="0" smtClean="0"/>
            </a:br>
            <a:r>
              <a:rPr lang="hu-HU" dirty="0" smtClean="0"/>
              <a:t>Németalföld, Anglia, Franciaország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7849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és Anglia 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3382" r="3382"/>
          <a:stretch>
            <a:fillRect/>
          </a:stretch>
        </p:blipFill>
        <p:spPr>
          <a:xfrm>
            <a:off x="4586326" y="1988840"/>
            <a:ext cx="4162388" cy="446434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052736"/>
            <a:ext cx="3960811" cy="5805264"/>
          </a:xfrm>
        </p:spPr>
        <p:txBody>
          <a:bodyPr/>
          <a:lstStyle/>
          <a:p>
            <a:r>
              <a:rPr lang="hu-HU" sz="2200" dirty="0" smtClean="0"/>
              <a:t>Erzsébet beavatkozott </a:t>
            </a:r>
            <a:r>
              <a:rPr lang="hu-HU" sz="2200" dirty="0"/>
              <a:t>a skót </a:t>
            </a:r>
            <a:r>
              <a:rPr lang="hu-HU" sz="2200" dirty="0" smtClean="0"/>
              <a:t>belpolitikába (kivégeztette Stuart Mária skót királynőt). </a:t>
            </a:r>
          </a:p>
          <a:p>
            <a:r>
              <a:rPr lang="hu-HU" sz="2200" dirty="0"/>
              <a:t>A</a:t>
            </a:r>
            <a:r>
              <a:rPr lang="hu-HU" sz="2200" dirty="0" smtClean="0"/>
              <a:t>ngol </a:t>
            </a:r>
            <a:r>
              <a:rPr lang="hu-HU" sz="2200" dirty="0"/>
              <a:t>kalózhajók fosztogatták a spanyol hajókat és gyarmatokat, Francis Drake kapitány </a:t>
            </a:r>
            <a:r>
              <a:rPr lang="hu-HU" sz="2200" dirty="0" smtClean="0"/>
              <a:t>vezetésével. </a:t>
            </a:r>
          </a:p>
          <a:p>
            <a:r>
              <a:rPr lang="hu-HU" sz="2200" dirty="0" smtClean="0"/>
              <a:t>II</a:t>
            </a:r>
            <a:r>
              <a:rPr lang="hu-HU" sz="2200" dirty="0"/>
              <a:t>. Fülöp bosszúhadjáratot indított </a:t>
            </a:r>
            <a:r>
              <a:rPr lang="hu-HU" sz="2200" dirty="0" smtClean="0"/>
              <a:t>Erzsébet ellen. Célja volt, Anglia elfoglalása egy hatalmas inváziós flotta és hadsereg bevetésével → </a:t>
            </a:r>
            <a:r>
              <a:rPr lang="hu-HU" sz="2200" dirty="0"/>
              <a:t>1588-ban a Grand Armada teljes vereséget </a:t>
            </a:r>
            <a:r>
              <a:rPr lang="hu-HU" sz="2200" dirty="0" smtClean="0"/>
              <a:t>sz</a:t>
            </a:r>
            <a:r>
              <a:rPr lang="hu-HU" sz="2200" dirty="0"/>
              <a:t>envedett</a:t>
            </a:r>
            <a:r>
              <a:rPr lang="hu-HU" sz="2200" dirty="0" smtClean="0"/>
              <a:t>.</a:t>
            </a:r>
          </a:p>
          <a:p>
            <a:endParaRPr lang="hu-HU" sz="2200" dirty="0"/>
          </a:p>
          <a:p>
            <a:r>
              <a:rPr lang="hu-HU" sz="2200" i="1" u="sng" dirty="0" smtClean="0"/>
              <a:t>Sir Francis Drake</a:t>
            </a:r>
            <a:endParaRPr lang="hu-HU" sz="2200" i="1" u="sng" dirty="0"/>
          </a:p>
        </p:txBody>
      </p:sp>
    </p:spTree>
    <p:extLst>
      <p:ext uri="{BB962C8B-B14F-4D97-AF65-F5344CB8AC3E}">
        <p14:creationId xmlns:p14="http://schemas.microsoft.com/office/powerpoint/2010/main" val="51354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800051"/>
          </a:xfrm>
        </p:spPr>
        <p:txBody>
          <a:bodyPr/>
          <a:lstStyle/>
          <a:p>
            <a:r>
              <a:rPr lang="hu-HU" dirty="0"/>
              <a:t>II. Fülöp és </a:t>
            </a:r>
            <a:r>
              <a:rPr lang="hu-HU" dirty="0" smtClean="0"/>
              <a:t>Anglia</a:t>
            </a:r>
            <a:br>
              <a:rPr lang="hu-HU" dirty="0" smtClean="0"/>
            </a:br>
            <a:r>
              <a:rPr lang="hu-HU" sz="2200" b="0" dirty="0" smtClean="0"/>
              <a:t>Az Armada kb.130 hajóból állt, és több mint 30 000 katonát szállított. A nagy tűzerejű, de nehézkes spanyol flotta a Csatornában  a mozgékony angol hajóktól és hajótüzérségtől vereséget szenvedett. 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202" b="14202"/>
          <a:stretch>
            <a:fillRect/>
          </a:stretch>
        </p:blipFill>
        <p:spPr>
          <a:xfrm>
            <a:off x="539552" y="2276872"/>
            <a:ext cx="7777112" cy="43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II. Fülöp </a:t>
            </a:r>
            <a:r>
              <a:rPr lang="hu-HU" dirty="0" smtClean="0"/>
              <a:t>és </a:t>
            </a:r>
            <a:r>
              <a:rPr lang="hu-HU" dirty="0"/>
              <a:t>Anglia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200" b="0" dirty="0" smtClean="0"/>
              <a:t>Az angolok gyújtóhajókat is indítottak az Armada ellen.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691" b="136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4176712" cy="1079971"/>
          </a:xfrm>
        </p:spPr>
        <p:txBody>
          <a:bodyPr/>
          <a:lstStyle/>
          <a:p>
            <a:r>
              <a:rPr lang="hu-HU" sz="3600" dirty="0"/>
              <a:t>II. Fülöp és Anglia </a:t>
            </a: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07" r="107"/>
          <a:stretch>
            <a:fillRect/>
          </a:stretch>
        </p:blipFill>
        <p:spPr>
          <a:xfrm>
            <a:off x="5435600" y="404813"/>
            <a:ext cx="3313113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2200" dirty="0" smtClean="0"/>
              <a:t>Az Armada a Brit-szigetek megkerülésével vergődött haza, miközben hatalmas veszteségeket szenvedett a viharos tengeren. </a:t>
            </a:r>
          </a:p>
          <a:p>
            <a:r>
              <a:rPr lang="hu-HU" sz="2200" dirty="0" smtClean="0"/>
              <a:t>Az Armada pusztulásából fakadó lehetőségeket az angolok nem használták ki. Még négy évtizedig megmaradt a spanyol hegemónia. </a:t>
            </a:r>
          </a:p>
          <a:p>
            <a:r>
              <a:rPr lang="hu-HU" sz="2200" dirty="0" smtClean="0"/>
              <a:t>A spanyol tengeri fölényt véglegesen a hollandok törték meg az 1620-as évek végén. </a:t>
            </a:r>
          </a:p>
        </p:txBody>
      </p:sp>
    </p:spTree>
    <p:extLst>
      <p:ext uri="{BB962C8B-B14F-4D97-AF65-F5344CB8AC3E}">
        <p14:creationId xmlns:p14="http://schemas.microsoft.com/office/powerpoint/2010/main" val="256969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II. Fülöp és Franciaország</a:t>
            </a:r>
            <a:br>
              <a:rPr lang="hu-HU" dirty="0"/>
            </a:br>
            <a:r>
              <a:rPr lang="hu-HU" sz="2600" b="0" dirty="0" smtClean="0"/>
              <a:t>Francia vallásháború a 16. század második felében </a:t>
            </a:r>
            <a:endParaRPr lang="hu-HU" sz="26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412776"/>
            <a:ext cx="6264944" cy="54452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Franciaországot a 16. század második felében megbénította a katolikus-protestáns vallásháború.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Egyik </a:t>
            </a:r>
            <a:r>
              <a:rPr lang="hu-HU" sz="2200" dirty="0"/>
              <a:t>oldalon déli területeken megerősödő francia kálvinisták (hugenották – vezetőjük: Navarrai/Bourbon Henrik</a:t>
            </a:r>
            <a:r>
              <a:rPr lang="hu-HU" sz="2200" dirty="0" smtClean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</a:t>
            </a:r>
            <a:r>
              <a:rPr lang="hu-HU" sz="2200" dirty="0"/>
              <a:t>másik oldalon a lotharingiai (kelet-francia) katolikusok (vezetőjük: Guise Henrik), akik szorosan együttműködtek a spanyolokkal.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</a:t>
            </a:r>
            <a:r>
              <a:rPr lang="hu-HU" sz="2200" dirty="0"/>
              <a:t>harmadik pólust a gyenge (katolikus) párizsi királyi hatalom képviselte, amely egyaránt tartott a protestáns hugenottáktól és a spanyolbarát katolikusoktól</a:t>
            </a:r>
            <a:r>
              <a:rPr lang="hu-HU" sz="2200" dirty="0" smtClean="0"/>
              <a:t>. A gyenge uralkodók (IX. Károly, III. Henrik) helyett az anyakirályné, Medici Katalin uralkodott. </a:t>
            </a:r>
          </a:p>
          <a:p>
            <a:r>
              <a:rPr lang="hu-HU" sz="2200" dirty="0" smtClean="0"/>
              <a:t>                                               </a:t>
            </a:r>
            <a:r>
              <a:rPr lang="hu-HU" sz="2200" i="1" u="sng" dirty="0" smtClean="0"/>
              <a:t>Medici Katalin </a:t>
            </a:r>
            <a:endParaRPr lang="hu-HU" sz="2200" i="1" u="sng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931334"/>
            <a:ext cx="2198187" cy="269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6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Vallásháború Franciaországban </a:t>
            </a:r>
            <a:br>
              <a:rPr lang="hu-HU" dirty="0" smtClean="0"/>
            </a:br>
            <a:r>
              <a:rPr lang="hu-HU" sz="2600" b="0" dirty="0" smtClean="0"/>
              <a:t>A katolikus Észak és a hugenotta Dél </a:t>
            </a:r>
            <a:endParaRPr lang="hu-HU" sz="26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755" y="1694719"/>
            <a:ext cx="6188487" cy="49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61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84027"/>
          </a:xfrm>
        </p:spPr>
        <p:txBody>
          <a:bodyPr/>
          <a:lstStyle/>
          <a:p>
            <a:r>
              <a:rPr lang="hu-HU" dirty="0" smtClean="0"/>
              <a:t>II. Fülöp és Franciaország</a:t>
            </a:r>
            <a:br>
              <a:rPr lang="hu-HU" dirty="0" smtClean="0"/>
            </a:br>
            <a:r>
              <a:rPr lang="hu-HU" sz="2200" b="0" dirty="0" smtClean="0"/>
              <a:t>1572-ben a király és környezete a túlzó katolikusok nyomására </a:t>
            </a:r>
            <a:r>
              <a:rPr lang="hu-HU" sz="2200" b="0" i="1" u="sng" dirty="0" smtClean="0"/>
              <a:t>Szent Bertalan éjszakáján </a:t>
            </a:r>
            <a:r>
              <a:rPr lang="hu-HU" sz="2200" b="0" dirty="0" smtClean="0"/>
              <a:t>lemészároltatta a Navarrai Henrik esküvőjére Párizsba sereglő hugenottákat.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395" b="3395"/>
          <a:stretch>
            <a:fillRect/>
          </a:stretch>
        </p:blipFill>
        <p:spPr>
          <a:xfrm>
            <a:off x="887182" y="2492896"/>
            <a:ext cx="7369634" cy="412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II. Fülöp és Franciaország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2200" dirty="0" smtClean="0"/>
              <a:t>A vallásháborúk során sérelmei miatt III. Henrik király megölette Guise Henriket, a katolikus Liga vezetőjét. III. Henrikkel egy buzgó katolikus végzett. </a:t>
            </a:r>
          </a:p>
          <a:p>
            <a:r>
              <a:rPr lang="hu-HU" sz="2200" dirty="0" smtClean="0"/>
              <a:t>Halála után kihalt a Valois-háza és a trón egyetlen örököse csak a királyi családdal rokonságban lévő hugenotta Navarrai/Bourbon Henrik lehetett. </a:t>
            </a:r>
          </a:p>
          <a:p>
            <a:endParaRPr lang="hu-HU" sz="2200" dirty="0" smtClean="0"/>
          </a:p>
          <a:p>
            <a:r>
              <a:rPr lang="hu-HU" sz="2200" i="1" u="sng" dirty="0" smtClean="0"/>
              <a:t>Navarrai/Bourbon Henrik </a:t>
            </a:r>
            <a:endParaRPr lang="hu-HU" sz="2200" i="1" u="sng" dirty="0"/>
          </a:p>
        </p:txBody>
      </p:sp>
      <p:pic>
        <p:nvPicPr>
          <p:cNvPr id="1028" name="Picture 4" descr="IV. Henrik francia király – Wikipédia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b="1957"/>
          <a:stretch>
            <a:fillRect/>
          </a:stretch>
        </p:blipFill>
        <p:spPr bwMode="auto">
          <a:xfrm>
            <a:off x="4716463" y="404813"/>
            <a:ext cx="403225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13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2016075"/>
          </a:xfrm>
        </p:spPr>
        <p:txBody>
          <a:bodyPr/>
          <a:lstStyle/>
          <a:p>
            <a:r>
              <a:rPr lang="hu-HU" dirty="0"/>
              <a:t>II. Fülöp és </a:t>
            </a:r>
            <a:r>
              <a:rPr lang="hu-HU" dirty="0" smtClean="0"/>
              <a:t>Franciaország</a:t>
            </a:r>
            <a:br>
              <a:rPr lang="hu-HU" dirty="0" smtClean="0"/>
            </a:br>
            <a:r>
              <a:rPr lang="hu-HU" sz="2200" b="0" dirty="0" smtClean="0"/>
              <a:t>II. Fülöpnek nem állt érdekében Navarrai Henrik királysága, ezért a lotharingiai katolikusokra támaszkodva Párizst spanyol helyőrség szállta meg. Navarrai Henrik azonban rajtaütésszerűen kiverte Párizsból a spanyolokat. </a:t>
            </a:r>
            <a:br>
              <a:rPr lang="hu-HU" sz="2200" b="0" dirty="0" smtClean="0"/>
            </a:br>
            <a:r>
              <a:rPr lang="hu-HU" sz="2200" b="0" i="1" u="sng" dirty="0" smtClean="0"/>
              <a:t>Navarrai Henrik elfoglalja Párizst csapataival </a:t>
            </a:r>
            <a:endParaRPr lang="hu-HU" sz="2200" b="0" i="1" u="sng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238" b="12238"/>
          <a:stretch>
            <a:fillRect/>
          </a:stretch>
        </p:blipFill>
        <p:spPr>
          <a:xfrm>
            <a:off x="971600" y="2507224"/>
            <a:ext cx="6984776" cy="39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66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6633"/>
            <a:ext cx="3960812" cy="936103"/>
          </a:xfrm>
        </p:spPr>
        <p:txBody>
          <a:bodyPr/>
          <a:lstStyle/>
          <a:p>
            <a:r>
              <a:rPr lang="hu-HU" sz="3600" dirty="0"/>
              <a:t>II. Fülöp és Franciaország</a:t>
            </a: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5732" r="5732"/>
          <a:stretch>
            <a:fillRect/>
          </a:stretch>
        </p:blipFill>
        <p:spPr>
          <a:xfrm>
            <a:off x="4787900" y="374562"/>
            <a:ext cx="3960813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196752"/>
            <a:ext cx="3960811" cy="5661248"/>
          </a:xfrm>
        </p:spPr>
        <p:txBody>
          <a:bodyPr/>
          <a:lstStyle/>
          <a:p>
            <a:r>
              <a:rPr lang="hu-HU" dirty="0" smtClean="0"/>
              <a:t>Navarrai Henrik áttért a katolikus hitre, hogy elfogadtassa magát az északi területek lakosságával. </a:t>
            </a:r>
          </a:p>
          <a:p>
            <a:r>
              <a:rPr lang="hu-HU" dirty="0" smtClean="0"/>
              <a:t>(„Párizs megér egy misét”)</a:t>
            </a:r>
          </a:p>
          <a:p>
            <a:r>
              <a:rPr lang="hu-HU" dirty="0" smtClean="0"/>
              <a:t>IV. Henrik néven királlyá koronázták.</a:t>
            </a:r>
          </a:p>
          <a:p>
            <a:r>
              <a:rPr lang="hu-HU" dirty="0" smtClean="0"/>
              <a:t>A vallásbéke megteremtése céljából kiadta a nantes-i ediktumot, ami biztosította a hugentották szabad vallásgyakorlatát és garanciaként mintegy 300 erődöt hagyott a kezükön. </a:t>
            </a:r>
          </a:p>
          <a:p>
            <a:r>
              <a:rPr lang="hu-HU" dirty="0" smtClean="0"/>
              <a:t>Franciaországban véget ért a vallásháború, és az ország több évtizedes pusztulás után lassú gyarapodás elé nézett. </a:t>
            </a:r>
          </a:p>
          <a:p>
            <a:r>
              <a:rPr lang="hu-HU" i="1" u="sng" dirty="0" smtClean="0"/>
              <a:t>A nantesi ediktum szövege</a:t>
            </a:r>
            <a:endParaRPr lang="hu-HU" i="1" u="sng" dirty="0"/>
          </a:p>
        </p:txBody>
      </p:sp>
    </p:spTree>
    <p:extLst>
      <p:ext uri="{BB962C8B-B14F-4D97-AF65-F5344CB8AC3E}">
        <p14:creationId xmlns:p14="http://schemas.microsoft.com/office/powerpoint/2010/main" val="4092033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II.Fülöp és a spanyol hegemónia  I-II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95287" y="1052736"/>
            <a:ext cx="8353425" cy="5400451"/>
          </a:xfrm>
        </p:spPr>
        <p:txBody>
          <a:bodyPr/>
          <a:lstStyle/>
          <a:p>
            <a:r>
              <a:rPr lang="hu-HU" dirty="0" smtClean="0"/>
              <a:t>(1.)</a:t>
            </a:r>
            <a:endParaRPr lang="hu-HU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öröksége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Fülöp: személyisége és kormányzata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 spanyol korona: Kasztília és Aragónia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Az állam növekvő ereje. Az ezüstflották szerepe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külpolitikája: sikerek a Mediterráneumban</a:t>
            </a:r>
          </a:p>
          <a:p>
            <a:endParaRPr lang="hu-HU" dirty="0" smtClean="0"/>
          </a:p>
          <a:p>
            <a:r>
              <a:rPr lang="hu-HU" dirty="0" smtClean="0"/>
              <a:t>(2.)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külpolitikája: kudarcok Németalföldön és Angliával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és Franciaország. A francia királyság feléled</a:t>
            </a:r>
          </a:p>
          <a:p>
            <a:r>
              <a:rPr lang="hu-HU" dirty="0"/>
              <a:t> </a:t>
            </a:r>
            <a:r>
              <a:rPr lang="hu-HU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85403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uralmának mérlege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700808"/>
            <a:ext cx="8353424" cy="4752380"/>
          </a:xfrm>
        </p:spPr>
        <p:txBody>
          <a:bodyPr/>
          <a:lstStyle/>
          <a:p>
            <a:r>
              <a:rPr lang="hu-HU" sz="2200" dirty="0" smtClean="0"/>
              <a:t>Mediterráneumban elért sikerei ellenére az Alpoktól északra fekvő Európában II. Fülöp kénytelen volt tudomásul venni, hogy </a:t>
            </a:r>
          </a:p>
          <a:p>
            <a:r>
              <a:rPr lang="hu-HU" sz="2200" dirty="0" smtClean="0"/>
              <a:t>1.) a protestáns németalföldi tartományok önállósultak </a:t>
            </a:r>
          </a:p>
          <a:p>
            <a:r>
              <a:rPr lang="hu-HU" sz="2200" dirty="0" smtClean="0"/>
              <a:t>2.) nem tudott leszámolni Angliával</a:t>
            </a:r>
          </a:p>
          <a:p>
            <a:r>
              <a:rPr lang="hu-HU" sz="2200" dirty="0" smtClean="0"/>
              <a:t>3.) élete utolsó éveiben Franciaország belpolitikai helyzete rendeződött, ami hosszú távon komoly veszélyt jelentett a spanyol hegemóniára. (Franciaország népesebb és gazdagabb ország, mint Spanyolország)</a:t>
            </a:r>
          </a:p>
          <a:p>
            <a:r>
              <a:rPr lang="hu-HU" sz="2200" dirty="0" smtClean="0"/>
              <a:t>A növekvő jelentőségű atlanti kereskedelemhez közelebb eső északi protestáns országok gazdaságilag is egyre erősebbekké váltak. </a:t>
            </a:r>
            <a:r>
              <a:rPr lang="hu-HU" sz="2200" smtClean="0"/>
              <a:t>A mediterrán </a:t>
            </a:r>
            <a:r>
              <a:rPr lang="hu-HU" sz="2200" dirty="0" smtClean="0"/>
              <a:t>katolikus Spanyolországgal szemben ők képviselik a jövőt.  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85268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országai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268760"/>
            <a:ext cx="6207324" cy="51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és </a:t>
            </a:r>
            <a:br>
              <a:rPr lang="hu-HU" dirty="0" smtClean="0"/>
            </a:br>
            <a:r>
              <a:rPr lang="hu-HU" dirty="0" smtClean="0"/>
              <a:t>Németalföld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3235" r="3235"/>
          <a:stretch>
            <a:fillRect/>
          </a:stretch>
        </p:blipFill>
        <p:spPr>
          <a:xfrm>
            <a:off x="4572000" y="548680"/>
            <a:ext cx="4321175" cy="56880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2200" dirty="0" smtClean="0"/>
              <a:t>Németalföld a burgundi örökség része volt</a:t>
            </a:r>
          </a:p>
          <a:p>
            <a:r>
              <a:rPr lang="hu-HU" sz="2200" dirty="0" smtClean="0"/>
              <a:t>Gazdag és városiasodott területek</a:t>
            </a:r>
          </a:p>
          <a:p>
            <a:r>
              <a:rPr lang="hu-HU" sz="2200" dirty="0" smtClean="0"/>
              <a:t>A 16. században tért hódított a protestantizmus kálvinista változata az északi tartományokban 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29104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Németalföldi szabadságharc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8965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E</a:t>
            </a:r>
            <a:r>
              <a:rPr lang="hu-HU" sz="2200" dirty="0" smtClean="0"/>
              <a:t>lőzmények</a:t>
            </a:r>
            <a:r>
              <a:rPr lang="hu-HU" sz="2200" dirty="0"/>
              <a:t>: II. Fülöp abszolutista politikájával korlátozta a vallási és politikai jogokat: </a:t>
            </a:r>
            <a:endParaRPr lang="hu-HU" sz="2200" dirty="0" smtClean="0"/>
          </a:p>
          <a:p>
            <a:r>
              <a:rPr lang="hu-HU" sz="2200" dirty="0" smtClean="0"/>
              <a:t>-csökkentette </a:t>
            </a:r>
            <a:r>
              <a:rPr lang="hu-HU" sz="2200" dirty="0"/>
              <a:t>a tartományok önkormányzatát, növelte az adókat </a:t>
            </a:r>
            <a:endParaRPr lang="hu-HU" sz="2200" dirty="0" smtClean="0"/>
          </a:p>
          <a:p>
            <a:r>
              <a:rPr lang="hu-HU" sz="2200" dirty="0" smtClean="0"/>
              <a:t>-</a:t>
            </a:r>
            <a:r>
              <a:rPr lang="hu-HU" sz="2200" dirty="0"/>
              <a:t>üldözte a protestánsokat, bevezette az inkvizíciót→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</a:t>
            </a:r>
            <a:r>
              <a:rPr lang="hu-HU" sz="2200" dirty="0" smtClean="0"/>
              <a:t> </a:t>
            </a:r>
            <a:r>
              <a:rPr lang="hu-HU" sz="2200" dirty="0"/>
              <a:t>szabadságharc </a:t>
            </a:r>
            <a:r>
              <a:rPr lang="hu-HU" sz="2200" dirty="0" smtClean="0"/>
              <a:t>1566-ban tiltakozással </a:t>
            </a:r>
            <a:r>
              <a:rPr lang="hu-HU" sz="2200" dirty="0"/>
              <a:t>kezdődött, vezetői nemesek: Orániai Vilmos, Egmont és Hoorn grófok, akiket egyszerű öltözetük miatt a spanyolok „koldusok”-nak neveztek→ a </a:t>
            </a:r>
            <a:r>
              <a:rPr lang="hu-HU" sz="2200" dirty="0" smtClean="0"/>
              <a:t>spanyolok </a:t>
            </a:r>
            <a:r>
              <a:rPr lang="hu-HU" sz="2200" dirty="0"/>
              <a:t>megtorlást alkalmaztak, katonai diktatúrát vezettek be Alba herceg vezetésével (1567-73) →1579 az </a:t>
            </a:r>
            <a:r>
              <a:rPr lang="hu-HU" sz="2200" dirty="0" smtClean="0"/>
              <a:t>északi </a:t>
            </a:r>
            <a:r>
              <a:rPr lang="hu-HU" sz="2200" dirty="0"/>
              <a:t>tartományok szövetségre léptek egymással, létrehozták az utrechti uniót; támogatást kaptak Angliától és Franciao.-</a:t>
            </a:r>
            <a:r>
              <a:rPr lang="hu-HU" sz="2200" dirty="0" smtClean="0"/>
              <a:t>tól.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Déli katolikus tartományok létrehozták az arrasi uniót </a:t>
            </a:r>
            <a:r>
              <a:rPr lang="hu-HU" sz="2200" dirty="0" smtClean="0"/>
              <a:t>(1579) és </a:t>
            </a:r>
            <a:r>
              <a:rPr lang="hu-HU" sz="2200" dirty="0"/>
              <a:t>kiegyeztek a spanyolokkal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 smtClean="0"/>
          </a:p>
        </p:txBody>
      </p:sp>
    </p:spTree>
    <p:extLst>
      <p:ext uri="{BB962C8B-B14F-4D97-AF65-F5344CB8AC3E}">
        <p14:creationId xmlns:p14="http://schemas.microsoft.com/office/powerpoint/2010/main" val="135401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04814"/>
            <a:ext cx="8789487" cy="1285876"/>
          </a:xfrm>
        </p:spPr>
        <p:txBody>
          <a:bodyPr/>
          <a:lstStyle/>
          <a:p>
            <a:r>
              <a:rPr lang="hu-HU" dirty="0"/>
              <a:t>Orániai Vilmos </a:t>
            </a:r>
            <a:r>
              <a:rPr lang="hu-HU" dirty="0" smtClean="0"/>
              <a:t>és ellenfele Alba herceg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64" y="2420888"/>
            <a:ext cx="5621136" cy="42158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0768"/>
            <a:ext cx="3050078" cy="42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Németalföldi szabadságharc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1581 </a:t>
            </a:r>
            <a:r>
              <a:rPr lang="hu-HU" sz="2200" dirty="0"/>
              <a:t>az </a:t>
            </a:r>
            <a:r>
              <a:rPr lang="hu-HU" sz="2200" dirty="0" smtClean="0"/>
              <a:t>északiak </a:t>
            </a:r>
            <a:r>
              <a:rPr lang="hu-HU" sz="2200" dirty="0"/>
              <a:t>kimondták a spanyol uralkodóház trónfosztását,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K</a:t>
            </a:r>
            <a:r>
              <a:rPr lang="hu-HU" sz="2200" dirty="0" smtClean="0"/>
              <a:t>ikiáltják </a:t>
            </a:r>
            <a:r>
              <a:rPr lang="hu-HU" sz="2200" dirty="0"/>
              <a:t>a független Holland Köztársaságot,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N</a:t>
            </a:r>
            <a:r>
              <a:rPr lang="hu-HU" sz="2200" dirty="0" smtClean="0"/>
              <a:t>evét </a:t>
            </a:r>
            <a:r>
              <a:rPr lang="hu-HU" sz="2200" dirty="0"/>
              <a:t>a legerősebb tartományról </a:t>
            </a:r>
            <a:r>
              <a:rPr lang="hu-HU" sz="2200" dirty="0" smtClean="0"/>
              <a:t>Hollandról kapta</a:t>
            </a:r>
            <a:r>
              <a:rPr lang="hu-HU" sz="2200" dirty="0"/>
              <a:t>,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Élén </a:t>
            </a:r>
            <a:r>
              <a:rPr lang="hu-HU" sz="2200" dirty="0"/>
              <a:t>Orániai Vilmos </a:t>
            </a:r>
            <a:r>
              <a:rPr lang="hu-HU" sz="2200" dirty="0" smtClean="0"/>
              <a:t>helytartó (=katonai főparancsnok) állt.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1609 fegyverszünet Spo.-</a:t>
            </a:r>
            <a:r>
              <a:rPr lang="hu-HU" sz="2200" dirty="0" smtClean="0"/>
              <a:t>gal,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1648 </a:t>
            </a:r>
            <a:r>
              <a:rPr lang="hu-HU" sz="2200" dirty="0"/>
              <a:t>Spo. is elismeri </a:t>
            </a:r>
            <a:r>
              <a:rPr lang="hu-HU" sz="2200" dirty="0" smtClean="0"/>
              <a:t>függetlenségüket</a:t>
            </a:r>
            <a:r>
              <a:rPr lang="hu-HU" sz="2200" dirty="0"/>
              <a:t>,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déli </a:t>
            </a:r>
            <a:r>
              <a:rPr lang="hu-HU" sz="2200" dirty="0"/>
              <a:t>tartományok, amelyek kiegyeztek Spo.-gal, csak 1830-ban lettek függetlenek Belgium </a:t>
            </a:r>
            <a:r>
              <a:rPr lang="hu-HU" sz="2200" dirty="0" smtClean="0"/>
              <a:t>néven.</a:t>
            </a: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85265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2448123"/>
          </a:xfrm>
        </p:spPr>
        <p:txBody>
          <a:bodyPr/>
          <a:lstStyle/>
          <a:p>
            <a:r>
              <a:rPr lang="hu-HU" dirty="0" smtClean="0"/>
              <a:t>II. Fülöp és Németalföld</a:t>
            </a:r>
            <a:br>
              <a:rPr lang="hu-HU" dirty="0" smtClean="0"/>
            </a:br>
            <a:r>
              <a:rPr lang="hu-HU" sz="2200" b="0" dirty="0" smtClean="0"/>
              <a:t>II. Fülöp számára Németalföld megtartása kulcsfontoságú az európai hegemónia megőrzése szempontjából. Támaszpont az Alpoktól északra fekvő Európában beékelődve Anglia, Franciaország és a német területek közé. A spanyoloknak csak Dél-Németalföldet sikerült megtartani a katolikus tartományoknak és városoknak adott önkormányzatért cserébe.</a:t>
            </a:r>
            <a:endParaRPr lang="hu-HU" sz="2200" b="0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94" b="994"/>
          <a:stretch>
            <a:fillRect/>
          </a:stretch>
        </p:blipFill>
        <p:spPr>
          <a:xfrm>
            <a:off x="539552" y="2852936"/>
            <a:ext cx="731609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4248720" cy="1079971"/>
          </a:xfrm>
        </p:spPr>
        <p:txBody>
          <a:bodyPr/>
          <a:lstStyle/>
          <a:p>
            <a:r>
              <a:rPr lang="hu-HU" dirty="0" smtClean="0"/>
              <a:t>II. Fülöp és Anglia </a:t>
            </a:r>
            <a:endParaRPr lang="hu-HU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1427" r="21427"/>
          <a:stretch>
            <a:fillRect/>
          </a:stretch>
        </p:blipFill>
        <p:spPr>
          <a:xfrm>
            <a:off x="4140200" y="404813"/>
            <a:ext cx="4608513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052736"/>
            <a:ext cx="3960811" cy="5805264"/>
          </a:xfrm>
        </p:spPr>
        <p:txBody>
          <a:bodyPr/>
          <a:lstStyle/>
          <a:p>
            <a:r>
              <a:rPr lang="hu-HU" dirty="0" smtClean="0"/>
              <a:t>Előzmény: VIII. Henrik elszakadt a katolikus pápaságtól és önálló anglikán államegyházat teremtett.</a:t>
            </a:r>
          </a:p>
          <a:p>
            <a:r>
              <a:rPr lang="hu-HU" dirty="0" smtClean="0"/>
              <a:t>Leánya, I. Erzsébet igyekezett a reformációt kézben tartani az újonnan megjelenő radikálisabb protestáns irányzatokkal szemben, másrészt Rómával sem állította helyre az egységet.</a:t>
            </a:r>
          </a:p>
          <a:p>
            <a:r>
              <a:rPr lang="hu-HU" dirty="0" smtClean="0"/>
              <a:t>Erzsébet erős királyi hatalmat gyakorolt. </a:t>
            </a:r>
          </a:p>
          <a:p>
            <a:r>
              <a:rPr lang="hu-HU" dirty="0" smtClean="0"/>
              <a:t>A katolikus II. Fülöppel viszonya megromlott, mert Erzsébet az európai hatalmi egyensúly fenntartása céljából </a:t>
            </a:r>
            <a:r>
              <a:rPr lang="hu-HU" dirty="0"/>
              <a:t>támogatta </a:t>
            </a:r>
            <a:r>
              <a:rPr lang="hu-HU" dirty="0" smtClean="0"/>
              <a:t>a németalföldi szabadságharcot.</a:t>
            </a:r>
          </a:p>
          <a:p>
            <a:r>
              <a:rPr lang="hu-HU" i="1" u="sng" dirty="0" smtClean="0"/>
              <a:t>I.Erzsébet </a:t>
            </a:r>
          </a:p>
          <a:p>
            <a:r>
              <a:rPr lang="hu-HU" dirty="0" smtClean="0"/>
              <a:t>  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730" y="764703"/>
            <a:ext cx="3839917" cy="56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75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CEC793-28D8-4253-9513-F5CF1F653B5A}">
  <ds:schemaRefs>
    <ds:schemaRef ds:uri="ff7744bf-00ab-4507-b74b-828a13f5a795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833</Words>
  <Application>Microsoft Office PowerPoint</Application>
  <PresentationFormat>Diavetítés a képernyőre (4:3 oldalarány)</PresentationFormat>
  <Paragraphs>82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II. Fülöp kora  A spanyol hegemónia II.  II. Fülöp „északi politikája”  Németalföld, Anglia, Franciaország</vt:lpstr>
      <vt:lpstr>II.Fülöp és a spanyol hegemónia  I-II</vt:lpstr>
      <vt:lpstr>II. Fülöp országai</vt:lpstr>
      <vt:lpstr>II. Fülöp és  Németalföld</vt:lpstr>
      <vt:lpstr>Németalföldi szabadságharc </vt:lpstr>
      <vt:lpstr>Orániai Vilmos és ellenfele Alba herceg</vt:lpstr>
      <vt:lpstr>Németalföldi szabadságharc </vt:lpstr>
      <vt:lpstr>II. Fülöp és Németalföld II. Fülöp számára Németalföld megtartása kulcsfontoságú az európai hegemónia megőrzése szempontjából. Támaszpont az Alpoktól északra fekvő Európában beékelődve Anglia, Franciaország és a német területek közé. A spanyoloknak csak Dél-Németalföldet sikerült megtartani a katolikus tartományoknak és városoknak adott önkormányzatért cserébe.</vt:lpstr>
      <vt:lpstr>II. Fülöp és Anglia </vt:lpstr>
      <vt:lpstr>II. Fülöp és Anglia </vt:lpstr>
      <vt:lpstr>II. Fülöp és Anglia Az Armada kb.130 hajóból állt, és több mint 30 000 katonát szállított. A nagy tűzerejű, de nehézkes spanyol flotta a Csatornában  a mozgékony angol hajóktól és hajótüzérségtől vereséget szenvedett.  </vt:lpstr>
      <vt:lpstr>II. Fülöp és Anglia  Az angolok gyújtóhajókat is indítottak az Armada ellen. </vt:lpstr>
      <vt:lpstr>II. Fülöp és Anglia </vt:lpstr>
      <vt:lpstr>II. Fülöp és Franciaország Francia vallásháború a 16. század második felében </vt:lpstr>
      <vt:lpstr>Vallásháború Franciaországban  A katolikus Észak és a hugenotta Dél </vt:lpstr>
      <vt:lpstr>II. Fülöp és Franciaország 1572-ben a király és környezete a túlzó katolikusok nyomására Szent Bertalan éjszakáján lemészároltatta a Navarrai Henrik esküvőjére Párizsba sereglő hugenottákat. </vt:lpstr>
      <vt:lpstr>II. Fülöp és Franciaország</vt:lpstr>
      <vt:lpstr>II. Fülöp és Franciaország II. Fülöpnek nem állt érdekében Navarrai Henrik királysága, ezért a lotharingiai katolikusokra támaszkodva Párizst spanyol helyőrség szállta meg. Navarrai Henrik azonban rajtaütésszerűen kiverte Párizsból a spanyolokat.  Navarrai Henrik elfoglalja Párizst csapataival </vt:lpstr>
      <vt:lpstr>II. Fülöp és Franciaország</vt:lpstr>
      <vt:lpstr>II. Fülöp uralmának mérlege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99</cp:revision>
  <dcterms:created xsi:type="dcterms:W3CDTF">2020-06-26T09:15:27Z</dcterms:created>
  <dcterms:modified xsi:type="dcterms:W3CDTF">2020-08-22T19:08:46Z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