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Átellenes sarkain kerekített téglalap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74C7B58-CDE2-42EA-AFD7-FB9E99AED382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6" name="Dia számának hely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00F8EA-702E-4FDB-A878-4F75DEFEFA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F188-1688-4229-97EA-C5FD2975484E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72A2-048C-445B-9256-E87D100DC2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740A-FE5D-4C46-8AC3-247E1CD749C3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3FC9-48DC-4FF0-867D-3F1310CB2B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6DD65D-DC81-481B-AA92-C8E3074D438B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9FC541-03E6-4C01-9003-1BB7498317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DC691AA-0306-4F36-9406-24061948FED2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6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2DEA7C8-13B9-4DF2-BE04-0924D81905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FEDF07-37A9-4CDA-8AD8-0892B10E0DC5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91F9F4-1602-45CA-BECD-0B1C9B5BF9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églalap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9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0DD292-6B1B-4FE3-808E-F6973B8FC04F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10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EC5203-5EE8-4D38-ADBA-6570524A4E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7EE06A-9F29-419A-BDED-EA97FF923A1A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5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4F2D6A-4F37-41E4-97AF-390A940FB8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7168-0C9C-4D36-AFE9-0D75F18D616A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5A64-B117-494C-8C45-397E673380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Dátum helye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D20FBA5-2F28-4D04-89D1-9C3591411F32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7" name="Dia számának hely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F9670F1-CD0A-4BE7-9C52-C1D58115F4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Élőláb helye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5" name="Dátum helye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923D97B-DD71-40BC-97D7-04BD3FEAE279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6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BFB2BDF-0D97-46CA-9474-1ACD7CD93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Élőláb helye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Átellenes sarkain kerekített téglalap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518B559-F25C-4F0B-97C2-46148608A7A9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90B7547-9862-46E6-A8FF-657CBC5CF8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3" r:id="rId7"/>
    <p:sldLayoutId id="2147483690" r:id="rId8"/>
    <p:sldLayoutId id="2147483691" r:id="rId9"/>
    <p:sldLayoutId id="2147483682" r:id="rId10"/>
    <p:sldLayoutId id="2147483681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008CC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008CCA"/>
          </a:solidFill>
          <a:latin typeface="Rockwell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Lexikális fonológia</a:t>
            </a:r>
            <a:endParaRPr lang="hu-H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Alcím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hu-HU" sz="1600" smtClean="0"/>
              <a:t>2014/15 I.félév</a:t>
            </a:r>
          </a:p>
          <a:p>
            <a:pPr>
              <a:spcBef>
                <a:spcPct val="0"/>
              </a:spcBef>
            </a:pPr>
            <a:r>
              <a:rPr lang="hu-HU" sz="1600" smtClean="0"/>
              <a:t>Sárközi-Lindner Zsófia</a:t>
            </a:r>
          </a:p>
          <a:p>
            <a:pPr>
              <a:spcBef>
                <a:spcPct val="0"/>
              </a:spcBef>
            </a:pPr>
            <a:endParaRPr lang="hu-H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hu-H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Ciklikus szabályalkalmazás</a:t>
            </a:r>
            <a:endParaRPr lang="hu-H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2530" name="Tartalom helye 7"/>
          <p:cNvSpPr>
            <a:spLocks noGrp="1"/>
          </p:cNvSpPr>
          <p:nvPr>
            <p:ph idx="1"/>
          </p:nvPr>
        </p:nvSpPr>
        <p:spPr>
          <a:xfrm>
            <a:off x="323850" y="1484313"/>
            <a:ext cx="8640763" cy="4641850"/>
          </a:xfrm>
        </p:spPr>
        <p:txBody>
          <a:bodyPr/>
          <a:lstStyle/>
          <a:p>
            <a:r>
              <a:rPr lang="hu-HU" sz="2800" smtClean="0"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nem új, az SPE-ben a hangsúlyelhelyezés ilyen volt.</a:t>
            </a:r>
            <a:endParaRPr lang="hu-HU" sz="280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hu-HU" sz="2800" smtClean="0"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DEF: A ciklus</a:t>
            </a:r>
            <a:r>
              <a:rPr lang="hu-HU" sz="280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 </a:t>
            </a:r>
            <a:r>
              <a:rPr lang="hu-HU" sz="2800" smtClean="0"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(SPE)</a:t>
            </a:r>
          </a:p>
          <a:p>
            <a:endParaRPr lang="hu-HU" sz="2800" smtClean="0">
              <a:latin typeface="Bookman Old Style" pitchFamily="18" charset="0"/>
              <a:ea typeface="Calibri" pitchFamily="34" charset="0"/>
              <a:cs typeface="Arabic Typesetting" pitchFamily="66" charset="-78"/>
            </a:endParaRPr>
          </a:p>
          <a:p>
            <a:r>
              <a:rPr lang="hu-HU" sz="2800" smtClean="0"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Az LF kézenfekvőbb magyarázata hangsúlyelhelyezésre </a:t>
            </a:r>
          </a:p>
          <a:p>
            <a:endParaRPr lang="hu-HU" sz="2800" smtClean="0">
              <a:latin typeface="Bookman Old Style" pitchFamily="18" charset="0"/>
              <a:ea typeface="Calibri" pitchFamily="34" charset="0"/>
              <a:cs typeface="Arabic Typesetting" pitchFamily="66" charset="-78"/>
            </a:endParaRPr>
          </a:p>
          <a:p>
            <a:r>
              <a:rPr lang="hu-HU" sz="2800" smtClean="0"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különbségaz SPE és a LF ciklikusságfelfogása között: </a:t>
            </a:r>
            <a:endParaRPr lang="hu-HU" sz="28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hu-HU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Lexikális vs. </a:t>
            </a:r>
            <a:r>
              <a:rPr lang="hu-HU" sz="36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posztlexikális</a:t>
            </a:r>
            <a:endParaRPr lang="hu-HU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4040187" cy="5048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latin typeface="Bookman Old Style" pitchFamily="18" charset="0"/>
              </a:rPr>
              <a:t>Lexikális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3"/>
          </p:nvPr>
        </p:nvSpPr>
        <p:spPr>
          <a:xfrm>
            <a:off x="4643438" y="1052513"/>
            <a:ext cx="4041775" cy="431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err="1" smtClean="0">
                <a:latin typeface="Bookman Old Style" pitchFamily="18" charset="0"/>
              </a:rPr>
              <a:t>posztlexikális</a:t>
            </a:r>
            <a:endParaRPr lang="hu-HU" dirty="0">
              <a:latin typeface="Bookman Old Style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00213"/>
            <a:ext cx="4040188" cy="4897437"/>
          </a:xfrm>
        </p:spPr>
        <p:txBody>
          <a:bodyPr>
            <a:normAutofit lnSpcReduction="10000"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szótáron belül működő szabályok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a szón belül mennek végbe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fonémákat manipulálnak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érzékenyek a morfológiai szerkezetre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gyakran vannak alóluk kivételek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sz="2600" dirty="0" smtClean="0">
              <a:latin typeface="Bookman Old Style" pitchFamily="18" charset="0"/>
              <a:ea typeface="Calibri"/>
              <a:cs typeface="Arabic Typesetting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600" dirty="0" smtClean="0">
                <a:latin typeface="Bookman Old Style" pitchFamily="18" charset="0"/>
                <a:ea typeface="Calibri"/>
                <a:cs typeface="Arabic Typesetting"/>
              </a:rPr>
              <a:t>= minden olyan , amely morfológiai információkra támaszkodik</a:t>
            </a:r>
            <a:endParaRPr lang="hu-HU" sz="2600" dirty="0">
              <a:latin typeface="Bookman Old Style" pitchFamily="18" charset="0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645025" y="1700213"/>
            <a:ext cx="4041775" cy="4968875"/>
          </a:xfrm>
        </p:spPr>
        <p:txBody>
          <a:bodyPr>
            <a:normAutofit fontScale="92500"/>
          </a:bodyPr>
          <a:lstStyle/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a szavak mondatokká fűzése után 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szóhatáron is átmennek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err="1" smtClean="0">
                <a:latin typeface="Bookman Old Style" pitchFamily="18" charset="0"/>
                <a:ea typeface="Calibri"/>
                <a:cs typeface="Arabic Typesetting"/>
              </a:rPr>
              <a:t>allofónok</a:t>
            </a: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 létrehozása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érzéketlenek a morfológiára</a:t>
            </a:r>
            <a:endParaRPr lang="hu-HU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automatikusak, egyszerűen vakon („</a:t>
            </a:r>
            <a:r>
              <a:rPr lang="hu-HU" dirty="0" err="1" smtClean="0">
                <a:latin typeface="Bookman Old Style" pitchFamily="18" charset="0"/>
                <a:ea typeface="Calibri"/>
                <a:cs typeface="Arabic Typesetting"/>
              </a:rPr>
              <a:t>across</a:t>
            </a: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 </a:t>
            </a:r>
            <a:r>
              <a:rPr lang="hu-HU" dirty="0" err="1" smtClean="0">
                <a:latin typeface="Bookman Old Style" pitchFamily="18" charset="0"/>
                <a:ea typeface="Calibri"/>
                <a:cs typeface="Arabic Typesetting"/>
              </a:rPr>
              <a:t>the</a:t>
            </a: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 </a:t>
            </a:r>
            <a:r>
              <a:rPr lang="hu-HU" dirty="0" err="1" smtClean="0">
                <a:latin typeface="Bookman Old Style" pitchFamily="18" charset="0"/>
                <a:ea typeface="Calibri"/>
                <a:cs typeface="Arabic Typesetting"/>
              </a:rPr>
              <a:t>board</a:t>
            </a: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”) végigfutnak az adott fonológiai </a:t>
            </a:r>
            <a:r>
              <a:rPr lang="hu-HU" dirty="0" err="1" smtClean="0">
                <a:latin typeface="Bookman Old Style" pitchFamily="18" charset="0"/>
                <a:ea typeface="Calibri"/>
                <a:cs typeface="Arabic Typesetting"/>
              </a:rPr>
              <a:t>sztringen</a:t>
            </a:r>
            <a:r>
              <a:rPr lang="hu-HU" dirty="0" smtClean="0">
                <a:latin typeface="Bookman Old Style" pitchFamily="18" charset="0"/>
                <a:ea typeface="Calibri"/>
                <a:cs typeface="Arabic Typesetting"/>
              </a:rPr>
              <a:t>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sz="2600" dirty="0" smtClean="0">
              <a:latin typeface="Bookman Old Style" pitchFamily="18" charset="0"/>
              <a:ea typeface="Calibri"/>
              <a:cs typeface="Arabic Typesetting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600" dirty="0" smtClean="0">
                <a:latin typeface="Bookman Old Style" pitchFamily="18" charset="0"/>
                <a:ea typeface="Calibri"/>
                <a:cs typeface="Arabic Typesetting"/>
              </a:rPr>
              <a:t>= minden olyan, amelynek hozzá kell férnie a mondatbeli környezethez</a:t>
            </a:r>
            <a:endParaRPr lang="hu-HU" sz="2600" dirty="0">
              <a:latin typeface="Bookman Old Style" pitchFamily="18" charset="0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49275"/>
            <a:ext cx="4573587" cy="582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hu-H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b="1" dirty="0"/>
              <a:t>cél:</a:t>
            </a:r>
            <a:r>
              <a:rPr lang="hu-HU" dirty="0"/>
              <a:t>  a szótáron belül (</a:t>
            </a:r>
            <a:r>
              <a:rPr lang="hu-HU" dirty="0" err="1"/>
              <a:t>lexémák</a:t>
            </a:r>
            <a:r>
              <a:rPr lang="hu-HU" dirty="0"/>
              <a:t>) működő szabályok leírása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/>
              <a:t> </a:t>
            </a:r>
            <a:r>
              <a:rPr lang="hu-HU" dirty="0" smtClean="0"/>
              <a:t>fonológiai </a:t>
            </a:r>
            <a:r>
              <a:rPr lang="hu-HU" dirty="0"/>
              <a:t>és morfológiai szabályok ’</a:t>
            </a:r>
            <a:r>
              <a:rPr lang="hu-HU" dirty="0" err="1"/>
              <a:t>együttműködése</a:t>
            </a:r>
            <a:r>
              <a:rPr lang="hu-HU" dirty="0" smtClean="0"/>
              <a:t>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/>
              <a:t>= fonológia a lexikonban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36712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hu-HU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Generatív fonológia: Chomsky, Halle (1968) </a:t>
            </a:r>
            <a:r>
              <a:rPr lang="hu-HU" sz="3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</a:t>
            </a:r>
            <a:r>
              <a:rPr lang="hu-HU" sz="3600" i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Sound</a:t>
            </a:r>
            <a:r>
              <a:rPr lang="hu-HU" sz="3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hu-HU" sz="3600" i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Pattern</a:t>
            </a:r>
            <a:r>
              <a:rPr lang="hu-HU" sz="3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of English </a:t>
            </a:r>
            <a:r>
              <a:rPr lang="hu-HU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(SPE)</a:t>
            </a:r>
            <a:r>
              <a:rPr lang="hu-H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hu-H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hu-H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u="sng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u="sng" dirty="0" smtClean="0"/>
              <a:t>Az SPE típusú lineáris keret problémái</a:t>
            </a:r>
            <a:r>
              <a:rPr lang="hu-HU" dirty="0" smtClean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a szintaxis felől értelmez (a morfológia helyett)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/>
              <a:t>h</a:t>
            </a:r>
            <a:r>
              <a:rPr lang="hu-HU" dirty="0" smtClean="0"/>
              <a:t>atárkijelölés alkalmazása:  (</a:t>
            </a:r>
            <a:r>
              <a:rPr lang="hu-HU" dirty="0" smtClean="0">
                <a:sym typeface="Symbol"/>
              </a:rPr>
              <a:t>, +)</a:t>
            </a:r>
            <a:endParaRPr lang="hu-H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lineáris, nem különít el önálló morfológiai komponenst, nem látszik az affixumok közötti hierarchia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400" dirty="0" smtClean="0"/>
              <a:t>+ finomítás: kevert leírási mód, zárójelezéssel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400" b="1" dirty="0" smtClean="0"/>
              <a:t>=</a:t>
            </a:r>
            <a:r>
              <a:rPr lang="hu-HU" dirty="0" smtClean="0"/>
              <a:t> ha a </a:t>
            </a:r>
            <a:r>
              <a:rPr lang="hu-HU" dirty="0"/>
              <a:t>fonológia szabályainak alkalmazhatósága határkitűzéseken </a:t>
            </a:r>
            <a:r>
              <a:rPr lang="hu-HU" dirty="0" smtClean="0"/>
              <a:t>alapul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/>
              <a:t>helytelen </a:t>
            </a:r>
            <a:r>
              <a:rPr lang="hu-HU" dirty="0"/>
              <a:t>eredmények </a:t>
            </a:r>
            <a:endParaRPr lang="hu-H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 megoldás felé</a:t>
            </a:r>
            <a:endParaRPr lang="hu-H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824412"/>
          </a:xfrm>
        </p:spPr>
        <p:txBody>
          <a:bodyPr/>
          <a:lstStyle/>
          <a:p>
            <a:r>
              <a:rPr lang="hu-HU" sz="2800" b="1" smtClean="0">
                <a:latin typeface="Bookman Old Style" pitchFamily="18" charset="0"/>
              </a:rPr>
              <a:t>zárójelezés</a:t>
            </a:r>
            <a:r>
              <a:rPr lang="hu-HU" sz="2800" smtClean="0">
                <a:latin typeface="Bookman Old Style" pitchFamily="18" charset="0"/>
              </a:rPr>
              <a:t> támogatása (határkijelölés helyett)</a:t>
            </a:r>
          </a:p>
          <a:p>
            <a:r>
              <a:rPr lang="hu-HU" sz="2800" smtClean="0">
                <a:latin typeface="Bookman Old Style" pitchFamily="18" charset="0"/>
              </a:rPr>
              <a:t>Szóalkotás: autonóm </a:t>
            </a:r>
            <a:r>
              <a:rPr lang="hu-HU" sz="2800" b="1" smtClean="0">
                <a:latin typeface="Bookman Old Style" pitchFamily="18" charset="0"/>
              </a:rPr>
              <a:t>morfológiai</a:t>
            </a:r>
            <a:r>
              <a:rPr lang="hu-HU" sz="2800" smtClean="0">
                <a:latin typeface="Bookman Old Style" pitchFamily="18" charset="0"/>
              </a:rPr>
              <a:t> összetevőből</a:t>
            </a:r>
          </a:p>
          <a:p>
            <a:endParaRPr lang="hu-HU" sz="2800" smtClean="0"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u-HU" smtClean="0">
                <a:sym typeface="Wingdings" pitchFamily="2" charset="2"/>
              </a:rPr>
              <a:t>  </a:t>
            </a:r>
            <a:r>
              <a:rPr lang="hu-HU" sz="2800" smtClean="0">
                <a:latin typeface="Bookman Old Style" pitchFamily="18" charset="0"/>
                <a:ea typeface="Calibri" pitchFamily="34" charset="0"/>
                <a:cs typeface="Arabic Typesetting" pitchFamily="66" charset="-78"/>
              </a:rPr>
              <a:t>a fonológiai és a szóalkotási szabályok közötti összefüggés újragondolása.</a:t>
            </a:r>
            <a:endParaRPr lang="hu-HU" sz="2800" smtClean="0">
              <a:latin typeface="Bookman Old Style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u-H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Alapfeltevés</a:t>
            </a:r>
            <a:endParaRPr lang="hu-H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smtClean="0"/>
              <a:t>A morfológiai összetevő magvát a köv. szóalkotási szabályok alkotják: (pl)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			</a:t>
            </a:r>
          </a:p>
          <a:p>
            <a:pPr>
              <a:buFont typeface="Wingdings 2" pitchFamily="18" charset="2"/>
              <a:buNone/>
            </a:pPr>
            <a:r>
              <a:rPr lang="hu-HU" smtClean="0"/>
              <a:t>			V </a:t>
            </a:r>
            <a:r>
              <a:rPr lang="hu-HU" smtClean="0">
                <a:sym typeface="Wingdings" pitchFamily="2" charset="2"/>
              </a:rPr>
              <a:t> NV  (‘air condition’)</a:t>
            </a:r>
          </a:p>
          <a:p>
            <a:pPr>
              <a:buFont typeface="Wingdings 2" pitchFamily="18" charset="2"/>
              <a:buNone/>
            </a:pPr>
            <a:r>
              <a:rPr lang="hu-HU" smtClean="0">
                <a:sym typeface="Wingdings" pitchFamily="2" charset="2"/>
              </a:rPr>
              <a:t>			N  NN (‘apple cake’)</a:t>
            </a:r>
          </a:p>
          <a:p>
            <a:pPr>
              <a:buFont typeface="Wingdings 2" pitchFamily="18" charset="2"/>
              <a:buNone/>
            </a:pPr>
            <a:r>
              <a:rPr lang="hu-HU" smtClean="0">
                <a:sym typeface="Wingdings" pitchFamily="2" charset="2"/>
              </a:rPr>
              <a:t>			N  A képző (‘happiness’)</a:t>
            </a:r>
          </a:p>
          <a:p>
            <a:pPr>
              <a:buFont typeface="Wingdings 2" pitchFamily="18" charset="2"/>
              <a:buNone/>
            </a:pPr>
            <a:r>
              <a:rPr lang="hu-HU" smtClean="0">
                <a:sym typeface="Wingdings" pitchFamily="2" charset="2"/>
              </a:rPr>
              <a:t>			V  prfx V (‘unlock’)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hu-H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4762500" cy="720725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300" b="1" dirty="0" smtClean="0">
                <a:latin typeface="Bookman Old Style" pitchFamily="18" charset="0"/>
              </a:rPr>
              <a:t>Lexikon</a:t>
            </a:r>
            <a:r>
              <a:rPr lang="hu-HU" sz="3200" dirty="0" smtClean="0">
                <a:latin typeface="Bookman Old Style" pitchFamily="18" charset="0"/>
              </a:rPr>
              <a:t>			</a:t>
            </a:r>
            <a:r>
              <a:rPr lang="hu-HU" sz="3200" b="1" dirty="0" smtClean="0">
                <a:latin typeface="Bookman Old Style" pitchFamily="18" charset="0"/>
                <a:sym typeface="Wingdings" pitchFamily="2" charset="2"/>
              </a:rPr>
              <a:t></a:t>
            </a:r>
            <a:endParaRPr lang="hu-HU" sz="3200" b="1" dirty="0">
              <a:latin typeface="Bookman Old Style" pitchFamily="18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3"/>
          </p:nvPr>
        </p:nvSpPr>
        <p:spPr>
          <a:xfrm>
            <a:off x="5148263" y="1196975"/>
            <a:ext cx="3536950" cy="57626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 smtClean="0">
                <a:latin typeface="Bookman Old Style" pitchFamily="18" charset="0"/>
              </a:rPr>
              <a:t>	</a:t>
            </a:r>
            <a:r>
              <a:rPr lang="hu-HU" sz="3200" b="1" dirty="0" err="1" smtClean="0">
                <a:latin typeface="Bookman Old Style" pitchFamily="18" charset="0"/>
              </a:rPr>
              <a:t>SZASz</a:t>
            </a:r>
            <a:endParaRPr lang="hu-HU" sz="3200" b="1" dirty="0">
              <a:latin typeface="Bookman Old Style" pitchFamily="18" charset="0"/>
            </a:endParaRPr>
          </a:p>
        </p:txBody>
      </p:sp>
      <p:sp>
        <p:nvSpPr>
          <p:cNvPr id="18436" name="Tartalom helye 3"/>
          <p:cNvSpPr>
            <a:spLocks noGrp="1"/>
          </p:cNvSpPr>
          <p:nvPr>
            <p:ph sz="quarter" idx="2"/>
          </p:nvPr>
        </p:nvSpPr>
        <p:spPr>
          <a:xfrm>
            <a:off x="457200" y="1844675"/>
            <a:ext cx="3970338" cy="4281488"/>
          </a:xfrm>
        </p:spPr>
        <p:txBody>
          <a:bodyPr/>
          <a:lstStyle/>
          <a:p>
            <a:endParaRPr lang="hu-HU" sz="2800" smtClean="0">
              <a:latin typeface="Bookman Old Style" pitchFamily="18" charset="0"/>
            </a:endParaRPr>
          </a:p>
          <a:p>
            <a:r>
              <a:rPr lang="hu-HU" sz="2800" smtClean="0">
                <a:latin typeface="Bookman Old Style" pitchFamily="18" charset="0"/>
              </a:rPr>
              <a:t>tövek, </a:t>
            </a:r>
          </a:p>
          <a:p>
            <a:r>
              <a:rPr lang="hu-HU" sz="2800" smtClean="0">
                <a:latin typeface="Bookman Old Style" pitchFamily="18" charset="0"/>
              </a:rPr>
              <a:t>prefixumok,</a:t>
            </a:r>
          </a:p>
          <a:p>
            <a:r>
              <a:rPr lang="hu-HU" sz="2800" smtClean="0">
                <a:latin typeface="Bookman Old Style" pitchFamily="18" charset="0"/>
              </a:rPr>
              <a:t>szuffixumok listája</a:t>
            </a:r>
          </a:p>
          <a:p>
            <a:r>
              <a:rPr lang="hu-HU" sz="2800" smtClean="0">
                <a:latin typeface="Bookman Old Style" pitchFamily="18" charset="0"/>
              </a:rPr>
              <a:t>szavak</a:t>
            </a:r>
            <a:r>
              <a:rPr lang="hu-HU" sz="3200" smtClean="0">
                <a:latin typeface="Bookman Old Style" pitchFamily="18" charset="0"/>
              </a:rPr>
              <a:t>, </a:t>
            </a:r>
            <a:r>
              <a:rPr lang="hu-HU" sz="2000" smtClean="0">
                <a:latin typeface="Bookman Old Style" pitchFamily="18" charset="0"/>
              </a:rPr>
              <a:t>amelyeknek jelentése összetevőik alapjá nem megjósolható</a:t>
            </a:r>
          </a:p>
          <a:p>
            <a:endParaRPr lang="hu-HU" sz="2000" smtClean="0">
              <a:latin typeface="Bookman Old Style" pitchFamily="18" charset="0"/>
            </a:endParaRPr>
          </a:p>
          <a:p>
            <a:endParaRPr lang="hu-HU" sz="2000" smtClean="0">
              <a:latin typeface="Bookman Old Style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844675"/>
            <a:ext cx="4041775" cy="4752975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sz="3200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sz="3200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3300" dirty="0" smtClean="0">
                <a:latin typeface="Bookman Old Style" pitchFamily="18" charset="0"/>
              </a:rPr>
              <a:t>ágrajzok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sz="2800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2800" dirty="0" smtClean="0">
                <a:latin typeface="Bookman Old Style" pitchFamily="18" charset="0"/>
              </a:rPr>
              <a:t>a potenciális 		szavakat </a:t>
            </a:r>
            <a:r>
              <a:rPr lang="hu-HU" sz="2800" dirty="0" err="1" smtClean="0">
                <a:latin typeface="Bookman Old Style" pitchFamily="18" charset="0"/>
              </a:rPr>
              <a:t>def</a:t>
            </a:r>
            <a:r>
              <a:rPr lang="hu-HU" sz="2800" dirty="0" smtClean="0">
                <a:latin typeface="Bookman Old Style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 smtClean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800" dirty="0" smtClean="0">
                <a:latin typeface="Bookman Old Style" pitchFamily="18" charset="0"/>
              </a:rPr>
              <a:t>= értelmezés:  szemantika, jelentéskombinációk</a:t>
            </a:r>
            <a:endParaRPr lang="hu-H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hu-H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A </a:t>
            </a:r>
            <a:r>
              <a:rPr lang="hu-H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SzASz-ok</a:t>
            </a:r>
            <a:r>
              <a:rPr lang="hu-H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 tulajdonságai</a:t>
            </a:r>
            <a:endParaRPr lang="hu-H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514350" indent="-514350">
              <a:buFont typeface="Rockwell"/>
              <a:buAutoNum type="arabicPeriod"/>
            </a:pPr>
            <a:r>
              <a:rPr lang="hu-HU" smtClean="0">
                <a:latin typeface="Bookman Old Style" pitchFamily="18" charset="0"/>
              </a:rPr>
              <a:t>Összefűzhető</a:t>
            </a:r>
          </a:p>
          <a:p>
            <a:pPr marL="514350" indent="-514350">
              <a:buFont typeface="Rockwell"/>
              <a:buAutoNum type="arabicPeriod"/>
            </a:pPr>
            <a:r>
              <a:rPr lang="hu-HU" smtClean="0">
                <a:latin typeface="Bookman Old Style" pitchFamily="18" charset="0"/>
              </a:rPr>
              <a:t>Rekurzív módon alkalmazható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hu-HU" smtClean="0">
                <a:latin typeface="Bookman Old Style" pitchFamily="18" charset="0"/>
              </a:rPr>
              <a:t>	Pl: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hu-HU" sz="2400" smtClean="0">
                <a:latin typeface="Bookman Old Style" pitchFamily="18" charset="0"/>
              </a:rPr>
              <a:t>intéz </a:t>
            </a:r>
            <a:r>
              <a:rPr lang="hu-HU" sz="2400" smtClean="0">
                <a:latin typeface="Bookman Old Style" pitchFamily="18" charset="0"/>
                <a:sym typeface="Wingdings" pitchFamily="2" charset="2"/>
              </a:rPr>
              <a:t> intézmény  intézményes  intézményesít  intézményesítés  intézményesítéses  ….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hu-HU" sz="2400" smtClean="0">
                <a:latin typeface="Bookman Old Style" pitchFamily="18" charset="0"/>
              </a:rPr>
              <a:t>Brit diszkótáncmaraton-csúcs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hu-HU" sz="4800" b="1" smtClean="0">
                <a:sym typeface="Symbol" pitchFamily="18" charset="2"/>
              </a:rPr>
              <a:t> </a:t>
            </a:r>
            <a:r>
              <a:rPr lang="hu-HU" smtClean="0">
                <a:latin typeface="Bookman Old Style" pitchFamily="18" charset="0"/>
                <a:sym typeface="Symbol" pitchFamily="18" charset="2"/>
              </a:rPr>
              <a:t>mindenféle egymásutánjuk megengedett </a:t>
            </a:r>
            <a:endParaRPr lang="hu-H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hu-HU" sz="28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Az affixumok 2 csoportra osztása</a:t>
            </a:r>
            <a:endParaRPr lang="hu-HU" sz="2800" u="sng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4040187" cy="431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800" u="sng" dirty="0" smtClean="0">
                <a:latin typeface="Bookman Old Style" pitchFamily="18" charset="0"/>
              </a:rPr>
              <a:t>I. oszt</a:t>
            </a:r>
            <a:endParaRPr lang="hu-HU" sz="2800" u="sng" dirty="0">
              <a:latin typeface="Bookman Old Style" pitchFamily="18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3"/>
          </p:nvPr>
        </p:nvSpPr>
        <p:spPr>
          <a:xfrm>
            <a:off x="4643438" y="1484313"/>
            <a:ext cx="4041775" cy="5762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2400" u="sng" dirty="0" smtClean="0">
                <a:latin typeface="Bookman Old Style" pitchFamily="18" charset="0"/>
              </a:rPr>
              <a:t>II. oszt</a:t>
            </a:r>
            <a:endParaRPr lang="hu-HU" sz="2400" u="sng" dirty="0">
              <a:latin typeface="Bookman Old Style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391025"/>
          </a:xfrm>
        </p:spPr>
        <p:txBody>
          <a:bodyPr>
            <a:normAutofit fontScale="32500" lnSpcReduction="20000"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7400" dirty="0" smtClean="0">
                <a:latin typeface="Bookman Old Style" pitchFamily="18" charset="0"/>
                <a:ea typeface="Calibri"/>
                <a:cs typeface="Arabic Typesetting"/>
              </a:rPr>
              <a:t>közelebb a tőhöz, </a:t>
            </a:r>
            <a:endParaRPr lang="hu-HU" sz="7400" dirty="0" smtClean="0">
              <a:latin typeface="Bookman Old Style" pitchFamily="18" charset="0"/>
              <a:ea typeface="Calibri"/>
              <a:cs typeface="Times New Roman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7400" dirty="0" smtClean="0">
                <a:latin typeface="Bookman Old Style" pitchFamily="18" charset="0"/>
                <a:ea typeface="Calibri"/>
                <a:cs typeface="Arabic Typesetting"/>
              </a:rPr>
              <a:t>az </a:t>
            </a:r>
            <a:r>
              <a:rPr lang="hu-HU" sz="7400" dirty="0" err="1" smtClean="0">
                <a:latin typeface="Bookman Old Style" pitchFamily="18" charset="0"/>
                <a:ea typeface="Calibri"/>
                <a:cs typeface="Arabic Typesetting"/>
              </a:rPr>
              <a:t>SPE-ben</a:t>
            </a:r>
            <a:r>
              <a:rPr lang="hu-HU" sz="7400" dirty="0" smtClean="0">
                <a:latin typeface="Bookman Old Style" pitchFamily="18" charset="0"/>
                <a:ea typeface="Calibri"/>
                <a:cs typeface="Arabic Typesetting"/>
              </a:rPr>
              <a:t> + vagy = határral kapcsolódnak a tőhöz</a:t>
            </a:r>
            <a:endParaRPr lang="hu-HU" sz="7400" dirty="0">
              <a:latin typeface="Bookman Old Style" pitchFamily="18" charset="0"/>
              <a:ea typeface="Calibri"/>
              <a:cs typeface="Times New Roman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7400" dirty="0" smtClean="0">
                <a:latin typeface="Bookman Old Style" pitchFamily="18" charset="0"/>
                <a:ea typeface="Calibri"/>
                <a:cs typeface="Arabic Typesetting"/>
              </a:rPr>
              <a:t>hangsúlyeltolódás	</a:t>
            </a:r>
            <a:endParaRPr lang="hu-HU" sz="7400" dirty="0">
              <a:latin typeface="Bookman Old Style" pitchFamily="18" charset="0"/>
              <a:ea typeface="Calibri"/>
              <a:cs typeface="Times New Roman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7400" dirty="0" smtClean="0">
                <a:latin typeface="Bookman Old Style" pitchFamily="18" charset="0"/>
                <a:ea typeface="Calibri"/>
                <a:cs typeface="Arabic Typesetting"/>
              </a:rPr>
              <a:t>kötött tőmorfémához is kapcsolódhatnak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u-HU" sz="6200" dirty="0" smtClean="0">
              <a:ea typeface="Calibri"/>
              <a:cs typeface="Times New Roman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pl.: </a:t>
            </a:r>
            <a:r>
              <a:rPr lang="hu-HU" sz="6200" dirty="0" err="1" smtClean="0">
                <a:latin typeface="Bookman Old Style" pitchFamily="18" charset="0"/>
                <a:ea typeface="Calibri"/>
                <a:cs typeface="Arabic Typesetting"/>
              </a:rPr>
              <a:t>-ate</a:t>
            </a: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, </a:t>
            </a:r>
            <a:r>
              <a:rPr lang="hu-HU" sz="6200" dirty="0" err="1" smtClean="0">
                <a:latin typeface="Bookman Old Style" pitchFamily="18" charset="0"/>
                <a:ea typeface="Calibri"/>
                <a:cs typeface="Arabic Typesetting"/>
              </a:rPr>
              <a:t>-ion</a:t>
            </a: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, </a:t>
            </a:r>
            <a:r>
              <a:rPr lang="hu-HU" sz="6200" dirty="0" err="1" smtClean="0">
                <a:latin typeface="Bookman Old Style" pitchFamily="18" charset="0"/>
                <a:ea typeface="Calibri"/>
                <a:cs typeface="Arabic Typesetting"/>
              </a:rPr>
              <a:t>-ity</a:t>
            </a: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, </a:t>
            </a:r>
            <a:r>
              <a:rPr lang="hu-HU" sz="6200" dirty="0" err="1" smtClean="0">
                <a:latin typeface="Bookman Old Style" pitchFamily="18" charset="0"/>
                <a:ea typeface="Calibri"/>
                <a:cs typeface="Arabic Typesetting"/>
              </a:rPr>
              <a:t>sub-</a:t>
            </a: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, de-, </a:t>
            </a:r>
            <a:r>
              <a:rPr lang="hu-HU" sz="6200" dirty="0" err="1" smtClean="0">
                <a:latin typeface="Bookman Old Style" pitchFamily="18" charset="0"/>
                <a:ea typeface="Calibri"/>
                <a:cs typeface="Arabic Typesetting"/>
              </a:rPr>
              <a:t>in-</a:t>
            </a: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latin typeface="Comic Sans MS"/>
                <a:ea typeface="Calibri"/>
                <a:cs typeface="Arabic Typesetting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latin typeface="Comic Sans MS"/>
                <a:ea typeface="Calibri"/>
                <a:cs typeface="Arabic Typesetting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5500" dirty="0" smtClean="0">
                <a:latin typeface="Comic Sans MS"/>
                <a:ea typeface="Calibri"/>
                <a:cs typeface="Arabic Typesetting"/>
              </a:rPr>
              <a:t>		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	</a:t>
            </a:r>
            <a:r>
              <a:rPr lang="hu-HU" sz="6200" dirty="0" err="1" smtClean="0">
                <a:latin typeface="Bookman Old Style" pitchFamily="18" charset="0"/>
                <a:ea typeface="Calibri"/>
                <a:cs typeface="Arabic Typesetting"/>
              </a:rPr>
              <a:t>Siegel</a:t>
            </a:r>
            <a:r>
              <a:rPr lang="hu-HU" sz="6200" dirty="0" smtClean="0">
                <a:latin typeface="Bookman Old Style" pitchFamily="18" charset="0"/>
                <a:ea typeface="Calibri"/>
                <a:cs typeface="Arabic Typesetting"/>
              </a:rPr>
              <a:t> (1974)  </a:t>
            </a:r>
            <a:r>
              <a:rPr lang="hu-HU" sz="7400" dirty="0" smtClean="0">
                <a:latin typeface="Bookman Old Style" pitchFamily="18" charset="0"/>
                <a:cs typeface="Arabic Typesetting"/>
              </a:rPr>
              <a:t>Szintekbe</a:t>
            </a:r>
            <a:endParaRPr lang="hu-HU" sz="7400" dirty="0">
              <a:ea typeface="Calibri"/>
              <a:cs typeface="Times New Roman"/>
            </a:endParaRPr>
          </a:p>
          <a:p>
            <a:pPr indent="44958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latin typeface="Comic Sans MS"/>
                <a:ea typeface="Calibri"/>
                <a:cs typeface="Arabic Typesetting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500563" y="2133600"/>
            <a:ext cx="4643437" cy="4391025"/>
          </a:xfrm>
        </p:spPr>
        <p:txBody>
          <a:bodyPr>
            <a:normAutofit/>
          </a:bodyPr>
          <a:lstStyle/>
          <a:p>
            <a:pPr marL="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 smtClean="0">
                <a:latin typeface="Bookman Old Style" pitchFamily="18" charset="0"/>
                <a:ea typeface="Calibri"/>
                <a:cs typeface="Times New Roman"/>
                <a:sym typeface="Symbol"/>
              </a:rPr>
              <a:t></a:t>
            </a:r>
            <a:r>
              <a:rPr lang="hu-HU" sz="2400" dirty="0" smtClean="0">
                <a:latin typeface="Bookman Old Style" pitchFamily="18" charset="0"/>
                <a:ea typeface="Calibri"/>
                <a:cs typeface="Arabic Typesetting"/>
              </a:rPr>
              <a:t> határral</a:t>
            </a:r>
            <a:endParaRPr lang="hu-HU" sz="2400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 smtClean="0">
                <a:latin typeface="Bookman Old Style" pitchFamily="18" charset="0"/>
                <a:ea typeface="Calibri"/>
                <a:cs typeface="Arabic Typesetting"/>
              </a:rPr>
              <a:t>nem avatkoznak bele a szótő hangsúlyozásába</a:t>
            </a:r>
            <a:endParaRPr lang="hu-HU" sz="2400" dirty="0">
              <a:latin typeface="Bookman Old Style" pitchFamily="18" charset="0"/>
              <a:ea typeface="Calibri"/>
              <a:cs typeface="Times New Roman"/>
            </a:endParaRPr>
          </a:p>
          <a:p>
            <a:pPr marL="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sz="2400" dirty="0" smtClean="0">
                <a:latin typeface="Bookman Old Style" pitchFamily="18" charset="0"/>
                <a:ea typeface="Calibri"/>
                <a:cs typeface="Arabic Typesetting"/>
              </a:rPr>
              <a:t>csak kész szavakhoz kapcsolódhatnak</a:t>
            </a:r>
          </a:p>
          <a:p>
            <a:pPr marL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err="1" smtClean="0">
                <a:latin typeface="Bookman Old Style" pitchFamily="18" charset="0"/>
                <a:cs typeface="Arabic Typesetting"/>
              </a:rPr>
              <a:t>Pl</a:t>
            </a:r>
            <a:r>
              <a:rPr lang="hu-HU" dirty="0" smtClean="0">
                <a:latin typeface="Bookman Old Style" pitchFamily="18" charset="0"/>
                <a:cs typeface="Arabic Typesetting"/>
              </a:rPr>
              <a:t>:  </a:t>
            </a:r>
            <a:r>
              <a:rPr lang="hu-HU" dirty="0" err="1" smtClean="0">
                <a:latin typeface="Bookman Old Style" pitchFamily="18" charset="0"/>
                <a:cs typeface="Arabic Typesetting"/>
              </a:rPr>
              <a:t>-ly</a:t>
            </a:r>
            <a:r>
              <a:rPr lang="hu-HU" dirty="0" smtClean="0">
                <a:latin typeface="Bookman Old Style" pitchFamily="18" charset="0"/>
                <a:cs typeface="Arabic Typesetting"/>
              </a:rPr>
              <a:t>, </a:t>
            </a:r>
            <a:r>
              <a:rPr lang="hu-HU" dirty="0" err="1" smtClean="0">
                <a:latin typeface="Bookman Old Style" pitchFamily="18" charset="0"/>
                <a:cs typeface="Arabic Typesetting"/>
              </a:rPr>
              <a:t>-ful</a:t>
            </a:r>
            <a:r>
              <a:rPr lang="hu-HU" dirty="0" smtClean="0">
                <a:latin typeface="Bookman Old Style" pitchFamily="18" charset="0"/>
                <a:cs typeface="Arabic Typesetting"/>
              </a:rPr>
              <a:t>, </a:t>
            </a:r>
            <a:r>
              <a:rPr lang="hu-HU" dirty="0" err="1" smtClean="0">
                <a:latin typeface="Bookman Old Style" pitchFamily="18" charset="0"/>
                <a:cs typeface="Arabic Typesetting"/>
              </a:rPr>
              <a:t>some</a:t>
            </a:r>
            <a:r>
              <a:rPr lang="hu-HU" dirty="0" smtClean="0">
                <a:latin typeface="Bookman Old Style" pitchFamily="18" charset="0"/>
                <a:cs typeface="Arabic Typesetting"/>
              </a:rPr>
              <a:t>, </a:t>
            </a:r>
            <a:r>
              <a:rPr lang="hu-HU" dirty="0" err="1" smtClean="0">
                <a:latin typeface="Bookman Old Style" pitchFamily="18" charset="0"/>
                <a:cs typeface="Arabic Typesetting"/>
              </a:rPr>
              <a:t>-ness</a:t>
            </a:r>
            <a:r>
              <a:rPr lang="hu-HU" dirty="0" smtClean="0">
                <a:latin typeface="Bookman Old Style" pitchFamily="18" charset="0"/>
                <a:cs typeface="Arabic Typesetting"/>
              </a:rPr>
              <a:t>, re-, un-, non-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>
              <a:latin typeface="Bookman Old Style" pitchFamily="18" charset="0"/>
              <a:cs typeface="Arabic Typesetting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sz="2400" dirty="0" smtClean="0">
              <a:latin typeface="Bookman Old Style" pitchFamily="18" charset="0"/>
              <a:cs typeface="Arabic Typesetting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400" dirty="0" smtClean="0">
                <a:latin typeface="Bookman Old Style" pitchFamily="18" charset="0"/>
                <a:cs typeface="Arabic Typesetting"/>
              </a:rPr>
              <a:t>rendezett morfológia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marL="54864" algn="l" fontAlgn="auto">
              <a:spcAft>
                <a:spcPts val="0"/>
              </a:spcAft>
              <a:defRPr/>
            </a:pPr>
            <a:r>
              <a:rPr lang="hu-H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Bookman Old Style" pitchFamily="18" charset="0"/>
              </a:rPr>
              <a:t>Probléma:</a:t>
            </a:r>
            <a:endParaRPr lang="hu-HU" sz="2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506" name="Tartalom helye 7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hu-HU" sz="2400" smtClean="0">
                <a:latin typeface="Bookman Old Style" pitchFamily="18" charset="0"/>
              </a:rPr>
              <a:t>A SzASz-ok értelmezése nem egységes (Selkirk, Mohanan,Kiparsky, Aronoff) </a:t>
            </a:r>
            <a:r>
              <a:rPr lang="hu-HU" sz="2400" smtClean="0">
                <a:latin typeface="Bookman Old Style" pitchFamily="18" charset="0"/>
                <a:sym typeface="Wingdings" pitchFamily="2" charset="2"/>
              </a:rPr>
              <a:t> befolyásolja az interface tul</a:t>
            </a:r>
          </a:p>
          <a:p>
            <a:pPr>
              <a:buFont typeface="Wingdings 2" pitchFamily="18" charset="2"/>
              <a:buNone/>
            </a:pPr>
            <a:r>
              <a:rPr lang="hu-HU" sz="2400" smtClean="0">
                <a:latin typeface="Bookman Old Style" pitchFamily="18" charset="0"/>
                <a:sym typeface="Wingdings" pitchFamily="2" charset="2"/>
              </a:rPr>
              <a:t>				! De: ettől eltekintünk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latin typeface="Bookman Old Style" pitchFamily="18" charset="0"/>
                <a:sym typeface="Wingdings" pitchFamily="2" charset="2"/>
              </a:rPr>
              <a:t>Ált. : 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latin typeface="Bookman Old Style" pitchFamily="18" charset="0"/>
                <a:sym typeface="Wingdings" pitchFamily="2" charset="2"/>
              </a:rPr>
              <a:t>a fonológiai szabályok a morfológiai szabályok közé ékelődnek a megfelelő pontokon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sym typeface="Wingdings" pitchFamily="2" charset="2"/>
              </a:rPr>
              <a:t>					</a:t>
            </a:r>
            <a:r>
              <a:rPr lang="hu-HU" sz="2800" smtClean="0">
                <a:latin typeface="Bookman Old Style" pitchFamily="18" charset="0"/>
                <a:sym typeface="Wingdings" pitchFamily="2" charset="2"/>
              </a:rPr>
              <a:t>+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latin typeface="Bookman Old Style" pitchFamily="18" charset="0"/>
                <a:sym typeface="Wingdings" pitchFamily="2" charset="2"/>
              </a:rPr>
              <a:t> csak morfológiai zárójelekre hivatkoznak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latin typeface="Bookman Old Style" pitchFamily="18" charset="0"/>
                <a:sym typeface="Wingdings" pitchFamily="2" charset="2"/>
              </a:rPr>
              <a:t>					= </a:t>
            </a:r>
          </a:p>
          <a:p>
            <a:pPr>
              <a:buFont typeface="Wingdings 2" pitchFamily="18" charset="2"/>
              <a:buNone/>
            </a:pPr>
            <a:r>
              <a:rPr lang="hu-HU" sz="2800" smtClean="0">
                <a:latin typeface="Bookman Old Style" pitchFamily="18" charset="0"/>
                <a:sym typeface="Wingdings" pitchFamily="2" charset="2"/>
              </a:rPr>
              <a:t>			</a:t>
            </a:r>
            <a:r>
              <a:rPr lang="hu-HU" sz="2800" b="1" smtClean="0">
                <a:latin typeface="Bookman Old Style" pitchFamily="18" charset="0"/>
                <a:sym typeface="Wingdings" pitchFamily="2" charset="2"/>
              </a:rPr>
              <a:t>Lexikális fonológia modellje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űhely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űhel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űhel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310</Words>
  <Application>Microsoft Office PowerPoint</Application>
  <PresentationFormat>Diavetítés a képernyőre (4:3 oldalarány)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Tervezősablon</vt:lpstr>
      </vt:variant>
      <vt:variant>
        <vt:i4>9</vt:i4>
      </vt:variant>
      <vt:variant>
        <vt:lpstr>Diacímek</vt:lpstr>
      </vt:variant>
      <vt:variant>
        <vt:i4>12</vt:i4>
      </vt:variant>
    </vt:vector>
  </HeadingPairs>
  <TitlesOfParts>
    <vt:vector size="31" baseType="lpstr">
      <vt:lpstr>Rockwell</vt:lpstr>
      <vt:lpstr>Arial</vt:lpstr>
      <vt:lpstr>Wingdings 2</vt:lpstr>
      <vt:lpstr>Calibri</vt:lpstr>
      <vt:lpstr>Symbol</vt:lpstr>
      <vt:lpstr>Wingdings</vt:lpstr>
      <vt:lpstr>Bookman Old Style</vt:lpstr>
      <vt:lpstr>Arabic Typesetting</vt:lpstr>
      <vt:lpstr>Times New Roman</vt:lpstr>
      <vt:lpstr>Comic Sans MS</vt:lpstr>
      <vt:lpstr>Műhely</vt:lpstr>
      <vt:lpstr>Műhely</vt:lpstr>
      <vt:lpstr>Műhely</vt:lpstr>
      <vt:lpstr>Műhely</vt:lpstr>
      <vt:lpstr>Műhely</vt:lpstr>
      <vt:lpstr>Műhely</vt:lpstr>
      <vt:lpstr>Műhely</vt:lpstr>
      <vt:lpstr>Műhely</vt:lpstr>
      <vt:lpstr>Műhely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Lexikális fonológia</dc:title>
  <dc:creator>Zsófi</dc:creator>
  <cp:lastModifiedBy>felhasználó</cp:lastModifiedBy>
  <cp:revision>21</cp:revision>
  <dcterms:created xsi:type="dcterms:W3CDTF">2014-11-16T11:21:31Z</dcterms:created>
  <dcterms:modified xsi:type="dcterms:W3CDTF">2014-11-17T12:26:11Z</dcterms:modified>
</cp:coreProperties>
</file>