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0" r:id="rId3"/>
    <p:sldId id="259" r:id="rId4"/>
    <p:sldId id="258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DE88C-31BF-4C3F-BA95-E894151E5956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E30F1-CEFD-4BA2-8BC1-77C4D4EFDC37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0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7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6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247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93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2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0AEF0-353B-493E-81F6-74001202209F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EEB7-8D39-472F-BDF9-00373F112982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22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72995-D004-42A1-A08B-CD2827B4A3D4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BB675-35EB-4996-AC4B-4042CD085FC9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6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04C46-E576-49E2-8186-69B44B3DAE71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EA4B9-2B86-4991-9034-0D4740B8898D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CEC33-BBF4-4ED8-A0E2-32B0068922BD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3A76E-48D0-4176-9711-D5A6958E3F04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1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700DF-3E95-45F3-9079-1C1C96F353D2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E2529-C8CE-4B65-A99F-0E6B104DEDD5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8C353-71F1-4899-9320-6DC5F12C031C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B304F-9775-4900-A0D4-D7ACA9A57648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1E61C-FF21-4386-B911-4F1518996554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15114-81EC-41A9-A2CE-6287C8E4653C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2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479E4-6A4B-4160-93FF-DD8EB3702760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548DD-1168-40BF-8CAD-22B8F627326F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1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9235D-7882-45B3-B7F4-190C1E923BFF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00D32-D617-4CA6-91F6-12672584AD3D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6CF60-DB8B-444E-85AE-EDF86F3BD6A3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0BBD-0510-4D3C-87CB-96EAAD1F116F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2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56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102784" y="1352282"/>
            <a:ext cx="8949267" cy="489611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u-HU" altLang="hu-H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I. Hit 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hu-HU" altLang="hu-HU" sz="32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lex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2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credendi</a:t>
            </a:r>
            <a:r>
              <a:rPr lang="hu-HU" altLang="hu-HU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hu-HU" altLang="hu-H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II. Ünneplés 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hu-HU" altLang="hu-HU" sz="3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lex</a:t>
            </a:r>
            <a:r>
              <a:rPr lang="hu-HU" altLang="hu-H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2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celebrandi</a:t>
            </a:r>
            <a:endParaRPr lang="hu-HU" altLang="hu-HU" sz="32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hu-HU" altLang="hu-H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III. Élet 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hu-HU" altLang="hu-HU" sz="32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lex</a:t>
            </a:r>
            <a:r>
              <a:rPr lang="hu-HU" altLang="hu-HU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2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vivendi</a:t>
            </a:r>
            <a:endParaRPr lang="hu-HU" altLang="hu-H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hu-HU" altLang="hu-H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IV. Imádság </a:t>
            </a:r>
            <a:r>
              <a:rPr lang="hu-HU" altLang="hu-HU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hu-HU" altLang="hu-HU" sz="32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lex</a:t>
            </a:r>
            <a:r>
              <a:rPr lang="hu-HU" altLang="hu-HU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200" b="1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orandi</a:t>
            </a:r>
            <a:endParaRPr lang="hu-HU" altLang="hu-HU" sz="32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7445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386366"/>
            <a:ext cx="8946541" cy="586203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rgbClr val="F5A408"/>
              </a:buClr>
              <a:buNone/>
            </a:pPr>
            <a:r>
              <a:rPr lang="hu-HU" sz="2400" b="1" dirty="0">
                <a:solidFill>
                  <a:srgbClr val="FFC000"/>
                </a:solidFill>
              </a:rPr>
              <a:t>A hét kérés</a:t>
            </a:r>
          </a:p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FFC000"/>
                </a:solidFill>
              </a:rPr>
              <a:t>Az Úr imájának szerkezete</a:t>
            </a:r>
          </a:p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endParaRPr lang="hu-HU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prstClr val="white"/>
                </a:solidFill>
              </a:rPr>
              <a:t>Hét kérés</a:t>
            </a:r>
            <a:endParaRPr lang="hu-HU" sz="20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endParaRPr lang="hu-HU" sz="2000" dirty="0" smtClean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prstClr val="white"/>
                </a:solidFill>
              </a:rPr>
              <a:t>Az első három inkább Istenre vonatkozik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A név megszentelése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Országának eljövetele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Akaratának megvalósulása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endParaRPr lang="hu-HU" sz="2000" dirty="0" smtClean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prstClr val="white"/>
                </a:solidFill>
              </a:rPr>
              <a:t>A második négy az ember szükségleteire, vágyaira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Eledelt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Bocsánatot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A kísértésben való kitartást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prstClr val="white"/>
                </a:solidFill>
              </a:rPr>
              <a:t>A Gonosztól való szabadulást kér.</a:t>
            </a:r>
          </a:p>
          <a:p>
            <a:pPr marL="857250" lvl="3" indent="0">
              <a:spcBef>
                <a:spcPts val="0"/>
              </a:spcBef>
              <a:buClr>
                <a:srgbClr val="F5A408"/>
              </a:buClr>
              <a:buNone/>
            </a:pPr>
            <a:endParaRPr lang="hu-HU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4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900" dirty="0">
                <a:solidFill>
                  <a:srgbClr val="FFC000"/>
                </a:solidFill>
              </a:rPr>
              <a:t>Mit jelent: „Szenteltessék meg a te neved”</a:t>
            </a:r>
            <a:endParaRPr lang="hu-HU" sz="19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Olyan dicséret, ami szentnek ismeri el Istent 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Isten szentnek nyilatkoztatta ki nevét Mózesnek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Azt akarta, hogy népe is szent legyen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Szent 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>
                <a:solidFill>
                  <a:prstClr val="white"/>
                </a:solidFill>
              </a:rPr>
              <a:t>más mint a profán, 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>
                <a:solidFill>
                  <a:prstClr val="white"/>
                </a:solidFill>
              </a:rPr>
              <a:t>Minden érték, az igaz, a jó és szép foglalata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Annak vágya, 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>
                <a:solidFill>
                  <a:prstClr val="white"/>
                </a:solidFill>
              </a:rPr>
              <a:t>hogy Isten neve általunk is megszentelődjék a világban, 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>
                <a:solidFill>
                  <a:prstClr val="white"/>
                </a:solidFill>
              </a:rPr>
              <a:t>Ismerje meg minden ember Isten nevét és áldja</a:t>
            </a:r>
          </a:p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900" dirty="0">
                <a:solidFill>
                  <a:srgbClr val="FFC000"/>
                </a:solidFill>
              </a:rPr>
              <a:t>Mit jelent: „Jöjjön el a te országod”</a:t>
            </a:r>
            <a:endParaRPr lang="hu-HU" sz="19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Az Egyház Krisztus második, dicsőséges eljövetelét kéri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Isten Országa növekedjék az emberek megszentelődése által az igazságosság és a béke szolgálatával a „Boldogságok” szerint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>
                <a:solidFill>
                  <a:prstClr val="white"/>
                </a:solidFill>
              </a:rPr>
              <a:t>A Lélek és a Menyasszony kiáltása is: „Jöjj el, Urunk, Jézus” (Jel 22,20)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900" dirty="0" smtClean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C000"/>
                </a:solidFill>
              </a:rPr>
              <a:t>Mit jelent: „Legyen meg a te akaratod, amint a mennyben,úgy a földön is!”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Isten azt akarja, hogy minden ember üdvözüljön (1Tim 2,3)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Jézus tökéletesen megvalósította az Atya akaratát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Kérjük hogy az ő akaratával egyesüljünk, Szűz Máriát és a szenteket példáját követve 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Ismerjük föl Isten akaratát, és állhatatosan </a:t>
            </a:r>
            <a:r>
              <a:rPr lang="hu-HU" sz="1700" dirty="0" err="1" smtClean="0"/>
              <a:t>teljesíthesük</a:t>
            </a:r>
            <a:r>
              <a:rPr lang="hu-HU" sz="1700" dirty="0" smtClean="0"/>
              <a:t> azt.</a:t>
            </a:r>
            <a:endParaRPr lang="hu-HU" sz="1700" dirty="0"/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700" dirty="0" smtClean="0"/>
          </a:p>
        </p:txBody>
      </p:sp>
    </p:spTree>
    <p:extLst>
      <p:ext uri="{BB962C8B-B14F-4D97-AF65-F5344CB8AC3E}">
        <p14:creationId xmlns:p14="http://schemas.microsoft.com/office/powerpoint/2010/main" val="27117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900" dirty="0">
                <a:solidFill>
                  <a:srgbClr val="FFC000"/>
                </a:solidFill>
              </a:rPr>
              <a:t>Mit </a:t>
            </a:r>
            <a:r>
              <a:rPr lang="hu-HU" sz="1900" dirty="0" smtClean="0">
                <a:solidFill>
                  <a:srgbClr val="FFC000"/>
                </a:solidFill>
              </a:rPr>
              <a:t>jelent ez a kérés: „Mindennapi kenyerünket add meg nekünk ma”</a:t>
            </a:r>
            <a:endParaRPr lang="hu-HU" sz="19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Kérjük a szükséges napi táplálékot Istentől, aki jobb mindenkinél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Kérjük, hogy cselekvésünk révén az igazságosság és a javak megosztása lehetővé tegye, hogy egyesek bősége fedezhesse mások szükségletét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„Nem </a:t>
            </a:r>
            <a:r>
              <a:rPr lang="hu-HU" sz="1700" dirty="0">
                <a:solidFill>
                  <a:prstClr val="white"/>
                </a:solidFill>
              </a:rPr>
              <a:t>csak kenyérrel él az </a:t>
            </a:r>
            <a:r>
              <a:rPr lang="hu-HU" sz="1700" dirty="0" smtClean="0">
                <a:solidFill>
                  <a:prstClr val="white"/>
                </a:solidFill>
              </a:rPr>
              <a:t>ember, hanem minden igével, ami Isten szájából származik” (</a:t>
            </a:r>
            <a:r>
              <a:rPr lang="hu-HU" sz="1700" dirty="0" err="1" smtClean="0">
                <a:solidFill>
                  <a:prstClr val="white"/>
                </a:solidFill>
              </a:rPr>
              <a:t>Mt</a:t>
            </a:r>
            <a:r>
              <a:rPr lang="hu-HU" sz="1700" dirty="0" smtClean="0">
                <a:solidFill>
                  <a:prstClr val="white"/>
                </a:solidFill>
              </a:rPr>
              <a:t> 4,</a:t>
            </a:r>
            <a:r>
              <a:rPr lang="hu-HU" sz="1700" dirty="0" err="1" smtClean="0">
                <a:solidFill>
                  <a:prstClr val="white"/>
                </a:solidFill>
              </a:rPr>
              <a:t>4</a:t>
            </a:r>
            <a:r>
              <a:rPr lang="hu-HU" sz="1700" dirty="0" smtClean="0">
                <a:solidFill>
                  <a:prstClr val="white"/>
                </a:solidFill>
              </a:rPr>
              <a:t>)</a:t>
            </a:r>
            <a:endParaRPr lang="hu-HU" sz="17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Sajátosan keresztény tartalma szerint vonatkozik </a:t>
            </a:r>
            <a:endParaRPr lang="hu-HU" sz="1300" dirty="0" smtClean="0">
              <a:solidFill>
                <a:prstClr val="white"/>
              </a:solidFill>
            </a:endParaRP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 smtClean="0">
                <a:solidFill>
                  <a:prstClr val="white"/>
                </a:solidFill>
              </a:rPr>
              <a:t>Isten Igéjére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 smtClean="0">
                <a:solidFill>
                  <a:prstClr val="white"/>
                </a:solidFill>
              </a:rPr>
              <a:t>az Eukarisztiában kapott Krisztus testére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500" dirty="0" smtClean="0">
                <a:solidFill>
                  <a:prstClr val="white"/>
                </a:solidFill>
              </a:rPr>
              <a:t>és a Szentlélek utáni éhségre 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 mai nap Isten mai napja ami elővételezi az Ország Lakomáját</a:t>
            </a:r>
            <a:endParaRPr lang="hu-HU" sz="1700" dirty="0">
              <a:solidFill>
                <a:prstClr val="white"/>
              </a:solidFill>
            </a:endParaRPr>
          </a:p>
          <a:p>
            <a:pPr marL="400050" lvl="2" indent="0">
              <a:spcBef>
                <a:spcPts val="0"/>
              </a:spcBef>
              <a:buClr>
                <a:srgbClr val="F5A408"/>
              </a:buClr>
              <a:buNone/>
            </a:pPr>
            <a:endParaRPr lang="hu-HU" sz="1500" dirty="0">
              <a:solidFill>
                <a:prstClr val="white"/>
              </a:solidFill>
            </a:endParaRPr>
          </a:p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C000"/>
                </a:solidFill>
              </a:rPr>
              <a:t>Miért mondjuk: „Bocsásd meg a mi vétkeinket, miképpen mi is megbocsátunk az ellenünk vétkezőknek”</a:t>
            </a:r>
            <a:endParaRPr lang="hu-HU" sz="19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Bűnösnek valljuk magunkat az Atyaisten előtt, de megvalljuk az Ő irgalmasságát is</a:t>
            </a:r>
            <a:endParaRPr lang="hu-HU" sz="17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Kérésünk akkor talál meghallgatásra, ha mi is megbocsátottunk.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 megbocsátás a Szentléleknek való önátadásban lehetséges, hogy Krisztushoz hasonlóan tudjunk a szeretet végleteiig elmenni (ellenségeknek való megbocsátás)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 megbocsátás részesedés Isten irgalmasságában, az ima egyik csúcspontja</a:t>
            </a:r>
            <a:endParaRPr lang="hu-HU" sz="1700" dirty="0">
              <a:solidFill>
                <a:prstClr val="white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900" dirty="0" smtClean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C000"/>
                </a:solidFill>
              </a:rPr>
              <a:t>Mit jelent: „Ne </a:t>
            </a:r>
            <a:r>
              <a:rPr lang="hu-HU" sz="1900" dirty="0" err="1" smtClean="0">
                <a:solidFill>
                  <a:srgbClr val="FFC000"/>
                </a:solidFill>
              </a:rPr>
              <a:t>vígy</a:t>
            </a:r>
            <a:r>
              <a:rPr lang="hu-HU" sz="1900" dirty="0" smtClean="0">
                <a:solidFill>
                  <a:srgbClr val="FFC000"/>
                </a:solidFill>
              </a:rPr>
              <a:t> minket a kísértésbe”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Azt kérjük, hogy Isten ne hagyjon minket egyedül a kísértésben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A Szentlélektől kérjük, </a:t>
            </a:r>
          </a:p>
          <a:p>
            <a:pPr marL="1200150" lvl="3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hogy különbséget tudjunk tenni a bennünket a jóban gyarapító próbatétel és a bűnbe és halálba vivő kísértés között</a:t>
            </a:r>
          </a:p>
          <a:p>
            <a:pPr marL="1200150" lvl="3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A megkísértettség és a kísértésbe való beleegyezés között</a:t>
            </a:r>
            <a:endParaRPr lang="hu-HU" sz="1900" dirty="0" smtClean="0"/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Kérjük a virrasztás és a végső állhatatosság kegyelmét</a:t>
            </a:r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41794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C000"/>
                </a:solidFill>
              </a:rPr>
              <a:t>Miért ezzel fejezzük be: „de szabadíts meg a gonosztól”</a:t>
            </a:r>
            <a:endParaRPr lang="hu-HU" sz="1900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 gonosz a Sátán személyét jelenti, aki szembeszegül Istennel és félrevezeti az egész földkerekséget (Jel 12,9)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Az ördögöt Krisztus már legyőzte. 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Azért imádkozunk, hogy az emberiség családja szabaduljon meg a Sátántól és műveitől. 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prstClr val="white"/>
                </a:solidFill>
              </a:rPr>
              <a:t>Kérjük a béke drága ajándékát, Krisztus állhatatos várását, aki végleg meg fog szabadítani bennünket a gonosztól.</a:t>
            </a:r>
            <a:endParaRPr lang="hu-HU" sz="1700" dirty="0">
              <a:solidFill>
                <a:prstClr val="white"/>
              </a:solidFill>
            </a:endParaRPr>
          </a:p>
          <a:p>
            <a:pPr marL="400050" lvl="2" indent="0">
              <a:spcBef>
                <a:spcPts val="0"/>
              </a:spcBef>
              <a:buClr>
                <a:srgbClr val="F5A408"/>
              </a:buClr>
              <a:buNone/>
            </a:pPr>
            <a:endParaRPr lang="hu-HU" sz="1500" dirty="0">
              <a:solidFill>
                <a:prstClr val="white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C000"/>
                </a:solidFill>
              </a:rPr>
              <a:t>Mit jelent a befejező „</a:t>
            </a:r>
            <a:r>
              <a:rPr lang="hu-HU" sz="1900" dirty="0" err="1" smtClean="0">
                <a:solidFill>
                  <a:srgbClr val="FFC000"/>
                </a:solidFill>
              </a:rPr>
              <a:t>Amen</a:t>
            </a:r>
            <a:r>
              <a:rPr lang="hu-HU" sz="1900" dirty="0" smtClean="0">
                <a:solidFill>
                  <a:srgbClr val="FFC000"/>
                </a:solidFill>
              </a:rPr>
              <a:t>”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/>
              <a:t>„Úgy legyen” </a:t>
            </a:r>
          </a:p>
          <a:p>
            <a:pPr marL="1200150" lvl="3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500" dirty="0" smtClean="0"/>
              <a:t>Megpecsételed mindazt amit ez az Istentől kapott imádság tartalmaz. (Jeruzsálemi Szent Cirill)</a:t>
            </a:r>
          </a:p>
        </p:txBody>
      </p:sp>
    </p:spTree>
    <p:extLst>
      <p:ext uri="{BB962C8B-B14F-4D97-AF65-F5344CB8AC3E}">
        <p14:creationId xmlns:p14="http://schemas.microsoft.com/office/powerpoint/2010/main" val="16548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399246"/>
            <a:ext cx="8946541" cy="5849154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Kívülről tudni kell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Miatyánk</a:t>
            </a:r>
          </a:p>
          <a:p>
            <a:r>
              <a:rPr lang="hu-HU" dirty="0" smtClean="0"/>
              <a:t>A két főparancsolat</a:t>
            </a:r>
          </a:p>
          <a:p>
            <a:r>
              <a:rPr lang="hu-HU" dirty="0" smtClean="0"/>
              <a:t>A tíz parancsolat</a:t>
            </a:r>
          </a:p>
          <a:p>
            <a:r>
              <a:rPr lang="hu-HU" dirty="0" smtClean="0"/>
              <a:t>A hét főbűn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irgalmasság testi cselekedetei</a:t>
            </a:r>
          </a:p>
          <a:p>
            <a:r>
              <a:rPr lang="hu-HU" dirty="0" smtClean="0"/>
              <a:t>Az irgalmasság lelki cselekedetei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98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ím 1"/>
          <p:cNvSpPr>
            <a:spLocks noGrp="1"/>
          </p:cNvSpPr>
          <p:nvPr>
            <p:ph type="title"/>
          </p:nvPr>
        </p:nvSpPr>
        <p:spPr>
          <a:xfrm>
            <a:off x="1103312" y="838201"/>
            <a:ext cx="9259888" cy="862013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solidFill>
                  <a:srgbClr val="F3800D"/>
                </a:solidFill>
              </a:rPr>
              <a:t>IV. A KERESZTÉNY IMÁDSÁG</a:t>
            </a:r>
          </a:p>
        </p:txBody>
      </p:sp>
      <p:sp>
        <p:nvSpPr>
          <p:cNvPr id="6553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IV. 1.	Az imádság a keresztény életben</a:t>
            </a:r>
          </a:p>
          <a:p>
            <a:pPr eaLnBrk="1" hangingPunct="1"/>
            <a:r>
              <a:rPr lang="hu-HU" altLang="hu-HU" sz="2800" dirty="0" smtClean="0"/>
              <a:t>IV. 2.	Az Úr imádsága: Miatyánk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6030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8"/>
            <a:ext cx="11151463" cy="59264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IV.1. Az imádság a keresztény életben (534-556)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Isten </a:t>
            </a:r>
            <a:r>
              <a:rPr lang="hu-HU" sz="1600" dirty="0"/>
              <a:t>ajándéka, aki elébe siet az ember kéréseinek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Az imádság a lélek fölemelése </a:t>
            </a:r>
            <a:r>
              <a:rPr lang="hu-HU" sz="1600" dirty="0" smtClean="0"/>
              <a:t>Istenhez,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Isten jelenlétébe helyezkedés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Azon javak kérése amik üdvösségünkre szolgál/ megegyezik Isten akaratával</a:t>
            </a:r>
            <a:endParaRPr lang="hu-HU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</a:t>
            </a:r>
            <a:r>
              <a:rPr lang="hu-HU" sz="1600" dirty="0"/>
              <a:t>Szentháromság egy </a:t>
            </a:r>
            <a:r>
              <a:rPr lang="hu-HU" sz="1600" dirty="0" smtClean="0"/>
              <a:t>Istennel, az Atyával, a Fiúval és a Szentlélekkel való elő és éltető kapcsolat</a:t>
            </a:r>
            <a:endParaRPr lang="hu-HU" sz="1400" dirty="0"/>
          </a:p>
          <a:p>
            <a:pPr lvl="4">
              <a:spcBef>
                <a:spcPts val="0"/>
              </a:spcBef>
            </a:pPr>
            <a:endParaRPr lang="hu-HU" b="1" dirty="0" smtClean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FFC000"/>
                </a:solidFill>
              </a:rPr>
              <a:t>IV.1.1. Az imádság kinyilatkoztatása</a:t>
            </a:r>
            <a:endParaRPr lang="hu-HU" b="1" dirty="0">
              <a:solidFill>
                <a:srgbClr val="FFC000"/>
              </a:solidFill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rgbClr val="FFC000"/>
                </a:solidFill>
              </a:rPr>
              <a:t>Egyetemes meghívás az imádságra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teremtő oltja az ember szívébe a vágyat, amit bukása után is megőriz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Tanúsítják az összes vallások és az Üdvtörténet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Isten vonz minden személyt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imádság kinyilatkoztatása az Ószövetségben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Ábrahám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Mózes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 szemlélődő imádság modellje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 csipkebokorban szemtől szembe beszélt vele, mint az ember barátjával beszél (</a:t>
            </a:r>
            <a:r>
              <a:rPr lang="hu-HU" sz="1400" dirty="0" err="1" smtClean="0"/>
              <a:t>Kiv</a:t>
            </a:r>
            <a:r>
              <a:rPr lang="hu-HU" sz="1400" dirty="0" smtClean="0"/>
              <a:t> 33,11)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templom és a király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Próféták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Zsoltárok</a:t>
            </a:r>
          </a:p>
        </p:txBody>
      </p:sp>
    </p:spTree>
    <p:extLst>
      <p:ext uri="{BB962C8B-B14F-4D97-AF65-F5344CB8AC3E}">
        <p14:creationId xmlns:p14="http://schemas.microsoft.com/office/powerpoint/2010/main" val="40863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9403" y="270458"/>
            <a:ext cx="9259909" cy="5926428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0"/>
              </a:spcBef>
              <a:buNone/>
            </a:pPr>
            <a:r>
              <a:rPr lang="hu-HU" sz="1600" dirty="0" smtClean="0"/>
              <a:t>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Az imádság teljes kinyilatkoztatása Jézus Krisztusban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Kitől tanulta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Mikor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Hogyan imádkozott a szenvedésben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Hogyan tanított bennünket imádkozni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Miért hatékony a mi imádságunk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Hogyan imádkozott a Szűzanya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</a:t>
            </a:r>
            <a:r>
              <a:rPr lang="hu-HU" sz="1600" dirty="0" err="1" smtClean="0"/>
              <a:t>Magnificat</a:t>
            </a:r>
            <a:endParaRPr lang="hu-HU" sz="18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800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Az imádság az Egyház idejében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jeruzsálemi közösség imája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Szentlélek az imádságban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6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Az imádság fajtái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Áldás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Imádás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Kérés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Közbenjárás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Hálaadás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Dicséret</a:t>
            </a:r>
            <a:endParaRPr lang="hu-HU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35089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FFC000"/>
                </a:solidFill>
              </a:rPr>
              <a:t>IV.1.2. Az imádsághagyománya</a:t>
            </a:r>
            <a:endParaRPr lang="hu-HU" b="1" dirty="0">
              <a:solidFill>
                <a:srgbClr val="FFC000"/>
              </a:solidFill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rgbClr val="FFC000"/>
                </a:solidFill>
              </a:rPr>
              <a:t>A hagyomány jelentősége az imádságban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Szentlélek tanítja imádkozni Isten fiait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Nem egy belső indíttatás spontán kifejeződése csupán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tapasztalt lelki valóságok szemlélésére, tanulmányozására és megértésére való törekvés</a:t>
            </a:r>
            <a:endParaRPr lang="hu-HU" sz="12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imádság forrásainál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Isten Igéje,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Az Egyház liturgiája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Az isteni erények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 mindennapi helyzetek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imádság útja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Különféle történelmi, társadalmi és kulturális helyzetekhez kötődő útjai vannak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 Tanítóhivatal és a </a:t>
            </a:r>
            <a:r>
              <a:rPr lang="hu-HU" sz="1600" dirty="0" err="1"/>
              <a:t>katekéták</a:t>
            </a:r>
            <a:r>
              <a:rPr lang="hu-HU" sz="1600" dirty="0"/>
              <a:t> szerepe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 keresztény ima útja Krisztus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Legalább bennfoglaltan Jézus </a:t>
            </a:r>
            <a:r>
              <a:rPr lang="hu-HU" sz="1600" dirty="0" smtClean="0"/>
              <a:t>nevében kell imádkozunk, hogy a Szentlélekben a Fiú által az Atyához járulhassunk</a:t>
            </a:r>
            <a:endParaRPr lang="hu-HU" sz="16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 </a:t>
            </a:r>
            <a:r>
              <a:rPr lang="hu-HU" sz="1600" dirty="0" smtClean="0"/>
              <a:t>Szentlélek szerepe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Az </a:t>
            </a:r>
            <a:r>
              <a:rPr lang="hu-HU" sz="1400" dirty="0"/>
              <a:t>ima belső mestere. Azt sem tudjuk hogy kell imádkozni.  Gyöngeségünkben a Lélek siet segítségünkre (Róm 8,26)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A máriás keresztény </a:t>
            </a:r>
            <a:r>
              <a:rPr lang="hu-HU" sz="1600" dirty="0" smtClean="0"/>
              <a:t>ima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 tökéletes „</a:t>
            </a:r>
            <a:r>
              <a:rPr lang="hu-HU" sz="1400" dirty="0" err="1" smtClean="0"/>
              <a:t>Orans</a:t>
            </a:r>
            <a:r>
              <a:rPr lang="hu-HU" sz="1400" dirty="0" smtClean="0"/>
              <a:t>”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err="1" smtClean="0"/>
              <a:t>Hodigitria</a:t>
            </a:r>
            <a:r>
              <a:rPr lang="hu-HU" sz="1400" dirty="0" smtClean="0"/>
              <a:t> – megmutatja nekünk az utat, Jézus Krisztust</a:t>
            </a:r>
            <a:endParaRPr lang="hu-HU" sz="14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/>
              <a:t>Hogyan kérjük Mária közbenjárását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/>
              <a:t>Üdvözléggyel, </a:t>
            </a:r>
            <a:r>
              <a:rPr lang="hu-HU" sz="1400" dirty="0" err="1"/>
              <a:t>Rózsafűzér</a:t>
            </a:r>
            <a:r>
              <a:rPr lang="hu-HU" sz="1400" dirty="0"/>
              <a:t>, </a:t>
            </a:r>
            <a:r>
              <a:rPr lang="hu-HU" sz="1400" dirty="0" err="1"/>
              <a:t>Paraklisz</a:t>
            </a:r>
            <a:r>
              <a:rPr lang="hu-HU" sz="1400" dirty="0"/>
              <a:t>, </a:t>
            </a:r>
            <a:r>
              <a:rPr lang="hu-HU" sz="1400" dirty="0" err="1"/>
              <a:t>Akathisztosz</a:t>
            </a:r>
            <a:endParaRPr lang="hu-HU" sz="1400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/>
              <a:t>Szívesen imádkozik Máriával és az ő közbenjárást kérve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imádságra vezetők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szentek közbenjárás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Lelkiségi típusok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Kedvező helyek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Bárhol lehet, de segít a templom; kolostor, búcsújáró, zarándok hely; otthoni imasarok</a:t>
            </a: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28452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FFC000"/>
                </a:solidFill>
              </a:rPr>
              <a:t>IV.1.3. Az imaélet (567-577)</a:t>
            </a:r>
            <a:endParaRPr lang="hu-HU" b="1" dirty="0">
              <a:solidFill>
                <a:srgbClr val="FFC000"/>
              </a:solidFill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rgbClr val="FFC000"/>
                </a:solidFill>
              </a:rPr>
              <a:t>Az imádságnak legkedvezőbb időpontok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Minden időpont megfelel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Az Egyház javasol egy ritmust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Reggeli és esti, étkezés előtt és után, imaórák, vasárnapi Szentmise, liturgikus év ünnepei, jámborsági gyakorlatok.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rgbClr val="FFC000"/>
                </a:solidFill>
              </a:rPr>
              <a:t>Az imádság módjai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 szóbeli ima</a:t>
            </a:r>
            <a:endParaRPr lang="hu-HU" sz="1700" dirty="0"/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Összekapcsolja a testet a szív belső imádságával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legbensőségesebb ima sem mondhat le róla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Személyes hitből kell fakadnia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Miatyánk – Jézus által megtanított tökéletes szóbeli ima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elmélkedő ima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/>
              <a:t>Imádságos reflexió elsősorban a Szentírásból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/>
              <a:t>Tevékenységre indítja az értelem, a képzeletet, az érzelmeket, a </a:t>
            </a:r>
            <a:r>
              <a:rPr lang="hu-HU" dirty="0" err="1"/>
              <a:t>vágyóképességet</a:t>
            </a:r>
            <a:r>
              <a:rPr lang="hu-HU" dirty="0"/>
              <a:t>, hogy elmélyítse hitünket, erősítse akaratunkat Krisztus követésében, munkálja a szeretetben való egyesülést Istennel.  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 szemlélődő ima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Isten egyszerű szemlélése hitben és szeretetben.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Isten ajándéka Krisztusban és a Szentlélekben.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Bensőséges barátság Istennel, tudva, hogy szeret bennünket.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Szavakkal leírhatatlan élmény, „hétköznapi misztika”.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5983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rgbClr val="FFC000"/>
                </a:solidFill>
              </a:rPr>
              <a:t>Az imádság küzdelme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300" dirty="0" smtClean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Miért küzdelem?</a:t>
            </a:r>
            <a:endParaRPr lang="hu-HU" sz="1700" dirty="0"/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ima kegyelem, de határozott válasz követel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Küzdelem saját figyelmetlenségünkkel állhatatlanságunkkal, környezetünkkel és a Kísértővel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ember úgy imádkozik, amint él, mert úgy él, amint imádkozik.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Kifogások az imával szemben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Nincs időm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ima haszontalan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Kedvtelenség a látszólagos eredménytelenség miatt</a:t>
            </a:r>
          </a:p>
          <a:p>
            <a:pPr marL="742950" lvl="2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Legyőzésük: alázattal, bizalommal és állhatatossággal lehet.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Az ima során jelentkező nehézségek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Szórakozottság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Elkalandozás – bevonni azt is az imába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Visszatérni az Úrhoz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Szárazság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Akkor is hittel ragaszkodunk, ha semmi vigasztalást nem érzünk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Lustaság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 lelki restség, ellenszere az éberség és a szív őrzése</a:t>
            </a:r>
          </a:p>
          <a:p>
            <a:pPr lvl="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sz="1700" dirty="0" smtClean="0">
                <a:solidFill>
                  <a:srgbClr val="FFC000"/>
                </a:solidFill>
              </a:rPr>
              <a:t>A bizalom megerősítése</a:t>
            </a:r>
            <a:endParaRPr lang="hu-HU" sz="1700" dirty="0">
              <a:solidFill>
                <a:srgbClr val="FFC000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Isten meghallgatott és nemet mondott – Legyen meg az ő akarata, ne az enyém</a:t>
            </a:r>
            <a:endParaRPr lang="hu-HU" dirty="0">
              <a:solidFill>
                <a:prstClr val="white"/>
              </a:solidFill>
            </a:endParaRP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Szüntelenül imádkozzatok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Időnk a feltámadt Krisztus ideje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Jézus ima</a:t>
            </a:r>
          </a:p>
          <a:p>
            <a:pPr marL="742950" lvl="2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Jézus „Órájának” imája</a:t>
            </a:r>
          </a:p>
          <a:p>
            <a:pPr marL="1200150" lvl="3" indent="-342900">
              <a:spcBef>
                <a:spcPts val="0"/>
              </a:spcBef>
              <a:buClr>
                <a:srgbClr val="F5A408"/>
              </a:buCl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prstClr val="white"/>
                </a:solidFill>
              </a:rPr>
              <a:t>Főpapi imája az Utolsó Vacsorán</a:t>
            </a:r>
            <a:endParaRPr lang="hu-HU" dirty="0">
              <a:solidFill>
                <a:prstClr val="white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3351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8"/>
            <a:ext cx="11151463" cy="592642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IV.2. Az Úr imája (578-598)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apostolok kérésére Jézus tanított meg minket erre (</a:t>
            </a:r>
            <a:r>
              <a:rPr lang="hu-HU" dirty="0" err="1" smtClean="0"/>
              <a:t>Lk</a:t>
            </a:r>
            <a:r>
              <a:rPr lang="hu-HU" dirty="0" smtClean="0"/>
              <a:t> 11,1)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Egyház a liturgiában a Szent Máténál olvasható szöveget imádkozta (</a:t>
            </a:r>
            <a:r>
              <a:rPr lang="hu-HU" dirty="0" err="1" smtClean="0"/>
              <a:t>Mt</a:t>
            </a:r>
            <a:r>
              <a:rPr lang="hu-HU" dirty="0" smtClean="0"/>
              <a:t> 6,9-13) </a:t>
            </a:r>
            <a:endParaRPr lang="hu-HU" sz="1600" dirty="0" smtClean="0"/>
          </a:p>
          <a:p>
            <a:pPr lvl="4">
              <a:spcBef>
                <a:spcPts val="0"/>
              </a:spcBef>
            </a:pPr>
            <a:endParaRPr lang="hu-HU" sz="1600" b="1" dirty="0" smtClean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rgbClr val="FFC000"/>
                </a:solidFill>
              </a:rPr>
              <a:t>IV.2.1. Az egész evangélium összefoglalása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800" b="1" dirty="0" smtClean="0">
              <a:solidFill>
                <a:srgbClr val="FFC000"/>
              </a:solidFill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b="1" dirty="0" smtClean="0">
                <a:solidFill>
                  <a:srgbClr val="FFC000"/>
                </a:solidFill>
              </a:rPr>
              <a:t>Helye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Hegyi Beszéd (</a:t>
            </a:r>
            <a:r>
              <a:rPr lang="hu-HU" dirty="0" err="1" smtClean="0"/>
              <a:t>Mt</a:t>
            </a:r>
            <a:r>
              <a:rPr lang="hu-HU" dirty="0" smtClean="0"/>
              <a:t> 5-7) közepén áll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evangélium szintézise (Tertullianus)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„legtökéletesebb imádság” (Aquinói Szent Tamás)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Neve azért az „Úr imája” (</a:t>
            </a:r>
            <a:r>
              <a:rPr lang="hu-HU" dirty="0" err="1" smtClean="0"/>
              <a:t>Oratio</a:t>
            </a:r>
            <a:r>
              <a:rPr lang="hu-HU" dirty="0" smtClean="0"/>
              <a:t> </a:t>
            </a:r>
            <a:r>
              <a:rPr lang="hu-HU" dirty="0" err="1" smtClean="0"/>
              <a:t>Dominica</a:t>
            </a:r>
            <a:r>
              <a:rPr lang="hu-HU" dirty="0" smtClean="0"/>
              <a:t>), mert maga Jézus tanított meg bennünket erre</a:t>
            </a:r>
            <a:endParaRPr lang="hu-HU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Kiemelkedik az Egyház imádságai közül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keresztelésben adják át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Az Eukarisztia fejezi ki teljes tartalmát, a már most és a még nem feszültségében: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a már megvalósult Üdvösség misztériuma 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600" dirty="0" smtClean="0"/>
              <a:t>és a második eljövetelkor teljes meghallgatásra találó kérések között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Része az imaórák liturgiájának is 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200" dirty="0" smtClean="0"/>
          </a:p>
        </p:txBody>
      </p:sp>
    </p:spTree>
    <p:extLst>
      <p:ext uri="{BB962C8B-B14F-4D97-AF65-F5344CB8AC3E}">
        <p14:creationId xmlns:p14="http://schemas.microsoft.com/office/powerpoint/2010/main" val="5667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9675" y="270457"/>
            <a:ext cx="11151463" cy="63235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100" b="1" dirty="0" smtClean="0">
                <a:solidFill>
                  <a:srgbClr val="FFC000"/>
                </a:solidFill>
              </a:rPr>
              <a:t>Miatyánk, aki a mennyekben vagy (582-586)</a:t>
            </a:r>
            <a:endParaRPr lang="hu-HU" sz="2100" b="1" dirty="0">
              <a:solidFill>
                <a:srgbClr val="FFC000"/>
              </a:solidFill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b="1" dirty="0" smtClean="0">
                <a:solidFill>
                  <a:srgbClr val="FFC000"/>
                </a:solidFill>
              </a:rPr>
              <a:t>Teljes bizalom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Jézus által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Gyermeki bizalom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Örömteli biztonság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Alázatos bátorság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Bizonyosság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Isten szeret és meghallgat/ üdvösségre vezet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„Mi atyánk”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Az Isten/Atya fogadott fiai vagyunk a Fiú által a Szentlélekben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Az egyházban egymás testvérei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Az ima missziós lelkülete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Legyenek mindnyájan egy  -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 keresztények közös kincse (ökumené),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Az emberiséggel és az emberiségért, hogy megismerje a világ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Aki a mennyekben vagy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Nem hely hanem létmód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Isten fönsége, szentsége, de a szívben való jelenléte is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900" dirty="0" smtClean="0"/>
              <a:t>Az atyai ház, ami felé úton vagyunk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2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7317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</TotalTime>
  <Words>1459</Words>
  <Application>Microsoft Office PowerPoint</Application>
  <PresentationFormat>Egyéni</PresentationFormat>
  <Paragraphs>236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Ion</vt:lpstr>
      <vt:lpstr>PowerPoint bemutató</vt:lpstr>
      <vt:lpstr>IV. A KERESZTÉNY IMÁDSÁG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Janka Ferenc</dc:creator>
  <cp:lastModifiedBy>felhasználó</cp:lastModifiedBy>
  <cp:revision>20</cp:revision>
  <dcterms:created xsi:type="dcterms:W3CDTF">2016-05-03T08:13:26Z</dcterms:created>
  <dcterms:modified xsi:type="dcterms:W3CDTF">2016-05-05T09:20:44Z</dcterms:modified>
</cp:coreProperties>
</file>