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17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121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14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25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866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99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642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0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901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945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92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8E2A-58E3-4599-8DC1-2887774EE2FA}" type="datetimeFigureOut">
              <a:rPr lang="hu-HU" smtClean="0"/>
              <a:t>2016.02.05.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CBD9-1191-442C-91FA-4B691732A41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26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01003" y="450377"/>
            <a:ext cx="9894627" cy="12828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sz="4800" cap="small" dirty="0"/>
              <a:t>a politikai liberalizmus és a Katolikus Egyház – </a:t>
            </a:r>
            <a:r>
              <a:rPr lang="hu-HU" sz="4800" cap="small" dirty="0" err="1"/>
              <a:t>Lamennais</a:t>
            </a:r>
            <a:r>
              <a:rPr lang="hu-HU" sz="4800" cap="small" dirty="0"/>
              <a:t> </a:t>
            </a:r>
            <a:r>
              <a:rPr lang="hu-HU" sz="4800" cap="small" dirty="0" smtClean="0"/>
              <a:t>fordulata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01003" y="1733267"/>
            <a:ext cx="6660107" cy="435363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hu-HU" sz="2800" b="1" dirty="0"/>
              <a:t>„A katolikus egyház </a:t>
            </a:r>
            <a:r>
              <a:rPr lang="hu-HU" sz="2800" dirty="0"/>
              <a:t>az örökös. Ennek ellenére elkerülhetetlen a mai nap, az aktuális konstelláció és a jelenlegi generáció döntése. Noha az egyház a harcoló felek egyike mellett sem foglal állást, ténylegesen az egyik oldalra kell állnia, ahogyan a 19. század első felében tette, amikor </a:t>
            </a:r>
            <a:r>
              <a:rPr lang="hu-HU" sz="2800" b="1" dirty="0"/>
              <a:t>az ellenforradalom mellé állt.” </a:t>
            </a:r>
            <a:endParaRPr lang="hu-HU" sz="2800" b="1" dirty="0" smtClean="0"/>
          </a:p>
          <a:p>
            <a:pPr algn="just"/>
            <a:r>
              <a:rPr lang="hu-HU" sz="2800" dirty="0" smtClean="0"/>
              <a:t>/</a:t>
            </a:r>
            <a:r>
              <a:rPr lang="hu-HU" sz="2800" dirty="0"/>
              <a:t>Carl Schmitt, </a:t>
            </a:r>
            <a:r>
              <a:rPr lang="hu-HU" sz="2800" i="1" dirty="0" err="1"/>
              <a:t>Römischer</a:t>
            </a:r>
            <a:r>
              <a:rPr lang="hu-HU" sz="2800" i="1" dirty="0"/>
              <a:t> </a:t>
            </a:r>
            <a:r>
              <a:rPr lang="hu-HU" sz="2800" i="1" dirty="0" err="1"/>
              <a:t>Katholizismus</a:t>
            </a:r>
            <a:r>
              <a:rPr lang="hu-HU" sz="2800" i="1" dirty="0"/>
              <a:t> und </a:t>
            </a:r>
            <a:r>
              <a:rPr lang="hu-HU" sz="2800" i="1" dirty="0" err="1"/>
              <a:t>politische</a:t>
            </a:r>
            <a:r>
              <a:rPr lang="hu-HU" sz="2800" i="1" dirty="0"/>
              <a:t> </a:t>
            </a:r>
            <a:r>
              <a:rPr lang="hu-HU" sz="2800" i="1" dirty="0" err="1"/>
              <a:t>Form</a:t>
            </a:r>
            <a:r>
              <a:rPr lang="hu-HU" sz="2800" dirty="0"/>
              <a:t>, </a:t>
            </a:r>
            <a:r>
              <a:rPr lang="hu-HU" sz="2800" dirty="0" smtClean="0"/>
              <a:t>1923./</a:t>
            </a:r>
            <a:endParaRPr lang="hu-HU" sz="2800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110" y="1733267"/>
            <a:ext cx="3234520" cy="435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u-HU" dirty="0" smtClean="0"/>
              <a:t>La </a:t>
            </a:r>
            <a:r>
              <a:rPr lang="hu-HU" dirty="0" err="1" smtClean="0"/>
              <a:t>Mennais</a:t>
            </a:r>
            <a:r>
              <a:rPr lang="hu-HU" dirty="0" smtClean="0"/>
              <a:t> - </a:t>
            </a:r>
            <a:r>
              <a:rPr lang="hu-HU" dirty="0" err="1" smtClean="0"/>
              <a:t>Lamennais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7746242" cy="435133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hu-HU" sz="4000" dirty="0" smtClean="0"/>
          </a:p>
          <a:p>
            <a:r>
              <a:rPr lang="hu-HU" sz="4000" dirty="0" smtClean="0"/>
              <a:t>Hugo </a:t>
            </a:r>
            <a:r>
              <a:rPr lang="hu-HU" sz="4000" dirty="0" err="1"/>
              <a:t>Félicité</a:t>
            </a:r>
            <a:r>
              <a:rPr lang="hu-HU" sz="4000" dirty="0"/>
              <a:t> Robert de </a:t>
            </a:r>
            <a:r>
              <a:rPr lang="hu-HU" sz="4000" dirty="0" err="1"/>
              <a:t>Lamennais</a:t>
            </a:r>
            <a:r>
              <a:rPr lang="hu-HU" sz="4000" dirty="0"/>
              <a:t> (1782-1854) </a:t>
            </a:r>
            <a:endParaRPr lang="hu-HU" sz="4000" dirty="0" smtClean="0"/>
          </a:p>
          <a:p>
            <a:r>
              <a:rPr lang="hu-HU" sz="4000" dirty="0" smtClean="0"/>
              <a:t>„</a:t>
            </a:r>
            <a:r>
              <a:rPr lang="hu-HU" sz="4000" dirty="0" err="1" smtClean="0"/>
              <a:t>Geláziánum</a:t>
            </a:r>
            <a:r>
              <a:rPr lang="hu-HU" sz="4000" dirty="0" smtClean="0"/>
              <a:t>” vs. </a:t>
            </a:r>
            <a:r>
              <a:rPr lang="hu-HU" sz="4000" dirty="0"/>
              <a:t>n</a:t>
            </a:r>
            <a:r>
              <a:rPr lang="hu-HU" sz="4000" dirty="0" smtClean="0"/>
              <a:t>épfelség elve</a:t>
            </a:r>
          </a:p>
          <a:p>
            <a:r>
              <a:rPr lang="hu-HU" sz="4000" dirty="0" smtClean="0"/>
              <a:t> Gallikán – ultramontán ellentét</a:t>
            </a:r>
          </a:p>
          <a:p>
            <a:r>
              <a:rPr lang="hu-HU" sz="4000" dirty="0" smtClean="0"/>
              <a:t> Ellenforradalmi gondolkodás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430" y="1825624"/>
            <a:ext cx="3001370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u-HU" dirty="0"/>
              <a:t>Régi rend – isteni rend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i="1" dirty="0" err="1"/>
              <a:t>Réflexions</a:t>
            </a:r>
            <a:r>
              <a:rPr lang="hu-HU" i="1" dirty="0"/>
              <a:t> </a:t>
            </a:r>
            <a:r>
              <a:rPr lang="hu-HU" i="1" dirty="0" err="1"/>
              <a:t>sur</a:t>
            </a:r>
            <a:r>
              <a:rPr lang="hu-HU" i="1" dirty="0"/>
              <a:t> </a:t>
            </a:r>
            <a:r>
              <a:rPr lang="hu-HU" i="1" dirty="0" err="1"/>
              <a:t>l’état</a:t>
            </a:r>
            <a:r>
              <a:rPr lang="hu-HU" i="1" dirty="0"/>
              <a:t> de </a:t>
            </a:r>
            <a:r>
              <a:rPr lang="hu-HU" i="1" dirty="0" err="1"/>
              <a:t>l’Église</a:t>
            </a:r>
            <a:r>
              <a:rPr lang="hu-HU" i="1" dirty="0"/>
              <a:t> en France au </a:t>
            </a:r>
            <a:r>
              <a:rPr lang="hu-HU" i="1" dirty="0" err="1"/>
              <a:t>XVIIIe</a:t>
            </a:r>
            <a:r>
              <a:rPr lang="hu-HU" i="1" dirty="0"/>
              <a:t> </a:t>
            </a:r>
            <a:r>
              <a:rPr lang="hu-HU" i="1" dirty="0" err="1"/>
              <a:t>siècle</a:t>
            </a:r>
            <a:r>
              <a:rPr lang="hu-HU" i="1" dirty="0"/>
              <a:t> </a:t>
            </a:r>
            <a:r>
              <a:rPr lang="hu-HU" dirty="0"/>
              <a:t>(</a:t>
            </a:r>
            <a:r>
              <a:rPr lang="hu-HU" i="1" dirty="0"/>
              <a:t>Gondolatok az egyház állapotáról Franciaországba</a:t>
            </a:r>
            <a:r>
              <a:rPr lang="hu-HU" dirty="0"/>
              <a:t> - 1808) </a:t>
            </a:r>
            <a:endParaRPr lang="hu-HU" dirty="0" smtClean="0"/>
          </a:p>
          <a:p>
            <a:r>
              <a:rPr lang="hu-HU" i="1" dirty="0" err="1" smtClean="0"/>
              <a:t>Tradition</a:t>
            </a:r>
            <a:r>
              <a:rPr lang="hu-HU" i="1" dirty="0" smtClean="0"/>
              <a:t> </a:t>
            </a:r>
            <a:r>
              <a:rPr lang="hu-HU" i="1" dirty="0"/>
              <a:t>de </a:t>
            </a:r>
            <a:r>
              <a:rPr lang="hu-HU" i="1" dirty="0" err="1"/>
              <a:t>l’Église</a:t>
            </a:r>
            <a:r>
              <a:rPr lang="hu-HU" i="1" dirty="0"/>
              <a:t> </a:t>
            </a:r>
            <a:r>
              <a:rPr lang="hu-HU" i="1" dirty="0" err="1"/>
              <a:t>sur</a:t>
            </a:r>
            <a:r>
              <a:rPr lang="hu-HU" i="1" dirty="0"/>
              <a:t> </a:t>
            </a:r>
            <a:r>
              <a:rPr lang="hu-HU" i="1" dirty="0" err="1"/>
              <a:t>l’institution</a:t>
            </a:r>
            <a:r>
              <a:rPr lang="hu-HU" i="1" dirty="0"/>
              <a:t> des </a:t>
            </a:r>
            <a:r>
              <a:rPr lang="hu-HU" i="1" dirty="0" err="1"/>
              <a:t>évêques</a:t>
            </a:r>
            <a:r>
              <a:rPr lang="hu-HU" i="1" dirty="0"/>
              <a:t> </a:t>
            </a:r>
            <a:r>
              <a:rPr lang="hu-HU" dirty="0"/>
              <a:t>(</a:t>
            </a:r>
            <a:r>
              <a:rPr lang="hu-HU" i="1" dirty="0"/>
              <a:t>Az egyház hagyománya a püspökség intézményéről</a:t>
            </a:r>
            <a:r>
              <a:rPr lang="hu-HU" dirty="0"/>
              <a:t> - 1814) </a:t>
            </a:r>
            <a:endParaRPr lang="hu-HU" dirty="0" smtClean="0"/>
          </a:p>
          <a:p>
            <a:pPr lvl="3" algn="just"/>
            <a:r>
              <a:rPr lang="hu-HU" sz="2800" dirty="0"/>
              <a:t>V</a:t>
            </a:r>
            <a:r>
              <a:rPr lang="hu-HU" sz="2800" dirty="0" smtClean="0"/>
              <a:t>égső auktoritás: a </a:t>
            </a:r>
            <a:r>
              <a:rPr lang="hu-HU" sz="2800" dirty="0"/>
              <a:t>vallási tekintélyben gyökerezik, éppen ezért a politikai hatalomtól független</a:t>
            </a:r>
            <a:r>
              <a:rPr lang="hu-HU" sz="2800" dirty="0" smtClean="0"/>
              <a:t>.</a:t>
            </a:r>
          </a:p>
          <a:p>
            <a:pPr algn="just"/>
            <a:r>
              <a:rPr lang="hu-HU" dirty="0"/>
              <a:t>Az </a:t>
            </a:r>
            <a:r>
              <a:rPr lang="hu-HU" i="1" dirty="0" err="1"/>
              <a:t>Essai</a:t>
            </a:r>
            <a:r>
              <a:rPr lang="hu-HU" i="1" dirty="0"/>
              <a:t> </a:t>
            </a:r>
            <a:r>
              <a:rPr lang="hu-HU" i="1" dirty="0" err="1"/>
              <a:t>sur</a:t>
            </a:r>
            <a:r>
              <a:rPr lang="hu-HU" i="1" dirty="0"/>
              <a:t> </a:t>
            </a:r>
            <a:r>
              <a:rPr lang="hu-HU" i="1" dirty="0" err="1"/>
              <a:t>l’indifférence</a:t>
            </a:r>
            <a:r>
              <a:rPr lang="hu-HU" i="1" dirty="0"/>
              <a:t> en </a:t>
            </a:r>
            <a:r>
              <a:rPr lang="hu-HU" i="1" dirty="0" err="1"/>
              <a:t>matière</a:t>
            </a:r>
            <a:r>
              <a:rPr lang="hu-HU" i="1" dirty="0"/>
              <a:t> de </a:t>
            </a:r>
            <a:r>
              <a:rPr lang="hu-HU" i="1" dirty="0" err="1"/>
              <a:t>religion</a:t>
            </a:r>
            <a:r>
              <a:rPr lang="hu-HU" i="1" dirty="0"/>
              <a:t> </a:t>
            </a:r>
            <a:r>
              <a:rPr lang="hu-HU" dirty="0"/>
              <a:t>(</a:t>
            </a:r>
            <a:r>
              <a:rPr lang="hu-HU" i="1" dirty="0"/>
              <a:t>Tanulmány a vallási közömbösségről</a:t>
            </a:r>
            <a:r>
              <a:rPr lang="hu-HU" dirty="0"/>
              <a:t> - 1817–23</a:t>
            </a:r>
            <a:r>
              <a:rPr lang="hu-HU" dirty="0" smtClean="0"/>
              <a:t>)</a:t>
            </a:r>
          </a:p>
          <a:p>
            <a:pPr lvl="3" algn="just"/>
            <a:r>
              <a:rPr lang="hu-HU" sz="2800" dirty="0" smtClean="0"/>
              <a:t>Közömbösség</a:t>
            </a:r>
          </a:p>
          <a:p>
            <a:pPr lvl="3" algn="just"/>
            <a:r>
              <a:rPr lang="hu-HU" sz="2800" dirty="0"/>
              <a:t>az egész emberiség </a:t>
            </a:r>
            <a:r>
              <a:rPr lang="hu-HU" sz="2800" dirty="0" smtClean="0"/>
              <a:t>egyetértése </a:t>
            </a:r>
            <a:r>
              <a:rPr lang="hu-HU" sz="2800" dirty="0"/>
              <a:t>(</a:t>
            </a:r>
            <a:r>
              <a:rPr lang="hu-HU" sz="2800" i="1" dirty="0" err="1"/>
              <a:t>consentement</a:t>
            </a:r>
            <a:r>
              <a:rPr lang="hu-HU" sz="2800" dirty="0"/>
              <a:t>) 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5375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hu-HU" dirty="0" smtClean="0"/>
              <a:t>Az </a:t>
            </a:r>
            <a:r>
              <a:rPr lang="hu-HU" dirty="0"/>
              <a:t>egyház és az állam szétválasztása </a:t>
            </a:r>
            <a:r>
              <a:rPr lang="hu-HU" dirty="0" smtClean="0"/>
              <a:t>mellett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hu-HU" i="1" dirty="0"/>
              <a:t>De la </a:t>
            </a:r>
            <a:r>
              <a:rPr lang="hu-HU" i="1" dirty="0" err="1"/>
              <a:t>religion</a:t>
            </a:r>
            <a:r>
              <a:rPr lang="hu-HU" i="1" dirty="0"/>
              <a:t> </a:t>
            </a:r>
            <a:r>
              <a:rPr lang="hu-HU" i="1" dirty="0" err="1"/>
              <a:t>considerée</a:t>
            </a:r>
            <a:r>
              <a:rPr lang="hu-HU" i="1" dirty="0"/>
              <a:t> </a:t>
            </a:r>
            <a:r>
              <a:rPr lang="hu-HU" i="1" dirty="0" err="1"/>
              <a:t>dans</a:t>
            </a:r>
            <a:r>
              <a:rPr lang="hu-HU" i="1" dirty="0"/>
              <a:t> </a:t>
            </a:r>
            <a:r>
              <a:rPr lang="hu-HU" i="1" dirty="0" err="1"/>
              <a:t>ses</a:t>
            </a:r>
            <a:r>
              <a:rPr lang="hu-HU" i="1" dirty="0"/>
              <a:t> </a:t>
            </a:r>
            <a:r>
              <a:rPr lang="hu-HU" i="1" dirty="0" err="1"/>
              <a:t>rapports</a:t>
            </a:r>
            <a:r>
              <a:rPr lang="hu-HU" i="1" dirty="0"/>
              <a:t> </a:t>
            </a:r>
            <a:r>
              <a:rPr lang="hu-HU" i="1" dirty="0" err="1"/>
              <a:t>avec</a:t>
            </a:r>
            <a:r>
              <a:rPr lang="hu-HU" i="1" dirty="0"/>
              <a:t> </a:t>
            </a:r>
            <a:r>
              <a:rPr lang="hu-HU" i="1" dirty="0" err="1"/>
              <a:t>l’ordre</a:t>
            </a:r>
            <a:r>
              <a:rPr lang="hu-HU" i="1" dirty="0"/>
              <a:t> </a:t>
            </a:r>
            <a:r>
              <a:rPr lang="hu-HU" i="1" dirty="0" err="1"/>
              <a:t>politique</a:t>
            </a:r>
            <a:r>
              <a:rPr lang="hu-HU" i="1" dirty="0"/>
              <a:t> et civil</a:t>
            </a:r>
            <a:r>
              <a:rPr lang="hu-HU" dirty="0"/>
              <a:t> (</a:t>
            </a:r>
            <a:r>
              <a:rPr lang="hu-HU" i="1" dirty="0"/>
              <a:t>A vallásról a polgári és politikai renddel való </a:t>
            </a:r>
            <a:r>
              <a:rPr lang="hu-HU" i="1" dirty="0" smtClean="0"/>
              <a:t>kapcsolatában – </a:t>
            </a:r>
            <a:r>
              <a:rPr lang="hu-HU" dirty="0" smtClean="0"/>
              <a:t>1825-26)</a:t>
            </a:r>
          </a:p>
          <a:p>
            <a:r>
              <a:rPr lang="hu-HU" i="1" dirty="0"/>
              <a:t>Des </a:t>
            </a:r>
            <a:r>
              <a:rPr lang="hu-HU" i="1" dirty="0" err="1"/>
              <a:t>progrés</a:t>
            </a:r>
            <a:r>
              <a:rPr lang="hu-HU" i="1" dirty="0"/>
              <a:t> de la </a:t>
            </a:r>
            <a:r>
              <a:rPr lang="hu-HU" i="1" dirty="0" err="1"/>
              <a:t>révolution</a:t>
            </a:r>
            <a:r>
              <a:rPr lang="hu-HU" i="1" dirty="0"/>
              <a:t> et de la guerre </a:t>
            </a:r>
            <a:r>
              <a:rPr lang="hu-HU" i="1" dirty="0" err="1"/>
              <a:t>contra</a:t>
            </a:r>
            <a:r>
              <a:rPr lang="hu-HU" i="1" dirty="0"/>
              <a:t> </a:t>
            </a:r>
            <a:r>
              <a:rPr lang="hu-HU" i="1" dirty="0" err="1"/>
              <a:t>l’église</a:t>
            </a:r>
            <a:r>
              <a:rPr lang="hu-HU" dirty="0"/>
              <a:t> (</a:t>
            </a:r>
            <a:r>
              <a:rPr lang="hu-HU" i="1" dirty="0"/>
              <a:t>A forradalom fejlődése és az egyház elleni </a:t>
            </a:r>
            <a:r>
              <a:rPr lang="hu-HU" i="1" dirty="0" smtClean="0"/>
              <a:t>háború - </a:t>
            </a:r>
            <a:r>
              <a:rPr lang="hu-HU" dirty="0" smtClean="0"/>
              <a:t>1828) </a:t>
            </a:r>
          </a:p>
          <a:p>
            <a:pPr lvl="3"/>
            <a:r>
              <a:rPr lang="hu-HU" sz="2800" dirty="0"/>
              <a:t>az emberiség közmegegyezésének (</a:t>
            </a:r>
            <a:r>
              <a:rPr lang="hu-HU" sz="2800" i="1" dirty="0" err="1"/>
              <a:t>raison</a:t>
            </a:r>
            <a:r>
              <a:rPr lang="hu-HU" sz="2800" i="1" dirty="0"/>
              <a:t> </a:t>
            </a:r>
            <a:r>
              <a:rPr lang="hu-HU" sz="2800" i="1" dirty="0" err="1"/>
              <a:t>commune</a:t>
            </a:r>
            <a:r>
              <a:rPr lang="hu-HU" sz="2800" dirty="0"/>
              <a:t>) </a:t>
            </a:r>
            <a:endParaRPr lang="hu-HU" sz="2800" dirty="0" smtClean="0"/>
          </a:p>
          <a:p>
            <a:pPr lvl="3"/>
            <a:r>
              <a:rPr lang="hu-HU" sz="2800" dirty="0"/>
              <a:t>n</a:t>
            </a:r>
            <a:r>
              <a:rPr lang="hu-HU" sz="2800" dirty="0" smtClean="0"/>
              <a:t>épi irányzat</a:t>
            </a:r>
          </a:p>
          <a:p>
            <a:pPr lvl="3"/>
            <a:r>
              <a:rPr lang="hu-HU" sz="2800" dirty="0"/>
              <a:t>Az egyéni szabadságjogok előmozdításával a nép közös akaratának terét akarta </a:t>
            </a:r>
            <a:r>
              <a:rPr lang="hu-HU" sz="2800" dirty="0" smtClean="0"/>
              <a:t>létrehozni.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855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hu-HU" dirty="0"/>
              <a:t>A szabadságjogok </a:t>
            </a:r>
            <a:r>
              <a:rPr lang="hu-HU" dirty="0" smtClean="0"/>
              <a:t>védelmében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1830 </a:t>
            </a:r>
            <a:r>
              <a:rPr lang="hu-HU" dirty="0"/>
              <a:t>-</a:t>
            </a:r>
            <a:r>
              <a:rPr lang="hu-HU" dirty="0" smtClean="0"/>
              <a:t> </a:t>
            </a:r>
            <a:r>
              <a:rPr lang="hu-HU" i="1" dirty="0" err="1"/>
              <a:t>L’Avenir</a:t>
            </a:r>
            <a:r>
              <a:rPr lang="hu-HU" dirty="0"/>
              <a:t> című </a:t>
            </a:r>
            <a:r>
              <a:rPr lang="hu-HU" dirty="0" smtClean="0"/>
              <a:t>folyóirat, </a:t>
            </a:r>
            <a:r>
              <a:rPr lang="hu-HU" dirty="0"/>
              <a:t>alcíme: „Isten és szabadság” („</a:t>
            </a:r>
            <a:r>
              <a:rPr lang="hu-HU" i="1" dirty="0" err="1"/>
              <a:t>Dieu</a:t>
            </a:r>
            <a:r>
              <a:rPr lang="hu-HU" i="1" dirty="0"/>
              <a:t> et la </a:t>
            </a:r>
            <a:r>
              <a:rPr lang="hu-HU" i="1" dirty="0" err="1"/>
              <a:t>Liberté</a:t>
            </a:r>
            <a:r>
              <a:rPr lang="hu-HU" dirty="0"/>
              <a:t>”) </a:t>
            </a:r>
            <a:endParaRPr lang="hu-HU" dirty="0" smtClean="0"/>
          </a:p>
          <a:p>
            <a:pPr algn="just"/>
            <a:r>
              <a:rPr lang="hu-HU" dirty="0"/>
              <a:t>az állam és egyház </a:t>
            </a:r>
            <a:r>
              <a:rPr lang="hu-HU" dirty="0" smtClean="0"/>
              <a:t>szétválasztása - </a:t>
            </a:r>
            <a:r>
              <a:rPr lang="hu-HU" dirty="0"/>
              <a:t>a szabadságjogok </a:t>
            </a:r>
            <a:r>
              <a:rPr lang="hu-HU" dirty="0" smtClean="0"/>
              <a:t>kiterjesztése </a:t>
            </a:r>
          </a:p>
          <a:p>
            <a:r>
              <a:rPr lang="hu-HU" dirty="0" smtClean="0"/>
              <a:t>hat szabadságjog 	</a:t>
            </a:r>
          </a:p>
          <a:p>
            <a:pPr lvl="3"/>
            <a:r>
              <a:rPr lang="hu-HU" sz="2800" dirty="0" smtClean="0"/>
              <a:t>a </a:t>
            </a:r>
            <a:r>
              <a:rPr lang="hu-HU" sz="2800" dirty="0"/>
              <a:t>teljes lelkiismereti </a:t>
            </a:r>
            <a:r>
              <a:rPr lang="hu-HU" sz="2800" dirty="0" smtClean="0"/>
              <a:t>szabadság</a:t>
            </a:r>
          </a:p>
          <a:p>
            <a:pPr lvl="3"/>
            <a:r>
              <a:rPr lang="hu-HU" sz="2800" dirty="0" smtClean="0"/>
              <a:t>az </a:t>
            </a:r>
            <a:r>
              <a:rPr lang="hu-HU" sz="2800" dirty="0"/>
              <a:t>oktatás </a:t>
            </a:r>
            <a:r>
              <a:rPr lang="hu-HU" sz="2800" dirty="0" smtClean="0"/>
              <a:t>szabadsága</a:t>
            </a:r>
          </a:p>
          <a:p>
            <a:pPr lvl="3"/>
            <a:r>
              <a:rPr lang="hu-HU" sz="2800" dirty="0"/>
              <a:t>a</a:t>
            </a:r>
            <a:r>
              <a:rPr lang="hu-HU" sz="2800" dirty="0" smtClean="0"/>
              <a:t> sajtószabadság</a:t>
            </a:r>
          </a:p>
          <a:p>
            <a:pPr lvl="3"/>
            <a:r>
              <a:rPr lang="hu-HU" sz="2800" dirty="0" smtClean="0"/>
              <a:t>az </a:t>
            </a:r>
            <a:r>
              <a:rPr lang="hu-HU" sz="2800" dirty="0"/>
              <a:t>egyesülési </a:t>
            </a:r>
            <a:r>
              <a:rPr lang="hu-HU" sz="2800" dirty="0" smtClean="0"/>
              <a:t>szabadság</a:t>
            </a:r>
          </a:p>
          <a:p>
            <a:pPr lvl="3"/>
            <a:r>
              <a:rPr lang="hu-HU" sz="2800" dirty="0" smtClean="0"/>
              <a:t>az </a:t>
            </a:r>
            <a:r>
              <a:rPr lang="hu-HU" sz="2800" dirty="0"/>
              <a:t>általános </a:t>
            </a:r>
            <a:r>
              <a:rPr lang="hu-HU" sz="2800" dirty="0" smtClean="0"/>
              <a:t>választójog</a:t>
            </a:r>
          </a:p>
          <a:p>
            <a:pPr lvl="3"/>
            <a:r>
              <a:rPr lang="hu-HU" sz="2800" dirty="0" smtClean="0"/>
              <a:t>a </a:t>
            </a:r>
            <a:r>
              <a:rPr lang="hu-HU" sz="2800" dirty="0"/>
              <a:t>kormányzati centralizáció </a:t>
            </a:r>
            <a:r>
              <a:rPr lang="hu-HU" sz="2800" dirty="0" smtClean="0"/>
              <a:t>megszüntetése</a:t>
            </a:r>
            <a:endParaRPr lang="hu-HU" sz="2800" dirty="0"/>
          </a:p>
          <a:p>
            <a:pPr algn="just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523" y="3060483"/>
            <a:ext cx="2127912" cy="30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hu-HU" dirty="0"/>
              <a:t>A római </a:t>
            </a:r>
            <a:r>
              <a:rPr lang="hu-HU" dirty="0" smtClean="0"/>
              <a:t>konfliktus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err="1" smtClean="0"/>
              <a:t>Bartolomeo</a:t>
            </a:r>
            <a:r>
              <a:rPr lang="hu-HU" dirty="0" smtClean="0"/>
              <a:t> </a:t>
            </a:r>
            <a:r>
              <a:rPr lang="hu-HU" dirty="0"/>
              <a:t>Alberto </a:t>
            </a:r>
            <a:r>
              <a:rPr lang="hu-HU" dirty="0" err="1" smtClean="0"/>
              <a:t>Capellari</a:t>
            </a:r>
            <a:r>
              <a:rPr lang="hu-HU" dirty="0" smtClean="0"/>
              <a:t> (</a:t>
            </a:r>
            <a:r>
              <a:rPr lang="hu-HU" dirty="0" err="1" smtClean="0"/>
              <a:t>ur</a:t>
            </a:r>
            <a:r>
              <a:rPr lang="hu-HU" dirty="0" smtClean="0"/>
              <a:t>. 1831-1846</a:t>
            </a:r>
            <a:r>
              <a:rPr lang="hu-HU" dirty="0"/>
              <a:t>) </a:t>
            </a:r>
            <a:endParaRPr lang="hu-HU" dirty="0" smtClean="0"/>
          </a:p>
          <a:p>
            <a:r>
              <a:rPr lang="hu-HU" dirty="0" smtClean="0"/>
              <a:t>Politikai környezet</a:t>
            </a:r>
          </a:p>
          <a:p>
            <a:pPr lvl="0"/>
            <a:r>
              <a:rPr lang="hu-HU" dirty="0"/>
              <a:t>A </a:t>
            </a:r>
            <a:r>
              <a:rPr lang="hu-HU" i="1" dirty="0" err="1"/>
              <a:t>Mirari</a:t>
            </a:r>
            <a:r>
              <a:rPr lang="hu-HU" i="1" dirty="0"/>
              <a:t> </a:t>
            </a:r>
            <a:r>
              <a:rPr lang="hu-HU" i="1" dirty="0" err="1"/>
              <a:t>vos</a:t>
            </a:r>
            <a:r>
              <a:rPr lang="hu-HU" i="1" dirty="0"/>
              <a:t> </a:t>
            </a:r>
            <a:r>
              <a:rPr lang="hu-HU" i="1" dirty="0" err="1"/>
              <a:t>arbitramur</a:t>
            </a:r>
            <a:r>
              <a:rPr lang="hu-HU" dirty="0"/>
              <a:t> enciklika (1832. 08. 15.)</a:t>
            </a:r>
            <a:endParaRPr lang="hu-HU" b="1" dirty="0"/>
          </a:p>
          <a:p>
            <a:r>
              <a:rPr lang="hu-HU" dirty="0" err="1" smtClean="0"/>
              <a:t>Indifferentizmus</a:t>
            </a:r>
            <a:endParaRPr lang="hu-HU" dirty="0" smtClean="0"/>
          </a:p>
          <a:p>
            <a:r>
              <a:rPr lang="hu-HU" i="1" dirty="0" err="1"/>
              <a:t>Paroles</a:t>
            </a:r>
            <a:r>
              <a:rPr lang="hu-HU" i="1" dirty="0"/>
              <a:t> </a:t>
            </a:r>
            <a:r>
              <a:rPr lang="hu-HU" i="1" dirty="0" err="1"/>
              <a:t>d’un</a:t>
            </a:r>
            <a:r>
              <a:rPr lang="hu-HU" i="1" dirty="0"/>
              <a:t> </a:t>
            </a:r>
            <a:r>
              <a:rPr lang="hu-HU" i="1" dirty="0" err="1"/>
              <a:t>croyant</a:t>
            </a:r>
            <a:r>
              <a:rPr lang="hu-HU" dirty="0"/>
              <a:t> (a magyarul ugyanebben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az </a:t>
            </a:r>
            <a:r>
              <a:rPr lang="hu-HU" dirty="0"/>
              <a:t>évben megjelent </a:t>
            </a:r>
            <a:r>
              <a:rPr lang="hu-HU" i="1" dirty="0"/>
              <a:t>Egy hívő szózata </a:t>
            </a:r>
            <a:r>
              <a:rPr lang="hu-HU" i="1" dirty="0" smtClean="0"/>
              <a:t>– </a:t>
            </a:r>
            <a:r>
              <a:rPr lang="hu-HU" dirty="0" smtClean="0"/>
              <a:t>1834, április)</a:t>
            </a:r>
            <a:endParaRPr lang="hu-HU" dirty="0" smtClean="0"/>
          </a:p>
          <a:p>
            <a:pPr lvl="0"/>
            <a:r>
              <a:rPr lang="hu-HU" dirty="0"/>
              <a:t>A </a:t>
            </a:r>
            <a:r>
              <a:rPr lang="hu-HU" i="1" dirty="0" err="1"/>
              <a:t>Singulari</a:t>
            </a:r>
            <a:r>
              <a:rPr lang="hu-HU" i="1" dirty="0"/>
              <a:t> nos</a:t>
            </a:r>
            <a:r>
              <a:rPr lang="hu-HU" dirty="0"/>
              <a:t> enciklika (1834. 06. 25.)</a:t>
            </a:r>
            <a:endParaRPr lang="hu-HU" b="1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5406" y="2098106"/>
            <a:ext cx="2387273" cy="380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351</Words>
  <Application>Microsoft Office PowerPoint</Application>
  <PresentationFormat>Szélesvásznú</PresentationFormat>
  <Paragraphs>41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a politikai liberalizmus és a Katolikus Egyház – Lamennais fordulata</vt:lpstr>
      <vt:lpstr>La Mennais - Lamennais</vt:lpstr>
      <vt:lpstr>Régi rend – isteni rend </vt:lpstr>
      <vt:lpstr>Az egyház és az állam szétválasztása mellett</vt:lpstr>
      <vt:lpstr>A szabadságjogok védelmében</vt:lpstr>
      <vt:lpstr>A római konfliktus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politikai liberalizmus és a Katolikus Egyház – Lamennais fordulata</dc:title>
  <dc:creator>gajerster</dc:creator>
  <cp:lastModifiedBy>gajerster</cp:lastModifiedBy>
  <cp:revision>11</cp:revision>
  <dcterms:created xsi:type="dcterms:W3CDTF">2016-02-03T18:04:17Z</dcterms:created>
  <dcterms:modified xsi:type="dcterms:W3CDTF">2016-02-05T08:54:13Z</dcterms:modified>
</cp:coreProperties>
</file>