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s/slide99.xml" ContentType="application/vnd.openxmlformats-officedocument.presentationml.slide+xml"/>
  <Override PartName="/ppt/slides/slide136.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108.xml" ContentType="application/vnd.openxmlformats-officedocument.presentationml.slide+xml"/>
  <Override PartName="/ppt/slideMasters/slideMaster5.xml" ContentType="application/vnd.openxmlformats-officedocument.presentationml.slideMaster+xml"/>
  <Override PartName="/ppt/slides/slide49.xml" ContentType="application/vnd.openxmlformats-officedocument.presentationml.slide+xml"/>
  <Override PartName="/ppt/slides/slide96.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ppt/slides/slide38.xml" ContentType="application/vnd.openxmlformats-officedocument.presentationml.slide+xml"/>
  <Override PartName="/ppt/slides/slide85.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37.xml" ContentType="application/vnd.openxmlformats-officedocument.presentationml.slideLayout+xml"/>
  <Override PartName="/ppt/slides/slide27.xml" ContentType="application/vnd.openxmlformats-officedocument.presentationml.slide+xml"/>
  <Override PartName="/ppt/slides/slide74.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12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115.xml" ContentType="application/vnd.openxmlformats-officedocument.presentationml.slideLayout+xml"/>
  <Override PartName="/ppt/slides/slide41.xml" ContentType="application/vnd.openxmlformats-officedocument.presentationml.slide+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Layouts/slideLayout140.xml" ContentType="application/vnd.openxmlformats-officedocument.presentationml.slideLayout+xml"/>
  <Override PartName="/ppt/slides/slide30.xml" ContentType="application/vnd.openxmlformats-officedocument.presentationml.slide+xml"/>
  <Override PartName="/ppt/slideLayouts/slideLayout40.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27.xml" ContentType="application/vnd.openxmlformats-officedocument.presentationml.slide+xml"/>
  <Override PartName="/ppt/slideLayouts/slideLayout89.xml" ContentType="application/vnd.openxmlformats-officedocument.presentationml.slideLayout+xml"/>
  <Override PartName="/ppt/theme/theme12.xml" ContentType="application/vnd.openxmlformats-officedocument.them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slides/slide139.xml" ContentType="application/vnd.openxmlformats-officedocument.presentationml.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theme/theme9.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s/slide129.xml" ContentType="application/vnd.openxmlformats-officedocument.presentationml.slide+xml"/>
  <Override PartName="/ppt/slides/slide118.xml" ContentType="application/vnd.openxmlformats-officedocument.presentationml.slid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s/slide40.xml" ContentType="application/vnd.openxmlformats-officedocument.presentationml.slide+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s/slide89.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Layouts/slideLayout99.xml" ContentType="application/vnd.openxmlformats-officedocument.presentationml.slideLayout+xml"/>
  <Override PartName="/ppt/slides/slide78.xml" ContentType="application/vnd.openxmlformats-officedocument.presentationml.slide+xml"/>
  <Override PartName="/ppt/slides/slide115.xml" ContentType="application/vnd.openxmlformats-officedocument.presentationml.slide+xml"/>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slides/slide140.xml" ContentType="application/vnd.openxmlformats-officedocument.presentationml.slide+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s/slide34.xml" ContentType="application/vnd.openxmlformats-officedocument.presentationml.slide+xml"/>
  <Override PartName="/ppt/slides/slide81.xml" ContentType="application/vnd.openxmlformats-officedocument.presentationml.slide+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slides/slide109.xml" ContentType="application/vnd.openxmlformats-officedocument.presentationml.slide+xml"/>
  <Override PartName="/ppt/theme/theme8.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8" r:id="rId7"/>
    <p:sldMasterId id="2147483750" r:id="rId8"/>
    <p:sldMasterId id="2147483762" r:id="rId9"/>
    <p:sldMasterId id="2147483779" r:id="rId10"/>
    <p:sldMasterId id="2147483813" r:id="rId11"/>
  </p:sldMasterIdLst>
  <p:notesMasterIdLst>
    <p:notesMasterId r:id="rId154"/>
  </p:notesMasterIdLst>
  <p:sldIdLst>
    <p:sldId id="256" r:id="rId12"/>
    <p:sldId id="257" r:id="rId13"/>
    <p:sldId id="258" r:id="rId14"/>
    <p:sldId id="259" r:id="rId15"/>
    <p:sldId id="260" r:id="rId16"/>
    <p:sldId id="261" r:id="rId17"/>
    <p:sldId id="262" r:id="rId18"/>
    <p:sldId id="263" r:id="rId19"/>
    <p:sldId id="264" r:id="rId20"/>
    <p:sldId id="265" r:id="rId21"/>
    <p:sldId id="266" r:id="rId22"/>
    <p:sldId id="267" r:id="rId23"/>
    <p:sldId id="268" r:id="rId24"/>
    <p:sldId id="269" r:id="rId25"/>
    <p:sldId id="270" r:id="rId26"/>
    <p:sldId id="271" r:id="rId27"/>
    <p:sldId id="272" r:id="rId28"/>
    <p:sldId id="273" r:id="rId29"/>
    <p:sldId id="274" r:id="rId30"/>
    <p:sldId id="275" r:id="rId31"/>
    <p:sldId id="276" r:id="rId32"/>
    <p:sldId id="277" r:id="rId33"/>
    <p:sldId id="278" r:id="rId34"/>
    <p:sldId id="279" r:id="rId35"/>
    <p:sldId id="280" r:id="rId36"/>
    <p:sldId id="281" r:id="rId37"/>
    <p:sldId id="282" r:id="rId38"/>
    <p:sldId id="283" r:id="rId39"/>
    <p:sldId id="284" r:id="rId40"/>
    <p:sldId id="285" r:id="rId41"/>
    <p:sldId id="286" r:id="rId42"/>
    <p:sldId id="287" r:id="rId43"/>
    <p:sldId id="288" r:id="rId44"/>
    <p:sldId id="289" r:id="rId45"/>
    <p:sldId id="290" r:id="rId46"/>
    <p:sldId id="291" r:id="rId47"/>
    <p:sldId id="292" r:id="rId48"/>
    <p:sldId id="293" r:id="rId49"/>
    <p:sldId id="294" r:id="rId50"/>
    <p:sldId id="295" r:id="rId51"/>
    <p:sldId id="296" r:id="rId52"/>
    <p:sldId id="297" r:id="rId53"/>
    <p:sldId id="298" r:id="rId54"/>
    <p:sldId id="299" r:id="rId55"/>
    <p:sldId id="300" r:id="rId56"/>
    <p:sldId id="301" r:id="rId57"/>
    <p:sldId id="302" r:id="rId58"/>
    <p:sldId id="303" r:id="rId59"/>
    <p:sldId id="304" r:id="rId60"/>
    <p:sldId id="305" r:id="rId61"/>
    <p:sldId id="306" r:id="rId62"/>
    <p:sldId id="307" r:id="rId63"/>
    <p:sldId id="308" r:id="rId64"/>
    <p:sldId id="309" r:id="rId65"/>
    <p:sldId id="310" r:id="rId66"/>
    <p:sldId id="311" r:id="rId67"/>
    <p:sldId id="312" r:id="rId68"/>
    <p:sldId id="313" r:id="rId69"/>
    <p:sldId id="314" r:id="rId70"/>
    <p:sldId id="315" r:id="rId71"/>
    <p:sldId id="316" r:id="rId72"/>
    <p:sldId id="317" r:id="rId73"/>
    <p:sldId id="318" r:id="rId74"/>
    <p:sldId id="319" r:id="rId75"/>
    <p:sldId id="320" r:id="rId76"/>
    <p:sldId id="321" r:id="rId77"/>
    <p:sldId id="322" r:id="rId78"/>
    <p:sldId id="323" r:id="rId79"/>
    <p:sldId id="324" r:id="rId80"/>
    <p:sldId id="325" r:id="rId81"/>
    <p:sldId id="326" r:id="rId82"/>
    <p:sldId id="327" r:id="rId83"/>
    <p:sldId id="328" r:id="rId84"/>
    <p:sldId id="329" r:id="rId85"/>
    <p:sldId id="330" r:id="rId86"/>
    <p:sldId id="331" r:id="rId87"/>
    <p:sldId id="332" r:id="rId88"/>
    <p:sldId id="333" r:id="rId89"/>
    <p:sldId id="334" r:id="rId90"/>
    <p:sldId id="335" r:id="rId91"/>
    <p:sldId id="336" r:id="rId92"/>
    <p:sldId id="337" r:id="rId93"/>
    <p:sldId id="338" r:id="rId94"/>
    <p:sldId id="339" r:id="rId95"/>
    <p:sldId id="340" r:id="rId96"/>
    <p:sldId id="341" r:id="rId97"/>
    <p:sldId id="342" r:id="rId98"/>
    <p:sldId id="397" r:id="rId99"/>
    <p:sldId id="343" r:id="rId100"/>
    <p:sldId id="344" r:id="rId101"/>
    <p:sldId id="345" r:id="rId102"/>
    <p:sldId id="346" r:id="rId103"/>
    <p:sldId id="347" r:id="rId104"/>
    <p:sldId id="348" r:id="rId105"/>
    <p:sldId id="349" r:id="rId106"/>
    <p:sldId id="350" r:id="rId107"/>
    <p:sldId id="351" r:id="rId108"/>
    <p:sldId id="352" r:id="rId109"/>
    <p:sldId id="353" r:id="rId110"/>
    <p:sldId id="354" r:id="rId111"/>
    <p:sldId id="355" r:id="rId112"/>
    <p:sldId id="356" r:id="rId113"/>
    <p:sldId id="357" r:id="rId114"/>
    <p:sldId id="358" r:id="rId115"/>
    <p:sldId id="359" r:id="rId116"/>
    <p:sldId id="360" r:id="rId117"/>
    <p:sldId id="361" r:id="rId118"/>
    <p:sldId id="362" r:id="rId119"/>
    <p:sldId id="363" r:id="rId120"/>
    <p:sldId id="364" r:id="rId121"/>
    <p:sldId id="365" r:id="rId122"/>
    <p:sldId id="366" r:id="rId123"/>
    <p:sldId id="367" r:id="rId124"/>
    <p:sldId id="368" r:id="rId125"/>
    <p:sldId id="369" r:id="rId126"/>
    <p:sldId id="370" r:id="rId127"/>
    <p:sldId id="371" r:id="rId128"/>
    <p:sldId id="372" r:id="rId129"/>
    <p:sldId id="373" r:id="rId130"/>
    <p:sldId id="374" r:id="rId131"/>
    <p:sldId id="375" r:id="rId132"/>
    <p:sldId id="376" r:id="rId133"/>
    <p:sldId id="377" r:id="rId134"/>
    <p:sldId id="378" r:id="rId135"/>
    <p:sldId id="379" r:id="rId136"/>
    <p:sldId id="380" r:id="rId137"/>
    <p:sldId id="381" r:id="rId138"/>
    <p:sldId id="382" r:id="rId139"/>
    <p:sldId id="383" r:id="rId140"/>
    <p:sldId id="384" r:id="rId141"/>
    <p:sldId id="385" r:id="rId142"/>
    <p:sldId id="386" r:id="rId143"/>
    <p:sldId id="387" r:id="rId144"/>
    <p:sldId id="398" r:id="rId145"/>
    <p:sldId id="389" r:id="rId146"/>
    <p:sldId id="390" r:id="rId147"/>
    <p:sldId id="391" r:id="rId148"/>
    <p:sldId id="392" r:id="rId149"/>
    <p:sldId id="393" r:id="rId150"/>
    <p:sldId id="394" r:id="rId151"/>
    <p:sldId id="395" r:id="rId152"/>
    <p:sldId id="396" r:id="rId153"/>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0" d="100"/>
          <a:sy n="50" d="100"/>
        </p:scale>
        <p:origin x="-94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117" Type="http://schemas.openxmlformats.org/officeDocument/2006/relationships/slide" Target="slides/slide106.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84" Type="http://schemas.openxmlformats.org/officeDocument/2006/relationships/slide" Target="slides/slide73.xml"/><Relationship Id="rId89" Type="http://schemas.openxmlformats.org/officeDocument/2006/relationships/slide" Target="slides/slide78.xml"/><Relationship Id="rId112" Type="http://schemas.openxmlformats.org/officeDocument/2006/relationships/slide" Target="slides/slide101.xml"/><Relationship Id="rId133" Type="http://schemas.openxmlformats.org/officeDocument/2006/relationships/slide" Target="slides/slide122.xml"/><Relationship Id="rId138" Type="http://schemas.openxmlformats.org/officeDocument/2006/relationships/slide" Target="slides/slide127.xml"/><Relationship Id="rId154" Type="http://schemas.openxmlformats.org/officeDocument/2006/relationships/notesMaster" Target="notesMasters/notesMaster1.xml"/><Relationship Id="rId16" Type="http://schemas.openxmlformats.org/officeDocument/2006/relationships/slide" Target="slides/slide5.xml"/><Relationship Id="rId107" Type="http://schemas.openxmlformats.org/officeDocument/2006/relationships/slide" Target="slides/slide96.xml"/><Relationship Id="rId11" Type="http://schemas.openxmlformats.org/officeDocument/2006/relationships/slideMaster" Target="slideMasters/slideMaster11.xml"/><Relationship Id="rId32" Type="http://schemas.openxmlformats.org/officeDocument/2006/relationships/slide" Target="slides/slide21.xml"/><Relationship Id="rId37" Type="http://schemas.openxmlformats.org/officeDocument/2006/relationships/slide" Target="slides/slide26.xml"/><Relationship Id="rId53" Type="http://schemas.openxmlformats.org/officeDocument/2006/relationships/slide" Target="slides/slide42.xml"/><Relationship Id="rId58" Type="http://schemas.openxmlformats.org/officeDocument/2006/relationships/slide" Target="slides/slide47.xml"/><Relationship Id="rId74" Type="http://schemas.openxmlformats.org/officeDocument/2006/relationships/slide" Target="slides/slide63.xml"/><Relationship Id="rId79" Type="http://schemas.openxmlformats.org/officeDocument/2006/relationships/slide" Target="slides/slide68.xml"/><Relationship Id="rId102" Type="http://schemas.openxmlformats.org/officeDocument/2006/relationships/slide" Target="slides/slide91.xml"/><Relationship Id="rId123" Type="http://schemas.openxmlformats.org/officeDocument/2006/relationships/slide" Target="slides/slide112.xml"/><Relationship Id="rId128" Type="http://schemas.openxmlformats.org/officeDocument/2006/relationships/slide" Target="slides/slide117.xml"/><Relationship Id="rId144" Type="http://schemas.openxmlformats.org/officeDocument/2006/relationships/slide" Target="slides/slide133.xml"/><Relationship Id="rId149" Type="http://schemas.openxmlformats.org/officeDocument/2006/relationships/slide" Target="slides/slide138.xml"/><Relationship Id="rId5" Type="http://schemas.openxmlformats.org/officeDocument/2006/relationships/slideMaster" Target="slideMasters/slideMaster5.xml"/><Relationship Id="rId90" Type="http://schemas.openxmlformats.org/officeDocument/2006/relationships/slide" Target="slides/slide79.xml"/><Relationship Id="rId95" Type="http://schemas.openxmlformats.org/officeDocument/2006/relationships/slide" Target="slides/slide84.xml"/><Relationship Id="rId22" Type="http://schemas.openxmlformats.org/officeDocument/2006/relationships/slide" Target="slides/slide11.xml"/><Relationship Id="rId27" Type="http://schemas.openxmlformats.org/officeDocument/2006/relationships/slide" Target="slides/slide16.xml"/><Relationship Id="rId43" Type="http://schemas.openxmlformats.org/officeDocument/2006/relationships/slide" Target="slides/slide32.xml"/><Relationship Id="rId48" Type="http://schemas.openxmlformats.org/officeDocument/2006/relationships/slide" Target="slides/slide37.xml"/><Relationship Id="rId64" Type="http://schemas.openxmlformats.org/officeDocument/2006/relationships/slide" Target="slides/slide53.xml"/><Relationship Id="rId69" Type="http://schemas.openxmlformats.org/officeDocument/2006/relationships/slide" Target="slides/slide58.xml"/><Relationship Id="rId113" Type="http://schemas.openxmlformats.org/officeDocument/2006/relationships/slide" Target="slides/slide102.xml"/><Relationship Id="rId118" Type="http://schemas.openxmlformats.org/officeDocument/2006/relationships/slide" Target="slides/slide107.xml"/><Relationship Id="rId134" Type="http://schemas.openxmlformats.org/officeDocument/2006/relationships/slide" Target="slides/slide123.xml"/><Relationship Id="rId139" Type="http://schemas.openxmlformats.org/officeDocument/2006/relationships/slide" Target="slides/slide128.xml"/><Relationship Id="rId80" Type="http://schemas.openxmlformats.org/officeDocument/2006/relationships/slide" Target="slides/slide69.xml"/><Relationship Id="rId85" Type="http://schemas.openxmlformats.org/officeDocument/2006/relationships/slide" Target="slides/slide74.xml"/><Relationship Id="rId150" Type="http://schemas.openxmlformats.org/officeDocument/2006/relationships/slide" Target="slides/slide139.xml"/><Relationship Id="rId155" Type="http://schemas.openxmlformats.org/officeDocument/2006/relationships/presProps" Target="presProps.xml"/><Relationship Id="rId12" Type="http://schemas.openxmlformats.org/officeDocument/2006/relationships/slide" Target="slides/slide1.xml"/><Relationship Id="rId17" Type="http://schemas.openxmlformats.org/officeDocument/2006/relationships/slide" Target="slides/slide6.xml"/><Relationship Id="rId33" Type="http://schemas.openxmlformats.org/officeDocument/2006/relationships/slide" Target="slides/slide22.xml"/><Relationship Id="rId38" Type="http://schemas.openxmlformats.org/officeDocument/2006/relationships/slide" Target="slides/slide27.xml"/><Relationship Id="rId59" Type="http://schemas.openxmlformats.org/officeDocument/2006/relationships/slide" Target="slides/slide48.xml"/><Relationship Id="rId103" Type="http://schemas.openxmlformats.org/officeDocument/2006/relationships/slide" Target="slides/slide92.xml"/><Relationship Id="rId108" Type="http://schemas.openxmlformats.org/officeDocument/2006/relationships/slide" Target="slides/slide97.xml"/><Relationship Id="rId124" Type="http://schemas.openxmlformats.org/officeDocument/2006/relationships/slide" Target="slides/slide113.xml"/><Relationship Id="rId129" Type="http://schemas.openxmlformats.org/officeDocument/2006/relationships/slide" Target="slides/slide118.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slide" Target="slides/slide64.xml"/><Relationship Id="rId83" Type="http://schemas.openxmlformats.org/officeDocument/2006/relationships/slide" Target="slides/slide72.xml"/><Relationship Id="rId88" Type="http://schemas.openxmlformats.org/officeDocument/2006/relationships/slide" Target="slides/slide77.xml"/><Relationship Id="rId91" Type="http://schemas.openxmlformats.org/officeDocument/2006/relationships/slide" Target="slides/slide80.xml"/><Relationship Id="rId96" Type="http://schemas.openxmlformats.org/officeDocument/2006/relationships/slide" Target="slides/slide85.xml"/><Relationship Id="rId111" Type="http://schemas.openxmlformats.org/officeDocument/2006/relationships/slide" Target="slides/slide100.xml"/><Relationship Id="rId132" Type="http://schemas.openxmlformats.org/officeDocument/2006/relationships/slide" Target="slides/slide121.xml"/><Relationship Id="rId140" Type="http://schemas.openxmlformats.org/officeDocument/2006/relationships/slide" Target="slides/slide129.xml"/><Relationship Id="rId145" Type="http://schemas.openxmlformats.org/officeDocument/2006/relationships/slide" Target="slides/slide134.xml"/><Relationship Id="rId153" Type="http://schemas.openxmlformats.org/officeDocument/2006/relationships/slide" Target="slides/slide142.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6" Type="http://schemas.openxmlformats.org/officeDocument/2006/relationships/slide" Target="slides/slide95.xml"/><Relationship Id="rId114" Type="http://schemas.openxmlformats.org/officeDocument/2006/relationships/slide" Target="slides/slide103.xml"/><Relationship Id="rId119" Type="http://schemas.openxmlformats.org/officeDocument/2006/relationships/slide" Target="slides/slide108.xml"/><Relationship Id="rId127" Type="http://schemas.openxmlformats.org/officeDocument/2006/relationships/slide" Target="slides/slide11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slide" Target="slides/slide62.xml"/><Relationship Id="rId78" Type="http://schemas.openxmlformats.org/officeDocument/2006/relationships/slide" Target="slides/slide67.xml"/><Relationship Id="rId81" Type="http://schemas.openxmlformats.org/officeDocument/2006/relationships/slide" Target="slides/slide70.xml"/><Relationship Id="rId86" Type="http://schemas.openxmlformats.org/officeDocument/2006/relationships/slide" Target="slides/slide75.xml"/><Relationship Id="rId94" Type="http://schemas.openxmlformats.org/officeDocument/2006/relationships/slide" Target="slides/slide83.xml"/><Relationship Id="rId99" Type="http://schemas.openxmlformats.org/officeDocument/2006/relationships/slide" Target="slides/slide88.xml"/><Relationship Id="rId101" Type="http://schemas.openxmlformats.org/officeDocument/2006/relationships/slide" Target="slides/slide90.xml"/><Relationship Id="rId122" Type="http://schemas.openxmlformats.org/officeDocument/2006/relationships/slide" Target="slides/slide111.xml"/><Relationship Id="rId130" Type="http://schemas.openxmlformats.org/officeDocument/2006/relationships/slide" Target="slides/slide119.xml"/><Relationship Id="rId135" Type="http://schemas.openxmlformats.org/officeDocument/2006/relationships/slide" Target="slides/slide124.xml"/><Relationship Id="rId143" Type="http://schemas.openxmlformats.org/officeDocument/2006/relationships/slide" Target="slides/slide132.xml"/><Relationship Id="rId148" Type="http://schemas.openxmlformats.org/officeDocument/2006/relationships/slide" Target="slides/slide137.xml"/><Relationship Id="rId151" Type="http://schemas.openxmlformats.org/officeDocument/2006/relationships/slide" Target="slides/slide140.xml"/><Relationship Id="rId156"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109" Type="http://schemas.openxmlformats.org/officeDocument/2006/relationships/slide" Target="slides/slide9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slide" Target="slides/slide65.xml"/><Relationship Id="rId97" Type="http://schemas.openxmlformats.org/officeDocument/2006/relationships/slide" Target="slides/slide86.xml"/><Relationship Id="rId104" Type="http://schemas.openxmlformats.org/officeDocument/2006/relationships/slide" Target="slides/slide93.xml"/><Relationship Id="rId120" Type="http://schemas.openxmlformats.org/officeDocument/2006/relationships/slide" Target="slides/slide109.xml"/><Relationship Id="rId125" Type="http://schemas.openxmlformats.org/officeDocument/2006/relationships/slide" Target="slides/slide114.xml"/><Relationship Id="rId141" Type="http://schemas.openxmlformats.org/officeDocument/2006/relationships/slide" Target="slides/slide130.xml"/><Relationship Id="rId146" Type="http://schemas.openxmlformats.org/officeDocument/2006/relationships/slide" Target="slides/slide135.xml"/><Relationship Id="rId7" Type="http://schemas.openxmlformats.org/officeDocument/2006/relationships/slideMaster" Target="slideMasters/slideMaster7.xml"/><Relationship Id="rId71" Type="http://schemas.openxmlformats.org/officeDocument/2006/relationships/slide" Target="slides/slide60.xml"/><Relationship Id="rId92" Type="http://schemas.openxmlformats.org/officeDocument/2006/relationships/slide" Target="slides/slide81.xml"/><Relationship Id="rId2" Type="http://schemas.openxmlformats.org/officeDocument/2006/relationships/slideMaster" Target="slideMasters/slideMaster2.xml"/><Relationship Id="rId29" Type="http://schemas.openxmlformats.org/officeDocument/2006/relationships/slide" Target="slides/slide18.xml"/><Relationship Id="rId24" Type="http://schemas.openxmlformats.org/officeDocument/2006/relationships/slide" Target="slides/slide13.xml"/><Relationship Id="rId40" Type="http://schemas.openxmlformats.org/officeDocument/2006/relationships/slide" Target="slides/slide29.xml"/><Relationship Id="rId45" Type="http://schemas.openxmlformats.org/officeDocument/2006/relationships/slide" Target="slides/slide34.xml"/><Relationship Id="rId66" Type="http://schemas.openxmlformats.org/officeDocument/2006/relationships/slide" Target="slides/slide55.xml"/><Relationship Id="rId87" Type="http://schemas.openxmlformats.org/officeDocument/2006/relationships/slide" Target="slides/slide76.xml"/><Relationship Id="rId110" Type="http://schemas.openxmlformats.org/officeDocument/2006/relationships/slide" Target="slides/slide99.xml"/><Relationship Id="rId115" Type="http://schemas.openxmlformats.org/officeDocument/2006/relationships/slide" Target="slides/slide104.xml"/><Relationship Id="rId131" Type="http://schemas.openxmlformats.org/officeDocument/2006/relationships/slide" Target="slides/slide120.xml"/><Relationship Id="rId136" Type="http://schemas.openxmlformats.org/officeDocument/2006/relationships/slide" Target="slides/slide125.xml"/><Relationship Id="rId157" Type="http://schemas.openxmlformats.org/officeDocument/2006/relationships/theme" Target="theme/theme1.xml"/><Relationship Id="rId61" Type="http://schemas.openxmlformats.org/officeDocument/2006/relationships/slide" Target="slides/slide50.xml"/><Relationship Id="rId82" Type="http://schemas.openxmlformats.org/officeDocument/2006/relationships/slide" Target="slides/slide71.xml"/><Relationship Id="rId152" Type="http://schemas.openxmlformats.org/officeDocument/2006/relationships/slide" Target="slides/slide141.xml"/><Relationship Id="rId19" Type="http://schemas.openxmlformats.org/officeDocument/2006/relationships/slide" Target="slides/slide8.xml"/><Relationship Id="rId14" Type="http://schemas.openxmlformats.org/officeDocument/2006/relationships/slide" Target="slides/slide3.xml"/><Relationship Id="rId30" Type="http://schemas.openxmlformats.org/officeDocument/2006/relationships/slide" Target="slides/slide19.xml"/><Relationship Id="rId35" Type="http://schemas.openxmlformats.org/officeDocument/2006/relationships/slide" Target="slides/slide24.xml"/><Relationship Id="rId56" Type="http://schemas.openxmlformats.org/officeDocument/2006/relationships/slide" Target="slides/slide45.xml"/><Relationship Id="rId77" Type="http://schemas.openxmlformats.org/officeDocument/2006/relationships/slide" Target="slides/slide66.xml"/><Relationship Id="rId100" Type="http://schemas.openxmlformats.org/officeDocument/2006/relationships/slide" Target="slides/slide89.xml"/><Relationship Id="rId105" Type="http://schemas.openxmlformats.org/officeDocument/2006/relationships/slide" Target="slides/slide94.xml"/><Relationship Id="rId126" Type="http://schemas.openxmlformats.org/officeDocument/2006/relationships/slide" Target="slides/slide115.xml"/><Relationship Id="rId147" Type="http://schemas.openxmlformats.org/officeDocument/2006/relationships/slide" Target="slides/slide136.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slide" Target="slides/slide61.xml"/><Relationship Id="rId93" Type="http://schemas.openxmlformats.org/officeDocument/2006/relationships/slide" Target="slides/slide82.xml"/><Relationship Id="rId98" Type="http://schemas.openxmlformats.org/officeDocument/2006/relationships/slide" Target="slides/slide87.xml"/><Relationship Id="rId121" Type="http://schemas.openxmlformats.org/officeDocument/2006/relationships/slide" Target="slides/slide110.xml"/><Relationship Id="rId142" Type="http://schemas.openxmlformats.org/officeDocument/2006/relationships/slide" Target="slides/slide131.xml"/><Relationship Id="rId3" Type="http://schemas.openxmlformats.org/officeDocument/2006/relationships/slideMaster" Target="slideMasters/slideMaster3.xml"/><Relationship Id="rId25" Type="http://schemas.openxmlformats.org/officeDocument/2006/relationships/slide" Target="slides/slide14.xml"/><Relationship Id="rId46" Type="http://schemas.openxmlformats.org/officeDocument/2006/relationships/slide" Target="slides/slide35.xml"/><Relationship Id="rId67" Type="http://schemas.openxmlformats.org/officeDocument/2006/relationships/slide" Target="slides/slide56.xml"/><Relationship Id="rId116" Type="http://schemas.openxmlformats.org/officeDocument/2006/relationships/slide" Target="slides/slide105.xml"/><Relationship Id="rId137" Type="http://schemas.openxmlformats.org/officeDocument/2006/relationships/slide" Target="slides/slide126.xml"/><Relationship Id="rId15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A6D96F-A767-4916-B8DB-A58A9CB3D8D7}" type="datetimeFigureOut">
              <a:rPr lang="hu-HU" smtClean="0"/>
              <a:t>2016.05.09.</a:t>
            </a:fld>
            <a:endParaRPr lang="en-US"/>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52C7FC-A035-47E3-92AF-18117C649132}"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a:xfrm>
            <a:off x="1143000" y="685800"/>
            <a:ext cx="4572000" cy="3429000"/>
          </a:xfrm>
        </p:spPr>
      </p:sp>
      <p:sp>
        <p:nvSpPr>
          <p:cNvPr id="3" name="Jegyzetek helye 2"/>
          <p:cNvSpPr>
            <a:spLocks noGrp="1"/>
          </p:cNvSpPr>
          <p:nvPr>
            <p:ph type="body" idx="1"/>
          </p:nvPr>
        </p:nvSpPr>
        <p:spPr/>
        <p:txBody>
          <a:bodyPr>
            <a:normAutofit/>
          </a:bodyPr>
          <a:lstStyle/>
          <a:p>
            <a:r>
              <a:rPr lang="hu-HU" dirty="0" smtClean="0"/>
              <a:t>Neve jelentés:</a:t>
            </a:r>
            <a:r>
              <a:rPr lang="hu-HU" baseline="0" dirty="0" smtClean="0"/>
              <a:t> a legjobb cél</a:t>
            </a:r>
          </a:p>
          <a:p>
            <a:r>
              <a:rPr lang="hu-HU" baseline="0" dirty="0" smtClean="0"/>
              <a:t>Nem ért egye az Akadémia matematikai irányultságával</a:t>
            </a:r>
            <a:endParaRPr lang="hu-HU" dirty="0" smtClean="0"/>
          </a:p>
          <a:p>
            <a:r>
              <a:rPr lang="hu-HU" dirty="0" smtClean="0"/>
              <a:t>„légy a görögök vezetője és</a:t>
            </a:r>
            <a:r>
              <a:rPr lang="hu-HU" baseline="0" dirty="0" smtClean="0"/>
              <a:t> a barbárok despotája. Előbbiekkel bánj úgy, mint barátokkal, utóbbiakkal, mint </a:t>
            </a:r>
            <a:r>
              <a:rPr lang="hu-HU" baseline="0" dirty="0" err="1" smtClean="0"/>
              <a:t>vadálatokkal</a:t>
            </a:r>
            <a:r>
              <a:rPr lang="hu-HU" baseline="0" dirty="0" smtClean="0"/>
              <a:t> és növényekkel</a:t>
            </a:r>
          </a:p>
          <a:p>
            <a:endParaRPr lang="en-US" dirty="0"/>
          </a:p>
        </p:txBody>
      </p:sp>
      <p:sp>
        <p:nvSpPr>
          <p:cNvPr id="4" name="Dia számának helye 3"/>
          <p:cNvSpPr>
            <a:spLocks noGrp="1"/>
          </p:cNvSpPr>
          <p:nvPr>
            <p:ph type="sldNum" sz="quarter" idx="10"/>
          </p:nvPr>
        </p:nvSpPr>
        <p:spPr/>
        <p:txBody>
          <a:bodyPr/>
          <a:lstStyle/>
          <a:p>
            <a:fld id="{7D99238C-9F44-4C58-9A64-23BA285CDECF}" type="slidenum">
              <a:rPr lang="en-US" smtClean="0"/>
              <a:pPr/>
              <a:t>16</a:t>
            </a:fld>
            <a:endParaRPr lang="en-US"/>
          </a:p>
        </p:txBody>
      </p:sp>
    </p:spTree>
    <p:extLst>
      <p:ext uri="{BB962C8B-B14F-4D97-AF65-F5344CB8AC3E}">
        <p14:creationId xmlns:p14="http://schemas.microsoft.com/office/powerpoint/2010/main" xmlns="" val="3521367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a:xfrm>
            <a:off x="1143000" y="685800"/>
            <a:ext cx="4572000" cy="3429000"/>
          </a:xfrm>
        </p:spPr>
      </p:sp>
      <p:sp>
        <p:nvSpPr>
          <p:cNvPr id="3" name="Jegyzetek helye 2"/>
          <p:cNvSpPr>
            <a:spLocks noGrp="1"/>
          </p:cNvSpPr>
          <p:nvPr>
            <p:ph type="body" idx="1"/>
          </p:nvPr>
        </p:nvSpPr>
        <p:spPr/>
        <p:txBody>
          <a:bodyPr>
            <a:normAutofit/>
          </a:bodyPr>
          <a:lstStyle/>
          <a:p>
            <a:r>
              <a:rPr lang="hu-HU" dirty="0" smtClean="0"/>
              <a:t>Azoknak a kritikája, akik csak a </a:t>
            </a:r>
            <a:r>
              <a:rPr lang="hu-HU" dirty="0" err="1" smtClean="0"/>
              <a:t>hatóokokat</a:t>
            </a:r>
            <a:r>
              <a:rPr lang="hu-HU" baseline="0" dirty="0" smtClean="0"/>
              <a:t> ismerik el (Démokritosz). Szervek, tárgyak magyarázata</a:t>
            </a:r>
            <a:endParaRPr lang="en-US" dirty="0"/>
          </a:p>
        </p:txBody>
      </p:sp>
      <p:sp>
        <p:nvSpPr>
          <p:cNvPr id="4" name="Dia számának helye 3"/>
          <p:cNvSpPr>
            <a:spLocks noGrp="1"/>
          </p:cNvSpPr>
          <p:nvPr>
            <p:ph type="sldNum" sz="quarter" idx="10"/>
          </p:nvPr>
        </p:nvSpPr>
        <p:spPr/>
        <p:txBody>
          <a:bodyPr/>
          <a:lstStyle/>
          <a:p>
            <a:fld id="{7D99238C-9F44-4C58-9A64-23BA285CDECF}" type="slidenum">
              <a:rPr lang="en-US" smtClean="0"/>
              <a:pPr/>
              <a:t>20</a:t>
            </a:fld>
            <a:endParaRPr lang="en-US"/>
          </a:p>
        </p:txBody>
      </p:sp>
    </p:spTree>
    <p:extLst>
      <p:ext uri="{BB962C8B-B14F-4D97-AF65-F5344CB8AC3E}">
        <p14:creationId xmlns:p14="http://schemas.microsoft.com/office/powerpoint/2010/main" xmlns="" val="715018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a:xfrm>
            <a:off x="1143000" y="685800"/>
            <a:ext cx="4572000" cy="3429000"/>
          </a:xfrm>
        </p:spPr>
      </p:sp>
      <p:sp>
        <p:nvSpPr>
          <p:cNvPr id="3" name="Jegyzetek helye 2"/>
          <p:cNvSpPr>
            <a:spLocks noGrp="1"/>
          </p:cNvSpPr>
          <p:nvPr>
            <p:ph type="body" idx="1"/>
          </p:nvPr>
        </p:nvSpPr>
        <p:spPr/>
        <p:txBody>
          <a:bodyPr>
            <a:normAutofit/>
          </a:bodyPr>
          <a:lstStyle/>
          <a:p>
            <a:r>
              <a:rPr lang="hu-HU" dirty="0" smtClean="0"/>
              <a:t>Ez a mai fizikára is igaz lehet: </a:t>
            </a:r>
            <a:r>
              <a:rPr lang="hu-HU" dirty="0" err="1" smtClean="0"/>
              <a:t>prima</a:t>
            </a:r>
            <a:r>
              <a:rPr lang="hu-HU" dirty="0" smtClean="0"/>
              <a:t> </a:t>
            </a:r>
            <a:r>
              <a:rPr lang="hu-HU" dirty="0" err="1" smtClean="0"/>
              <a:t>materia</a:t>
            </a:r>
            <a:r>
              <a:rPr lang="hu-HU" dirty="0" smtClean="0"/>
              <a:t> – miért csak az anyag és a mozdulatlan mozgató nem változhat</a:t>
            </a:r>
            <a:endParaRPr lang="en-US" dirty="0"/>
          </a:p>
        </p:txBody>
      </p:sp>
      <p:sp>
        <p:nvSpPr>
          <p:cNvPr id="4" name="Dia számának helye 3"/>
          <p:cNvSpPr>
            <a:spLocks noGrp="1"/>
          </p:cNvSpPr>
          <p:nvPr>
            <p:ph type="sldNum" sz="quarter" idx="10"/>
          </p:nvPr>
        </p:nvSpPr>
        <p:spPr/>
        <p:txBody>
          <a:bodyPr/>
          <a:lstStyle/>
          <a:p>
            <a:fld id="{7D99238C-9F44-4C58-9A64-23BA285CDECF}" type="slidenum">
              <a:rPr lang="en-US" smtClean="0"/>
              <a:pPr/>
              <a:t>21</a:t>
            </a:fld>
            <a:endParaRPr lang="en-US"/>
          </a:p>
        </p:txBody>
      </p:sp>
    </p:spTree>
    <p:extLst>
      <p:ext uri="{BB962C8B-B14F-4D97-AF65-F5344CB8AC3E}">
        <p14:creationId xmlns:p14="http://schemas.microsoft.com/office/powerpoint/2010/main" xmlns="" val="3098594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a:xfrm>
            <a:off x="1143000" y="685800"/>
            <a:ext cx="4572000" cy="3429000"/>
          </a:xfrm>
        </p:spPr>
      </p:sp>
      <p:sp>
        <p:nvSpPr>
          <p:cNvPr id="3" name="Jegyzetek helye 2"/>
          <p:cNvSpPr>
            <a:spLocks noGrp="1"/>
          </p:cNvSpPr>
          <p:nvPr>
            <p:ph type="body" idx="1"/>
          </p:nvPr>
        </p:nvSpPr>
        <p:spPr/>
        <p:txBody>
          <a:bodyPr>
            <a:normAutofit/>
          </a:bodyPr>
          <a:lstStyle/>
          <a:p>
            <a:r>
              <a:rPr lang="hu-HU" dirty="0" smtClean="0"/>
              <a:t>Passzív ész: formai összetevők felismerése. Aktív ész: formai összetevők</a:t>
            </a:r>
            <a:r>
              <a:rPr lang="hu-HU" baseline="0" dirty="0" smtClean="0"/>
              <a:t> szintézise</a:t>
            </a:r>
            <a:endParaRPr lang="en-US" dirty="0"/>
          </a:p>
        </p:txBody>
      </p:sp>
      <p:sp>
        <p:nvSpPr>
          <p:cNvPr id="4" name="Dia számának helye 3"/>
          <p:cNvSpPr>
            <a:spLocks noGrp="1"/>
          </p:cNvSpPr>
          <p:nvPr>
            <p:ph type="sldNum" sz="quarter" idx="10"/>
          </p:nvPr>
        </p:nvSpPr>
        <p:spPr/>
        <p:txBody>
          <a:bodyPr/>
          <a:lstStyle/>
          <a:p>
            <a:fld id="{7D99238C-9F44-4C58-9A64-23BA285CDECF}" type="slidenum">
              <a:rPr lang="en-US" smtClean="0"/>
              <a:pPr/>
              <a:t>22</a:t>
            </a:fld>
            <a:endParaRPr lang="en-US"/>
          </a:p>
        </p:txBody>
      </p:sp>
    </p:spTree>
    <p:extLst>
      <p:ext uri="{BB962C8B-B14F-4D97-AF65-F5344CB8AC3E}">
        <p14:creationId xmlns:p14="http://schemas.microsoft.com/office/powerpoint/2010/main" xmlns="" val="2091788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a:xfrm>
            <a:off x="1143000" y="685800"/>
            <a:ext cx="4572000" cy="3429000"/>
          </a:xfrm>
        </p:spPr>
      </p:sp>
      <p:sp>
        <p:nvSpPr>
          <p:cNvPr id="3" name="Jegyzetek helye 2"/>
          <p:cNvSpPr>
            <a:spLocks noGrp="1"/>
          </p:cNvSpPr>
          <p:nvPr>
            <p:ph type="body" idx="1"/>
          </p:nvPr>
        </p:nvSpPr>
        <p:spPr/>
        <p:txBody>
          <a:bodyPr>
            <a:normAutofit/>
          </a:bodyPr>
          <a:lstStyle/>
          <a:p>
            <a:r>
              <a:rPr lang="hu-HU" dirty="0" smtClean="0"/>
              <a:t>Példa: gyávaság,</a:t>
            </a:r>
            <a:r>
              <a:rPr lang="hu-HU" baseline="0" dirty="0" smtClean="0"/>
              <a:t> bátorság, vakmerőség. Fösvénység, nagylelkűség, tékozlás. Életcélok negatívumai: rossz élvezetek, nemcsak rajtunk múlik a dicsőség</a:t>
            </a:r>
            <a:endParaRPr lang="en-US" dirty="0"/>
          </a:p>
        </p:txBody>
      </p:sp>
      <p:sp>
        <p:nvSpPr>
          <p:cNvPr id="4" name="Dia számának helye 3"/>
          <p:cNvSpPr>
            <a:spLocks noGrp="1"/>
          </p:cNvSpPr>
          <p:nvPr>
            <p:ph type="sldNum" sz="quarter" idx="10"/>
          </p:nvPr>
        </p:nvSpPr>
        <p:spPr/>
        <p:txBody>
          <a:bodyPr/>
          <a:lstStyle/>
          <a:p>
            <a:fld id="{7D99238C-9F44-4C58-9A64-23BA285CDECF}" type="slidenum">
              <a:rPr lang="en-US" smtClean="0"/>
              <a:pPr/>
              <a:t>23</a:t>
            </a:fld>
            <a:endParaRPr lang="en-US"/>
          </a:p>
        </p:txBody>
      </p:sp>
    </p:spTree>
    <p:extLst>
      <p:ext uri="{BB962C8B-B14F-4D97-AF65-F5344CB8AC3E}">
        <p14:creationId xmlns:p14="http://schemas.microsoft.com/office/powerpoint/2010/main" xmlns="" val="1824680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err="1" smtClean="0"/>
              <a:t>Hegelt</a:t>
            </a:r>
            <a:r>
              <a:rPr lang="en-US" dirty="0" smtClean="0"/>
              <a:t> a </a:t>
            </a:r>
            <a:r>
              <a:rPr lang="en-US" dirty="0" err="1" smtClean="0"/>
              <a:t>talpáról</a:t>
            </a:r>
            <a:r>
              <a:rPr lang="en-US" dirty="0" smtClean="0"/>
              <a:t> a </a:t>
            </a:r>
            <a:r>
              <a:rPr lang="en-US" dirty="0" err="1" smtClean="0"/>
              <a:t>feje</a:t>
            </a:r>
            <a:r>
              <a:rPr lang="en-US" dirty="0" smtClean="0"/>
              <a:t> </a:t>
            </a:r>
            <a:r>
              <a:rPr lang="en-US" dirty="0" err="1" smtClean="0"/>
              <a:t>tetejére</a:t>
            </a:r>
            <a:r>
              <a:rPr lang="en-US" dirty="0" smtClean="0"/>
              <a:t> </a:t>
            </a:r>
            <a:r>
              <a:rPr lang="en-US" dirty="0" err="1" smtClean="0"/>
              <a:t>kell</a:t>
            </a:r>
            <a:r>
              <a:rPr lang="en-US" dirty="0" smtClean="0"/>
              <a:t> </a:t>
            </a:r>
            <a:r>
              <a:rPr lang="en-US" dirty="0" err="1" smtClean="0"/>
              <a:t>állítani</a:t>
            </a:r>
            <a:r>
              <a:rPr lang="en-US" dirty="0" smtClean="0"/>
              <a:t>. </a:t>
            </a:r>
            <a:r>
              <a:rPr lang="en-US" dirty="0" err="1" smtClean="0"/>
              <a:t>Nem</a:t>
            </a:r>
            <a:r>
              <a:rPr lang="en-US" dirty="0" smtClean="0"/>
              <a:t> a </a:t>
            </a:r>
            <a:r>
              <a:rPr lang="en-US" dirty="0" err="1" smtClean="0"/>
              <a:t>szellem</a:t>
            </a:r>
            <a:r>
              <a:rPr lang="en-US" dirty="0" smtClean="0"/>
              <a:t> </a:t>
            </a:r>
            <a:r>
              <a:rPr lang="en-US" dirty="0" err="1" smtClean="0"/>
              <a:t>határozza</a:t>
            </a:r>
            <a:r>
              <a:rPr lang="en-US" dirty="0" smtClean="0"/>
              <a:t> meg </a:t>
            </a:r>
            <a:r>
              <a:rPr lang="en-US" dirty="0" err="1" smtClean="0"/>
              <a:t>az</a:t>
            </a:r>
            <a:r>
              <a:rPr lang="en-US" dirty="0" smtClean="0"/>
              <a:t> </a:t>
            </a:r>
            <a:r>
              <a:rPr lang="en-US" dirty="0" err="1" smtClean="0"/>
              <a:t>anyag</a:t>
            </a:r>
            <a:r>
              <a:rPr lang="en-US" dirty="0" smtClean="0"/>
              <a:t> </a:t>
            </a:r>
            <a:r>
              <a:rPr lang="en-US" dirty="0" err="1" smtClean="0"/>
              <a:t>és</a:t>
            </a:r>
            <a:r>
              <a:rPr lang="en-US" dirty="0" smtClean="0"/>
              <a:t> a </a:t>
            </a:r>
            <a:r>
              <a:rPr lang="en-US" dirty="0" err="1" smtClean="0"/>
              <a:t>történelem</a:t>
            </a:r>
            <a:r>
              <a:rPr lang="en-US" dirty="0" smtClean="0"/>
              <a:t> </a:t>
            </a:r>
            <a:r>
              <a:rPr lang="en-US" dirty="0" err="1" smtClean="0"/>
              <a:t>fejlődését</a:t>
            </a:r>
            <a:r>
              <a:rPr lang="en-US" dirty="0" smtClean="0"/>
              <a:t>, </a:t>
            </a:r>
            <a:r>
              <a:rPr lang="en-US" dirty="0" err="1" smtClean="0"/>
              <a:t>hanem</a:t>
            </a:r>
            <a:r>
              <a:rPr lang="en-US" dirty="0" smtClean="0"/>
              <a:t> </a:t>
            </a:r>
            <a:r>
              <a:rPr lang="en-US" dirty="0" err="1" smtClean="0"/>
              <a:t>az</a:t>
            </a:r>
            <a:r>
              <a:rPr lang="en-US" dirty="0" smtClean="0"/>
              <a:t> </a:t>
            </a:r>
            <a:r>
              <a:rPr lang="en-US" dirty="0" err="1" smtClean="0"/>
              <a:t>anyag</a:t>
            </a:r>
            <a:r>
              <a:rPr lang="en-US" dirty="0" smtClean="0"/>
              <a:t> </a:t>
            </a:r>
            <a:r>
              <a:rPr lang="en-US" dirty="0" err="1" smtClean="0"/>
              <a:t>és</a:t>
            </a:r>
            <a:r>
              <a:rPr lang="en-US" dirty="0" smtClean="0"/>
              <a:t> a </a:t>
            </a:r>
            <a:r>
              <a:rPr lang="en-US" dirty="0" err="1" smtClean="0"/>
              <a:t>termelési</a:t>
            </a:r>
            <a:r>
              <a:rPr lang="en-US" dirty="0" smtClean="0"/>
              <a:t> </a:t>
            </a:r>
            <a:r>
              <a:rPr lang="en-US" dirty="0" err="1" smtClean="0"/>
              <a:t>viszonyok</a:t>
            </a:r>
            <a:r>
              <a:rPr lang="en-US" dirty="0" smtClean="0"/>
              <a:t> </a:t>
            </a:r>
            <a:r>
              <a:rPr lang="en-US" dirty="0" err="1" smtClean="0"/>
              <a:t>fejlődése</a:t>
            </a:r>
            <a:r>
              <a:rPr lang="en-US" dirty="0" smtClean="0"/>
              <a:t> </a:t>
            </a:r>
            <a:r>
              <a:rPr lang="en-US" dirty="0" err="1" smtClean="0"/>
              <a:t>határozza</a:t>
            </a:r>
            <a:r>
              <a:rPr lang="en-US" dirty="0" smtClean="0"/>
              <a:t> meg a </a:t>
            </a:r>
            <a:r>
              <a:rPr lang="en-US" dirty="0" err="1" smtClean="0"/>
              <a:t>kultra</a:t>
            </a:r>
            <a:r>
              <a:rPr lang="en-US" dirty="0" smtClean="0"/>
              <a:t> </a:t>
            </a:r>
            <a:r>
              <a:rPr lang="en-US" dirty="0" err="1" smtClean="0"/>
              <a:t>fejlődését</a:t>
            </a:r>
            <a:r>
              <a:rPr lang="en-US" dirty="0" smtClean="0"/>
              <a:t>.</a:t>
            </a:r>
          </a:p>
          <a:p>
            <a:r>
              <a:rPr lang="en-US" dirty="0" err="1" smtClean="0"/>
              <a:t>Nem</a:t>
            </a:r>
            <a:r>
              <a:rPr lang="en-US" dirty="0" smtClean="0"/>
              <a:t> </a:t>
            </a:r>
            <a:r>
              <a:rPr lang="en-US" dirty="0" err="1" smtClean="0"/>
              <a:t>értünk</a:t>
            </a:r>
            <a:r>
              <a:rPr lang="en-US" dirty="0" smtClean="0"/>
              <a:t> a </a:t>
            </a:r>
            <a:r>
              <a:rPr lang="en-US" dirty="0" err="1" smtClean="0"/>
              <a:t>történelem</a:t>
            </a:r>
            <a:r>
              <a:rPr lang="en-US" dirty="0" smtClean="0"/>
              <a:t> </a:t>
            </a:r>
            <a:r>
              <a:rPr lang="en-US" dirty="0" err="1" smtClean="0"/>
              <a:t>végére</a:t>
            </a:r>
            <a:r>
              <a:rPr lang="en-US" dirty="0" smtClean="0"/>
              <a:t>. </a:t>
            </a:r>
            <a:r>
              <a:rPr lang="en-US" dirty="0" err="1" smtClean="0"/>
              <a:t>Annak</a:t>
            </a:r>
            <a:r>
              <a:rPr lang="en-US" dirty="0" smtClean="0"/>
              <a:t> </a:t>
            </a:r>
            <a:r>
              <a:rPr lang="en-US" dirty="0" err="1" smtClean="0"/>
              <a:t>célja</a:t>
            </a:r>
            <a:r>
              <a:rPr lang="en-US" dirty="0" smtClean="0"/>
              <a:t> </a:t>
            </a:r>
            <a:r>
              <a:rPr lang="en-US" dirty="0" err="1" smtClean="0"/>
              <a:t>ugyanis</a:t>
            </a:r>
            <a:r>
              <a:rPr lang="en-US" dirty="0" smtClean="0"/>
              <a:t> </a:t>
            </a:r>
            <a:r>
              <a:rPr lang="en-US" dirty="0" err="1" smtClean="0"/>
              <a:t>nem</a:t>
            </a:r>
            <a:r>
              <a:rPr lang="en-US" dirty="0" smtClean="0"/>
              <a:t> a </a:t>
            </a:r>
            <a:r>
              <a:rPr lang="en-US" dirty="0" err="1" smtClean="0"/>
              <a:t>szellem</a:t>
            </a:r>
            <a:r>
              <a:rPr lang="en-US" dirty="0" smtClean="0"/>
              <a:t> </a:t>
            </a:r>
            <a:r>
              <a:rPr lang="en-US" dirty="0" err="1" smtClean="0"/>
              <a:t>öntudatra</a:t>
            </a:r>
            <a:r>
              <a:rPr lang="en-US" dirty="0" smtClean="0"/>
              <a:t> </a:t>
            </a:r>
            <a:r>
              <a:rPr lang="en-US" dirty="0" err="1" smtClean="0"/>
              <a:t>ébredése</a:t>
            </a:r>
            <a:r>
              <a:rPr lang="en-US" dirty="0" smtClean="0"/>
              <a:t>, </a:t>
            </a:r>
            <a:r>
              <a:rPr lang="en-US" dirty="0" err="1" smtClean="0"/>
              <a:t>hanem</a:t>
            </a:r>
            <a:r>
              <a:rPr lang="en-US" dirty="0" smtClean="0"/>
              <a:t> </a:t>
            </a:r>
            <a:r>
              <a:rPr lang="en-US" dirty="0" err="1" smtClean="0"/>
              <a:t>az</a:t>
            </a:r>
            <a:r>
              <a:rPr lang="en-US" dirty="0" smtClean="0"/>
              <a:t> </a:t>
            </a:r>
            <a:r>
              <a:rPr lang="en-US" dirty="0" err="1" smtClean="0"/>
              <a:t>osztálynélküli</a:t>
            </a:r>
            <a:r>
              <a:rPr lang="en-US" dirty="0" smtClean="0"/>
              <a:t> </a:t>
            </a:r>
            <a:r>
              <a:rPr lang="en-US" dirty="0" err="1" smtClean="0"/>
              <a:t>társadalom</a:t>
            </a:r>
            <a:r>
              <a:rPr lang="en-US" dirty="0" smtClean="0"/>
              <a:t>.</a:t>
            </a:r>
          </a:p>
          <a:p>
            <a:endParaRPr lang="en-US" dirty="0"/>
          </a:p>
        </p:txBody>
      </p:sp>
      <p:sp>
        <p:nvSpPr>
          <p:cNvPr id="4" name="Slide Number Placeholder 3"/>
          <p:cNvSpPr>
            <a:spLocks noGrp="1"/>
          </p:cNvSpPr>
          <p:nvPr>
            <p:ph type="sldNum" sz="quarter" idx="10"/>
          </p:nvPr>
        </p:nvSpPr>
        <p:spPr/>
        <p:txBody>
          <a:bodyPr/>
          <a:lstStyle/>
          <a:p>
            <a:fld id="{E31F2E77-FB9F-224A-BD88-EF6E7EB67219}" type="slidenum">
              <a:rPr lang="en-US" smtClean="0"/>
              <a:pPr/>
              <a:t>112</a:t>
            </a:fld>
            <a:endParaRPr lang="en-US"/>
          </a:p>
        </p:txBody>
      </p:sp>
    </p:spTree>
    <p:extLst>
      <p:ext uri="{BB962C8B-B14F-4D97-AF65-F5344CB8AC3E}">
        <p14:creationId xmlns:p14="http://schemas.microsoft.com/office/powerpoint/2010/main" xmlns="" val="3701353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bg>
      <p:bgRef idx="1002">
        <a:schemeClr val="bg2"/>
      </p:bgRef>
    </p:bg>
    <p:spTree>
      <p:nvGrpSpPr>
        <p:cNvPr id="1" name=""/>
        <p:cNvGrpSpPr/>
        <p:nvPr/>
      </p:nvGrpSpPr>
      <p:grpSpPr>
        <a:xfrm>
          <a:off x="0" y="0"/>
          <a:ext cx="0" cy="0"/>
          <a:chOff x="0" y="0"/>
          <a:chExt cx="0" cy="0"/>
        </a:xfrm>
      </p:grpSpPr>
      <p:sp>
        <p:nvSpPr>
          <p:cNvPr id="9" name="Cím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hu-HU" smtClean="0"/>
              <a:t>Mintacím szerkesztése</a:t>
            </a:r>
            <a:endParaRPr kumimoji="0" lang="en-US"/>
          </a:p>
        </p:txBody>
      </p:sp>
      <p:sp>
        <p:nvSpPr>
          <p:cNvPr id="17" name="Alcím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hu-HU" smtClean="0"/>
              <a:t>Alcím mintájának szerkesztése</a:t>
            </a:r>
            <a:endParaRPr kumimoji="0" lang="en-US"/>
          </a:p>
        </p:txBody>
      </p:sp>
      <p:sp>
        <p:nvSpPr>
          <p:cNvPr id="30" name="Dátum helye 29"/>
          <p:cNvSpPr>
            <a:spLocks noGrp="1"/>
          </p:cNvSpPr>
          <p:nvPr>
            <p:ph type="dt" sz="half" idx="10"/>
          </p:nvPr>
        </p:nvSpPr>
        <p:spPr/>
        <p:txBody>
          <a:bodyPr/>
          <a:lstStyle/>
          <a:p>
            <a:fld id="{D9ABA3D4-ED11-420B-A7FB-80801AB05752}" type="datetimeFigureOut">
              <a:rPr lang="hu-HU" smtClean="0"/>
              <a:pPr/>
              <a:t>2016.05.09.</a:t>
            </a:fld>
            <a:endParaRPr lang="en-US"/>
          </a:p>
        </p:txBody>
      </p:sp>
      <p:sp>
        <p:nvSpPr>
          <p:cNvPr id="19" name="Élőláb helye 18"/>
          <p:cNvSpPr>
            <a:spLocks noGrp="1"/>
          </p:cNvSpPr>
          <p:nvPr>
            <p:ph type="ftr" sz="quarter" idx="11"/>
          </p:nvPr>
        </p:nvSpPr>
        <p:spPr/>
        <p:txBody>
          <a:bodyPr/>
          <a:lstStyle/>
          <a:p>
            <a:endParaRPr lang="en-US"/>
          </a:p>
        </p:txBody>
      </p:sp>
      <p:sp>
        <p:nvSpPr>
          <p:cNvPr id="27" name="Dia számának helye 26"/>
          <p:cNvSpPr>
            <a:spLocks noGrp="1"/>
          </p:cNvSpPr>
          <p:nvPr>
            <p:ph type="sldNum" sz="quarter" idx="12"/>
          </p:nvPr>
        </p:nvSpPr>
        <p:spPr/>
        <p:txBody>
          <a:bodyPr/>
          <a:lstStyle/>
          <a:p>
            <a:fld id="{73CBD996-246B-40EA-A084-DB43D8016BD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Függőleges szöveg helye 2"/>
          <p:cNvSpPr>
            <a:spLocks noGrp="1"/>
          </p:cNvSpPr>
          <p:nvPr>
            <p:ph type="body" orient="vert" idx="1"/>
          </p:nvPr>
        </p:nvSpPr>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D9ABA3D4-ED11-420B-A7FB-80801AB05752}" type="datetimeFigureOut">
              <a:rPr lang="hu-HU" smtClean="0"/>
              <a:pPr/>
              <a:t>2016.05.09.</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73CBD996-246B-40EA-A084-DB43D8016BD5}" type="slidenum">
              <a:rPr lang="en-US" smtClean="0"/>
              <a:pPr/>
              <a:t>‹#›</a:t>
            </a:fld>
            <a:endParaRPr 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Click to edit Master title style</a:t>
            </a:r>
            <a:endParaRPr/>
          </a:p>
        </p:txBody>
      </p:sp>
      <p:sp>
        <p:nvSpPr>
          <p:cNvPr id="3" name="Content Placeholder 2"/>
          <p:cNvSpPr>
            <a:spLocks noGrp="1"/>
          </p:cNvSpPr>
          <p:nvPr>
            <p:ph sz="half" idx="1"/>
          </p:nvPr>
        </p:nvSpPr>
        <p:spPr>
          <a:xfrm>
            <a:off x="762001"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
        <p:nvSpPr>
          <p:cNvPr id="5" name="Date Placeholder 4"/>
          <p:cNvSpPr>
            <a:spLocks noGrp="1"/>
          </p:cNvSpPr>
          <p:nvPr>
            <p:ph type="dt" sz="half" idx="10"/>
          </p:nvPr>
        </p:nvSpPr>
        <p:spPr/>
        <p:txBody>
          <a:bodyPr/>
          <a:lstStyle/>
          <a:p>
            <a:fld id="{82FB666E-443B-2344-BBA6-5C547DB3D5C6}" type="datetimeFigureOut">
              <a:rPr lang="en-US" smtClean="0"/>
              <a:pPr/>
              <a:t>5/9/2016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C8723A-93D5-7A45-B539-10A44B2FD1D8}" type="slidenum">
              <a:rPr lang="en-US" smtClean="0"/>
              <a:pPr/>
              <a:t>‹#›</a:t>
            </a:fld>
            <a:endParaRPr lang="en-US"/>
          </a:p>
        </p:txBody>
      </p:sp>
      <p:sp>
        <p:nvSpPr>
          <p:cNvPr id="8" name="Content Placeholder 2"/>
          <p:cNvSpPr>
            <a:spLocks noGrp="1"/>
          </p:cNvSpPr>
          <p:nvPr>
            <p:ph sz="half" idx="13"/>
          </p:nvPr>
        </p:nvSpPr>
        <p:spPr>
          <a:xfrm>
            <a:off x="762001"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
        <p:nvSpPr>
          <p:cNvPr id="5" name="Date Placeholder 4"/>
          <p:cNvSpPr>
            <a:spLocks noGrp="1"/>
          </p:cNvSpPr>
          <p:nvPr>
            <p:ph type="dt" sz="half" idx="10"/>
          </p:nvPr>
        </p:nvSpPr>
        <p:spPr/>
        <p:txBody>
          <a:bodyPr/>
          <a:lstStyle/>
          <a:p>
            <a:fld id="{82FB666E-443B-2344-BBA6-5C547DB3D5C6}" type="datetimeFigureOut">
              <a:rPr lang="en-US" smtClean="0"/>
              <a:pPr/>
              <a:t>5/9/2016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C8723A-93D5-7A45-B539-10A44B2FD1D8}" type="slidenum">
              <a:rPr lang="en-US" smtClean="0"/>
              <a:pPr/>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
        <p:nvSpPr>
          <p:cNvPr id="5" name="Date Placeholder 4"/>
          <p:cNvSpPr>
            <a:spLocks noGrp="1"/>
          </p:cNvSpPr>
          <p:nvPr>
            <p:ph type="dt" sz="half" idx="10"/>
          </p:nvPr>
        </p:nvSpPr>
        <p:spPr/>
        <p:txBody>
          <a:bodyPr/>
          <a:lstStyle/>
          <a:p>
            <a:fld id="{82FB666E-443B-2344-BBA6-5C547DB3D5C6}" type="datetimeFigureOut">
              <a:rPr lang="en-US" smtClean="0"/>
              <a:pPr/>
              <a:t>5/9/2016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C8723A-93D5-7A45-B539-10A44B2FD1D8}" type="slidenum">
              <a:rPr lang="en-US" smtClean="0"/>
              <a:pPr/>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Click to edit Master title style</a:t>
            </a:r>
            <a:endParaRPr/>
          </a:p>
        </p:txBody>
      </p:sp>
      <p:sp>
        <p:nvSpPr>
          <p:cNvPr id="3" name="Date Placeholder 2"/>
          <p:cNvSpPr>
            <a:spLocks noGrp="1"/>
          </p:cNvSpPr>
          <p:nvPr>
            <p:ph type="dt" sz="half" idx="10"/>
          </p:nvPr>
        </p:nvSpPr>
        <p:spPr/>
        <p:txBody>
          <a:bodyPr/>
          <a:lstStyle/>
          <a:p>
            <a:fld id="{82FB666E-443B-2344-BBA6-5C547DB3D5C6}" type="datetimeFigureOut">
              <a:rPr lang="en-US" smtClean="0"/>
              <a:pPr/>
              <a:t>5/9/2016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C8723A-93D5-7A45-B539-10A44B2FD1D8}" type="slidenum">
              <a:rPr lang="en-US" smtClean="0"/>
              <a:pPr/>
              <a:t>‹#›</a:t>
            </a:fld>
            <a:endParaRPr 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FB666E-443B-2344-BBA6-5C547DB3D5C6}" type="datetimeFigureOut">
              <a:rPr lang="en-US" smtClean="0"/>
              <a:pPr/>
              <a:t>5/9/2016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C8723A-93D5-7A45-B539-10A44B2FD1D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1" y="381001"/>
            <a:ext cx="3509683" cy="2209800"/>
          </a:xfrm>
        </p:spPr>
        <p:txBody>
          <a:bodyPr anchor="b"/>
          <a:lstStyle>
            <a:lvl1pPr algn="l">
              <a:defRPr sz="4400" b="0"/>
            </a:lvl1pPr>
          </a:lstStyle>
          <a:p>
            <a:r>
              <a:rPr lang="hu-HU" smtClean="0"/>
              <a:t>Click to edit Master title style</a:t>
            </a:r>
            <a:endParaRPr/>
          </a:p>
        </p:txBody>
      </p:sp>
      <p:sp>
        <p:nvSpPr>
          <p:cNvPr id="3" name="Content Placeholder 2"/>
          <p:cNvSpPr>
            <a:spLocks noGrp="1"/>
          </p:cNvSpPr>
          <p:nvPr>
            <p:ph idx="1"/>
          </p:nvPr>
        </p:nvSpPr>
        <p:spPr>
          <a:xfrm>
            <a:off x="5029200" y="273054"/>
            <a:ext cx="3657600" cy="5853113"/>
          </a:xfrm>
        </p:spPr>
        <p:txBody>
          <a:bodyPr>
            <a:normAutofit/>
          </a:bodyPr>
          <a:lstStyle>
            <a:lvl1pPr>
              <a:defRPr sz="2200"/>
            </a:lvl1pPr>
            <a:lvl2pPr>
              <a:defRPr sz="20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
        <p:nvSpPr>
          <p:cNvPr id="4" name="Text Placeholder 3"/>
          <p:cNvSpPr>
            <a:spLocks noGrp="1"/>
          </p:cNvSpPr>
          <p:nvPr>
            <p:ph type="body" sz="half" idx="2"/>
          </p:nvPr>
        </p:nvSpPr>
        <p:spPr>
          <a:xfrm>
            <a:off x="457201" y="2649071"/>
            <a:ext cx="3509683" cy="3388192"/>
          </a:xfrm>
        </p:spPr>
        <p:txBody>
          <a:bodyPr>
            <a:normAutofit/>
          </a:bodyPr>
          <a:lstStyle>
            <a:lvl1pPr marL="0" indent="0">
              <a:spcBef>
                <a:spcPts val="600"/>
              </a:spcBef>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82FB666E-443B-2344-BBA6-5C547DB3D5C6}" type="datetimeFigureOut">
              <a:rPr lang="en-US" smtClean="0"/>
              <a:pPr/>
              <a:t>5/9/2016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7" y="381001"/>
            <a:ext cx="3635375" cy="2209800"/>
          </a:xfrm>
        </p:spPr>
        <p:txBody>
          <a:bodyPr anchor="b"/>
          <a:lstStyle>
            <a:lvl1pPr algn="l">
              <a:defRPr sz="4400" b="0">
                <a:solidFill>
                  <a:schemeClr val="tx1"/>
                </a:solidFill>
              </a:defRPr>
            </a:lvl1pPr>
          </a:lstStyle>
          <a:p>
            <a:r>
              <a:rPr lang="hu-HU" smtClean="0"/>
              <a:t>Click to edit Master title style</a:t>
            </a:r>
            <a:endParaRPr/>
          </a:p>
        </p:txBody>
      </p:sp>
      <p:sp>
        <p:nvSpPr>
          <p:cNvPr id="4" name="Text Placeholder 3"/>
          <p:cNvSpPr>
            <a:spLocks noGrp="1"/>
          </p:cNvSpPr>
          <p:nvPr>
            <p:ph type="body" sz="half" idx="2"/>
          </p:nvPr>
        </p:nvSpPr>
        <p:spPr>
          <a:xfrm>
            <a:off x="5051427" y="2649074"/>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82FB666E-443B-2344-BBA6-5C547DB3D5C6}" type="datetimeFigureOut">
              <a:rPr lang="en-US" smtClean="0"/>
              <a:pPr/>
              <a:t>5/9/2016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C8723A-93D5-7A45-B539-10A44B2FD1D8}" type="slidenum">
              <a:rPr lang="en-US" smtClean="0"/>
              <a:pPr/>
              <a:t>‹#›</a:t>
            </a:fld>
            <a:endParaRPr lang="en-US"/>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hu-HU" smtClean="0"/>
              <a:t>Drag picture to placeholder or click icon to add</a:t>
            </a:r>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3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7" y="381001"/>
            <a:ext cx="3635375" cy="2209800"/>
          </a:xfrm>
        </p:spPr>
        <p:txBody>
          <a:bodyPr anchor="b"/>
          <a:lstStyle>
            <a:lvl1pPr algn="l">
              <a:defRPr sz="4400" b="0">
                <a:solidFill>
                  <a:schemeClr val="tx1"/>
                </a:solidFill>
              </a:defRPr>
            </a:lvl1pPr>
          </a:lstStyle>
          <a:p>
            <a:r>
              <a:rPr lang="hu-HU" smtClean="0"/>
              <a:t>Click to edit Master title style</a:t>
            </a:r>
            <a:endParaRPr/>
          </a:p>
        </p:txBody>
      </p:sp>
      <p:sp>
        <p:nvSpPr>
          <p:cNvPr id="4" name="Text Placeholder 3"/>
          <p:cNvSpPr>
            <a:spLocks noGrp="1"/>
          </p:cNvSpPr>
          <p:nvPr>
            <p:ph type="body" sz="half" idx="2"/>
          </p:nvPr>
        </p:nvSpPr>
        <p:spPr>
          <a:xfrm>
            <a:off x="5051427" y="2649074"/>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82FB666E-443B-2344-BBA6-5C547DB3D5C6}" type="datetimeFigureOut">
              <a:rPr lang="en-US" smtClean="0"/>
              <a:pPr/>
              <a:t>5/9/2016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C8723A-93D5-7A45-B539-10A44B2FD1D8}" type="slidenum">
              <a:rPr lang="en-US" smtClean="0"/>
              <a:pPr/>
              <a:t>‹#›</a:t>
            </a:fld>
            <a:endParaRPr lang="en-US"/>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hu-HU" smtClean="0"/>
              <a:t>Drag picture to placeholder or click icon to add</a:t>
            </a:r>
            <a:endParaRPr/>
          </a:p>
        </p:txBody>
      </p:sp>
      <p:sp>
        <p:nvSpPr>
          <p:cNvPr id="8" name="Picture Placeholder 8"/>
          <p:cNvSpPr>
            <a:spLocks noGrp="1"/>
          </p:cNvSpPr>
          <p:nvPr>
            <p:ph type="pic" sz="quarter" idx="14"/>
          </p:nvPr>
        </p:nvSpPr>
        <p:spPr>
          <a:xfrm>
            <a:off x="2479677"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hu-HU" smtClean="0"/>
              <a:t>Drag picture to placeholder or click icon to add</a:t>
            </a:r>
            <a:endParaRPr/>
          </a:p>
        </p:txBody>
      </p:sp>
      <p:sp>
        <p:nvSpPr>
          <p:cNvPr id="10" name="Picture Placeholder 8"/>
          <p:cNvSpPr>
            <a:spLocks noGrp="1"/>
          </p:cNvSpPr>
          <p:nvPr>
            <p:ph type="pic" sz="quarter" idx="15"/>
          </p:nvPr>
        </p:nvSpPr>
        <p:spPr>
          <a:xfrm>
            <a:off x="269877"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hu-HU" smtClean="0"/>
              <a:t>Drag picture to placeholder or click icon to add</a:t>
            </a:r>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Click to edit Master title style</a:t>
            </a:r>
            <a:endParaRPr/>
          </a:p>
        </p:txBody>
      </p:sp>
      <p:sp>
        <p:nvSpPr>
          <p:cNvPr id="3" name="Vertical Text Placeholder 2"/>
          <p:cNvSpPr>
            <a:spLocks noGrp="1"/>
          </p:cNvSpPr>
          <p:nvPr>
            <p:ph type="body" orient="vert" idx="1"/>
          </p:nvPr>
        </p:nvSpPr>
        <p:spPr>
          <a:xfrm>
            <a:off x="457202" y="2568392"/>
            <a:ext cx="8228013" cy="3468875"/>
          </a:xfrm>
        </p:spPr>
        <p:txBody>
          <a:bodyPr vert="eaVert"/>
          <a:lstStyle>
            <a:lvl5pPr>
              <a:defRPr/>
            </a:lvl5pPr>
            <a:lvl6pPr marL="1719072">
              <a:defRPr/>
            </a:lvl6pPr>
            <a:lvl7pPr marL="1719072">
              <a:defRPr/>
            </a:lvl7pPr>
            <a:lvl8pPr marL="1719072">
              <a:defRPr/>
            </a:lvl8pPr>
            <a:lvl9pPr marL="1719072">
              <a:defRPr/>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
        <p:nvSpPr>
          <p:cNvPr id="4" name="Date Placeholder 3"/>
          <p:cNvSpPr>
            <a:spLocks noGrp="1"/>
          </p:cNvSpPr>
          <p:nvPr>
            <p:ph type="dt" sz="half" idx="10"/>
          </p:nvPr>
        </p:nvSpPr>
        <p:spPr/>
        <p:txBody>
          <a:bodyPr/>
          <a:lstStyle/>
          <a:p>
            <a:fld id="{82FB666E-443B-2344-BBA6-5C547DB3D5C6}" type="datetimeFigureOut">
              <a:rPr lang="en-US" smtClean="0"/>
              <a:pPr/>
              <a:t>5/9/2016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C8723A-93D5-7A45-B539-10A44B2FD1D8}" type="slidenum">
              <a:rPr lang="en-US" smtClean="0"/>
              <a:pPr/>
              <a:t>‹#›</a:t>
            </a:fld>
            <a:endParaRPr lang="en-US"/>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42"/>
            <a:ext cx="1524000" cy="5851525"/>
          </a:xfrm>
        </p:spPr>
        <p:txBody>
          <a:bodyPr vert="eaVert" anchor="t" anchorCtr="0"/>
          <a:lstStyle/>
          <a:p>
            <a:r>
              <a:rPr lang="hu-HU" smtClean="0"/>
              <a:t>Click to edit Master title style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lvl5pPr>
              <a:defRPr/>
            </a:lvl5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
        <p:nvSpPr>
          <p:cNvPr id="4" name="Date Placeholder 3"/>
          <p:cNvSpPr>
            <a:spLocks noGrp="1"/>
          </p:cNvSpPr>
          <p:nvPr>
            <p:ph type="dt" sz="half" idx="10"/>
          </p:nvPr>
        </p:nvSpPr>
        <p:spPr/>
        <p:txBody>
          <a:bodyPr/>
          <a:lstStyle/>
          <a:p>
            <a:fld id="{82FB666E-443B-2344-BBA6-5C547DB3D5C6}" type="datetimeFigureOut">
              <a:rPr lang="en-US" smtClean="0"/>
              <a:pPr/>
              <a:t>5/9/2016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C8723A-93D5-7A45-B539-10A44B2FD1D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914402"/>
            <a:ext cx="2057400" cy="5211763"/>
          </a:xfrm>
        </p:spPr>
        <p:txBody>
          <a:bodyPr vert="eaVert"/>
          <a:lstStyle/>
          <a:p>
            <a:r>
              <a:rPr kumimoji="0" lang="hu-HU" smtClean="0"/>
              <a:t>Mintacím szerkesztése</a:t>
            </a:r>
            <a:endParaRPr kumimoji="0" lang="en-US"/>
          </a:p>
        </p:txBody>
      </p:sp>
      <p:sp>
        <p:nvSpPr>
          <p:cNvPr id="3" name="Függőleges szöveg helye 2"/>
          <p:cNvSpPr>
            <a:spLocks noGrp="1"/>
          </p:cNvSpPr>
          <p:nvPr>
            <p:ph type="body" orient="vert" idx="1"/>
          </p:nvPr>
        </p:nvSpPr>
        <p:spPr>
          <a:xfrm>
            <a:off x="457200" y="914402"/>
            <a:ext cx="6019800" cy="5211763"/>
          </a:xfrm>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D9ABA3D4-ED11-420B-A7FB-80801AB05752}" type="datetimeFigureOut">
              <a:rPr lang="hu-HU" smtClean="0"/>
              <a:pPr/>
              <a:t>2016.05.09.</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73CBD996-246B-40EA-A084-DB43D8016BD5}" type="slidenum">
              <a:rPr lang="en-US" smtClean="0"/>
              <a:pPr/>
              <a:t>‹#›</a:t>
            </a:fld>
            <a:endParaRPr 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Clos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2FB666E-443B-2344-BBA6-5C547DB3D5C6}" type="datetimeFigureOut">
              <a:rPr lang="en-US" smtClean="0"/>
              <a:pPr/>
              <a:t>5/9/2016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C8723A-93D5-7A45-B539-10A44B2FD1D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Title 1"/>
          <p:cNvSpPr>
            <a:spLocks noGrp="1"/>
          </p:cNvSpPr>
          <p:nvPr>
            <p:ph type="ctrTitle"/>
          </p:nvPr>
        </p:nvSpPr>
        <p:spPr>
          <a:xfrm>
            <a:off x="1941912" y="2514601"/>
            <a:ext cx="6686549" cy="2262781"/>
          </a:xfrm>
        </p:spPr>
        <p:txBody>
          <a:bodyPr anchor="b">
            <a:normAutofit/>
          </a:bodyPr>
          <a:lstStyle>
            <a:lvl1pPr>
              <a:defRPr sz="5400"/>
            </a:lvl1pPr>
          </a:lstStyle>
          <a:p>
            <a:r>
              <a:rPr lang="hu-HU" smtClean="0"/>
              <a:t>Mintacím szerkesztése</a:t>
            </a:r>
            <a:endParaRPr lang="en-US" dirty="0"/>
          </a:p>
        </p:txBody>
      </p:sp>
      <p:sp>
        <p:nvSpPr>
          <p:cNvPr id="3" name="Subtitle 2"/>
          <p:cNvSpPr>
            <a:spLocks noGrp="1"/>
          </p:cNvSpPr>
          <p:nvPr>
            <p:ph type="subTitle" idx="1"/>
          </p:nvPr>
        </p:nvSpPr>
        <p:spPr>
          <a:xfrm>
            <a:off x="1941912" y="4777384"/>
            <a:ext cx="668654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2" y="4323815"/>
            <a:ext cx="1308489"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398862" y="4529545"/>
            <a:ext cx="584825"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74663409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Title 1"/>
          <p:cNvSpPr>
            <a:spLocks noGrp="1"/>
          </p:cNvSpPr>
          <p:nvPr>
            <p:ph type="title"/>
          </p:nvPr>
        </p:nvSpPr>
        <p:spPr>
          <a:xfrm>
            <a:off x="1944696" y="624110"/>
            <a:ext cx="6683765" cy="1280890"/>
          </a:xfrm>
        </p:spPr>
        <p:txBody>
          <a:bodyPr/>
          <a:lstStyle/>
          <a:p>
            <a:r>
              <a:rPr lang="hu-HU" smtClean="0"/>
              <a:t>Mintacím szerkesztése</a:t>
            </a:r>
            <a:endParaRPr lang="en-US" dirty="0"/>
          </a:p>
        </p:txBody>
      </p:sp>
      <p:sp>
        <p:nvSpPr>
          <p:cNvPr id="3" name="Content Placeholder 2"/>
          <p:cNvSpPr>
            <a:spLocks noGrp="1"/>
          </p:cNvSpPr>
          <p:nvPr>
            <p:ph idx="1"/>
          </p:nvPr>
        </p:nvSpPr>
        <p:spPr>
          <a:xfrm>
            <a:off x="1941909" y="2133600"/>
            <a:ext cx="6686550" cy="3777622"/>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3141" y="714379"/>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205694003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Title 1"/>
          <p:cNvSpPr>
            <a:spLocks noGrp="1"/>
          </p:cNvSpPr>
          <p:nvPr>
            <p:ph type="title"/>
          </p:nvPr>
        </p:nvSpPr>
        <p:spPr>
          <a:xfrm>
            <a:off x="1941912" y="2058750"/>
            <a:ext cx="6686549" cy="1468800"/>
          </a:xfrm>
        </p:spPr>
        <p:txBody>
          <a:bodyPr anchor="b"/>
          <a:lstStyle>
            <a:lvl1pPr algn="l">
              <a:defRPr sz="4000" b="0" cap="none"/>
            </a:lvl1pPr>
          </a:lstStyle>
          <a:p>
            <a:r>
              <a:rPr lang="hu-HU" smtClean="0"/>
              <a:t>Mintacím szerkesztése</a:t>
            </a:r>
            <a:endParaRPr lang="en-US" dirty="0"/>
          </a:p>
        </p:txBody>
      </p:sp>
      <p:sp>
        <p:nvSpPr>
          <p:cNvPr id="3" name="Text Placeholder 2"/>
          <p:cNvSpPr>
            <a:spLocks noGrp="1"/>
          </p:cNvSpPr>
          <p:nvPr>
            <p:ph type="body" idx="1"/>
          </p:nvPr>
        </p:nvSpPr>
        <p:spPr>
          <a:xfrm>
            <a:off x="1941912" y="3530129"/>
            <a:ext cx="668654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ate Placeholder 3"/>
          <p:cNvSpPr>
            <a:spLocks noGrp="1"/>
          </p:cNvSpPr>
          <p:nvPr>
            <p:ph type="dt" sz="half" idx="10"/>
          </p:nvPr>
        </p:nvSpPr>
        <p:spPr/>
        <p:txBody>
          <a:bodyPr/>
          <a:lstStyle/>
          <a:p>
            <a:fld id="{B61BEF0D-F0BB-DE4B-95CE-6DB70DBA9567}" type="datetimeFigureOut">
              <a:rPr lang="en-US" smtClean="0"/>
              <a:pPr/>
              <a:t>5/9/2016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3141" y="3178178"/>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2" y="3244144"/>
            <a:ext cx="584825"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254517165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hu-HU" smtClean="0"/>
              <a:t>Mintacím szerkesztése</a:t>
            </a:r>
            <a:endParaRPr lang="en-US" dirty="0"/>
          </a:p>
        </p:txBody>
      </p:sp>
      <p:sp>
        <p:nvSpPr>
          <p:cNvPr id="3" name="Content Placeholder 2"/>
          <p:cNvSpPr>
            <a:spLocks noGrp="1"/>
          </p:cNvSpPr>
          <p:nvPr>
            <p:ph sz="half" idx="1"/>
          </p:nvPr>
        </p:nvSpPr>
        <p:spPr>
          <a:xfrm>
            <a:off x="1941909" y="2133600"/>
            <a:ext cx="3235398" cy="3777622"/>
          </a:xfrm>
        </p:spPr>
        <p:txBody>
          <a:bodyPr>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Content Placeholder 3"/>
          <p:cNvSpPr>
            <a:spLocks noGrp="1"/>
          </p:cNvSpPr>
          <p:nvPr>
            <p:ph sz="half" idx="2"/>
          </p:nvPr>
        </p:nvSpPr>
        <p:spPr>
          <a:xfrm>
            <a:off x="5393060" y="2126222"/>
            <a:ext cx="3235398" cy="3777622"/>
          </a:xfrm>
        </p:spPr>
        <p:txBody>
          <a:bodyPr>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3141" y="714379"/>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398862" y="787785"/>
            <a:ext cx="584825"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41361715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hu-HU" smtClean="0"/>
              <a:t>Mintacím szerkesztése</a:t>
            </a:r>
            <a:endParaRPr lang="en-US" dirty="0"/>
          </a:p>
        </p:txBody>
      </p:sp>
      <p:sp>
        <p:nvSpPr>
          <p:cNvPr id="3" name="Text Placeholder 2"/>
          <p:cNvSpPr>
            <a:spLocks noGrp="1"/>
          </p:cNvSpPr>
          <p:nvPr>
            <p:ph type="body" idx="1"/>
          </p:nvPr>
        </p:nvSpPr>
        <p:spPr>
          <a:xfrm>
            <a:off x="2204531" y="1972703"/>
            <a:ext cx="299454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Content Placeholder 3"/>
          <p:cNvSpPr>
            <a:spLocks noGrp="1"/>
          </p:cNvSpPr>
          <p:nvPr>
            <p:ph sz="half" idx="2"/>
          </p:nvPr>
        </p:nvSpPr>
        <p:spPr>
          <a:xfrm>
            <a:off x="1941909" y="2548966"/>
            <a:ext cx="3257170" cy="3354060"/>
          </a:xfrm>
        </p:spPr>
        <p:txBody>
          <a:bodyPr>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5" name="Text Placeholder 4"/>
          <p:cNvSpPr>
            <a:spLocks noGrp="1"/>
          </p:cNvSpPr>
          <p:nvPr>
            <p:ph type="body" sz="quarter" idx="3"/>
          </p:nvPr>
        </p:nvSpPr>
        <p:spPr>
          <a:xfrm>
            <a:off x="5629974" y="1969475"/>
            <a:ext cx="299925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Content Placeholder 5"/>
          <p:cNvSpPr>
            <a:spLocks noGrp="1"/>
          </p:cNvSpPr>
          <p:nvPr>
            <p:ph sz="quarter" idx="4"/>
          </p:nvPr>
        </p:nvSpPr>
        <p:spPr>
          <a:xfrm>
            <a:off x="5375218" y="2545738"/>
            <a:ext cx="3254006" cy="3354060"/>
          </a:xfrm>
        </p:spPr>
        <p:txBody>
          <a:bodyPr>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5/9/2016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3141" y="714379"/>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398862" y="787785"/>
            <a:ext cx="584825"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73911330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Mintacím szerkesztése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3141" y="714379"/>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337606867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5/9/2016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3141" y="714379"/>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260045044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1941912" y="446088"/>
            <a:ext cx="2628899" cy="976312"/>
          </a:xfrm>
        </p:spPr>
        <p:txBody>
          <a:bodyPr anchor="b"/>
          <a:lstStyle>
            <a:lvl1pPr algn="l">
              <a:defRPr sz="2000" b="0"/>
            </a:lvl1pPr>
          </a:lstStyle>
          <a:p>
            <a:r>
              <a:rPr lang="hu-HU" smtClean="0"/>
              <a:t>Mintacím szerkesztése</a:t>
            </a:r>
            <a:endParaRPr lang="en-US" dirty="0"/>
          </a:p>
        </p:txBody>
      </p:sp>
      <p:sp>
        <p:nvSpPr>
          <p:cNvPr id="3" name="Content Placeholder 2"/>
          <p:cNvSpPr>
            <a:spLocks noGrp="1"/>
          </p:cNvSpPr>
          <p:nvPr>
            <p:ph idx="1"/>
          </p:nvPr>
        </p:nvSpPr>
        <p:spPr>
          <a:xfrm>
            <a:off x="4742259" y="446093"/>
            <a:ext cx="3886200" cy="5414963"/>
          </a:xfrm>
        </p:spPr>
        <p:txBody>
          <a:bodyPr anchor="ctr">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Text Placeholder 3"/>
          <p:cNvSpPr>
            <a:spLocks noGrp="1"/>
          </p:cNvSpPr>
          <p:nvPr>
            <p:ph type="body" sz="half" idx="2"/>
          </p:nvPr>
        </p:nvSpPr>
        <p:spPr>
          <a:xfrm>
            <a:off x="1941912" y="1598613"/>
            <a:ext cx="26288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smtClean="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714379"/>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427896186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1941910" y="4800600"/>
            <a:ext cx="6686550" cy="566738"/>
          </a:xfrm>
        </p:spPr>
        <p:txBody>
          <a:bodyPr anchor="b">
            <a:normAutofit/>
          </a:bodyPr>
          <a:lstStyle>
            <a:lvl1pPr algn="l">
              <a:defRPr sz="2400" b="0"/>
            </a:lvl1pPr>
          </a:lstStyle>
          <a:p>
            <a:r>
              <a:rPr lang="hu-HU" smtClean="0"/>
              <a:t>Mintacím szerkesztése</a:t>
            </a:r>
            <a:endParaRPr lang="en-US" dirty="0"/>
          </a:p>
        </p:txBody>
      </p:sp>
      <p:sp>
        <p:nvSpPr>
          <p:cNvPr id="3" name="Picture Placeholder 2"/>
          <p:cNvSpPr>
            <a:spLocks noGrp="1" noChangeAspect="1"/>
          </p:cNvSpPr>
          <p:nvPr>
            <p:ph type="pic" idx="1"/>
          </p:nvPr>
        </p:nvSpPr>
        <p:spPr>
          <a:xfrm>
            <a:off x="1941909" y="634965"/>
            <a:ext cx="668655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smtClean="0"/>
              <a:t>Kép beszúrásához kattintson az ikonra</a:t>
            </a:r>
            <a:endParaRPr lang="en-US" dirty="0"/>
          </a:p>
        </p:txBody>
      </p:sp>
      <p:sp>
        <p:nvSpPr>
          <p:cNvPr id="4" name="Text Placeholder 3"/>
          <p:cNvSpPr>
            <a:spLocks noGrp="1"/>
          </p:cNvSpPr>
          <p:nvPr>
            <p:ph type="body" sz="half" idx="2"/>
          </p:nvPr>
        </p:nvSpPr>
        <p:spPr>
          <a:xfrm>
            <a:off x="1941910" y="5367338"/>
            <a:ext cx="668655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smtClean="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4911730"/>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2" y="4983092"/>
            <a:ext cx="584825"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19547292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Címdia">
    <p:bg>
      <p:bgRef idx="1001">
        <a:schemeClr val="bg2"/>
      </p:bgRef>
    </p:bg>
    <p:spTree>
      <p:nvGrpSpPr>
        <p:cNvPr id="1" name=""/>
        <p:cNvGrpSpPr/>
        <p:nvPr/>
      </p:nvGrpSpPr>
      <p:grpSpPr>
        <a:xfrm>
          <a:off x="0" y="0"/>
          <a:ext cx="0" cy="0"/>
          <a:chOff x="0" y="0"/>
          <a:chExt cx="0" cy="0"/>
        </a:xfrm>
      </p:grpSpPr>
      <p:sp>
        <p:nvSpPr>
          <p:cNvPr id="7" name="Téglalap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Téglalap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Téglalap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Cím 7"/>
          <p:cNvSpPr>
            <a:spLocks noGrp="1"/>
          </p:cNvSpPr>
          <p:nvPr>
            <p:ph type="ctrTitle"/>
          </p:nvPr>
        </p:nvSpPr>
        <p:spPr>
          <a:xfrm>
            <a:off x="2362200" y="4038600"/>
            <a:ext cx="6477000" cy="1828800"/>
          </a:xfrm>
        </p:spPr>
        <p:txBody>
          <a:bodyPr anchor="b"/>
          <a:lstStyle>
            <a:lvl1pPr>
              <a:defRPr cap="all" baseline="0"/>
            </a:lvl1pPr>
          </a:lstStyle>
          <a:p>
            <a:r>
              <a:rPr kumimoji="0" lang="hu-HU" smtClean="0"/>
              <a:t>Mintacím szerkesztése</a:t>
            </a:r>
            <a:endParaRPr kumimoji="0" lang="en-US"/>
          </a:p>
        </p:txBody>
      </p:sp>
      <p:sp>
        <p:nvSpPr>
          <p:cNvPr id="9" name="Alcím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hu-HU" smtClean="0"/>
              <a:t>Alcím mintájának szerkesztése</a:t>
            </a:r>
            <a:endParaRPr kumimoji="0" lang="en-US"/>
          </a:p>
        </p:txBody>
      </p:sp>
      <p:sp>
        <p:nvSpPr>
          <p:cNvPr id="28" name="Dátum helye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7C476089-E7EA-4727-B9C5-DFF22F39C797}" type="datetimeFigureOut">
              <a:rPr lang="hu-HU" smtClean="0"/>
              <a:pPr/>
              <a:t>2016.05.09.</a:t>
            </a:fld>
            <a:endParaRPr lang="en-US"/>
          </a:p>
        </p:txBody>
      </p:sp>
      <p:sp>
        <p:nvSpPr>
          <p:cNvPr id="17" name="Élőláb helye 16"/>
          <p:cNvSpPr>
            <a:spLocks noGrp="1"/>
          </p:cNvSpPr>
          <p:nvPr>
            <p:ph type="ftr" sz="quarter" idx="11"/>
          </p:nvPr>
        </p:nvSpPr>
        <p:spPr>
          <a:xfrm>
            <a:off x="2085393" y="236542"/>
            <a:ext cx="5867400" cy="365125"/>
          </a:xfrm>
        </p:spPr>
        <p:txBody>
          <a:bodyPr/>
          <a:lstStyle>
            <a:lvl1pPr algn="r">
              <a:defRPr>
                <a:solidFill>
                  <a:schemeClr val="tx2"/>
                </a:solidFill>
              </a:defRPr>
            </a:lvl1pPr>
          </a:lstStyle>
          <a:p>
            <a:endParaRPr lang="en-US"/>
          </a:p>
        </p:txBody>
      </p:sp>
      <p:sp>
        <p:nvSpPr>
          <p:cNvPr id="29" name="Dia számának helye 28"/>
          <p:cNvSpPr>
            <a:spLocks noGrp="1"/>
          </p:cNvSpPr>
          <p:nvPr>
            <p:ph type="sldNum" sz="quarter" idx="12"/>
          </p:nvPr>
        </p:nvSpPr>
        <p:spPr>
          <a:xfrm>
            <a:off x="8001000" y="228600"/>
            <a:ext cx="838200" cy="381000"/>
          </a:xfrm>
        </p:spPr>
        <p:txBody>
          <a:bodyPr/>
          <a:lstStyle>
            <a:lvl1pPr>
              <a:defRPr>
                <a:solidFill>
                  <a:schemeClr val="tx2"/>
                </a:solidFill>
              </a:defRPr>
            </a:lvl1pPr>
          </a:lstStyle>
          <a:p>
            <a:fld id="{061B5413-9FBC-407E-A5F5-3BAE8C4E125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Cím és képaláírás">
    <p:spTree>
      <p:nvGrpSpPr>
        <p:cNvPr id="1" name=""/>
        <p:cNvGrpSpPr/>
        <p:nvPr/>
      </p:nvGrpSpPr>
      <p:grpSpPr>
        <a:xfrm>
          <a:off x="0" y="0"/>
          <a:ext cx="0" cy="0"/>
          <a:chOff x="0" y="0"/>
          <a:chExt cx="0" cy="0"/>
        </a:xfrm>
      </p:grpSpPr>
      <p:sp>
        <p:nvSpPr>
          <p:cNvPr id="2" name="Title 1"/>
          <p:cNvSpPr>
            <a:spLocks noGrp="1"/>
          </p:cNvSpPr>
          <p:nvPr>
            <p:ph type="title"/>
          </p:nvPr>
        </p:nvSpPr>
        <p:spPr>
          <a:xfrm>
            <a:off x="1941912" y="609600"/>
            <a:ext cx="6686549" cy="3117040"/>
          </a:xfrm>
        </p:spPr>
        <p:txBody>
          <a:bodyPr anchor="ctr">
            <a:normAutofit/>
          </a:bodyPr>
          <a:lstStyle>
            <a:lvl1pPr algn="l">
              <a:defRPr sz="4800" b="0" cap="none"/>
            </a:lvl1pPr>
          </a:lstStyle>
          <a:p>
            <a:r>
              <a:rPr lang="hu-HU" smtClean="0"/>
              <a:t>Mintacím szerkesztése</a:t>
            </a:r>
            <a:endParaRPr lang="en-US" dirty="0"/>
          </a:p>
        </p:txBody>
      </p:sp>
      <p:sp>
        <p:nvSpPr>
          <p:cNvPr id="3" name="Text Placeholder 2"/>
          <p:cNvSpPr>
            <a:spLocks noGrp="1"/>
          </p:cNvSpPr>
          <p:nvPr>
            <p:ph type="body" idx="1"/>
          </p:nvPr>
        </p:nvSpPr>
        <p:spPr>
          <a:xfrm>
            <a:off x="1941912" y="4354046"/>
            <a:ext cx="668654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ate Placeholder 3"/>
          <p:cNvSpPr>
            <a:spLocks noGrp="1"/>
          </p:cNvSpPr>
          <p:nvPr>
            <p:ph type="dt" sz="half" idx="10"/>
          </p:nvPr>
        </p:nvSpPr>
        <p:spPr/>
        <p:txBody>
          <a:bodyPr/>
          <a:lstStyle/>
          <a:p>
            <a:fld id="{B61BEF0D-F0BB-DE4B-95CE-6DB70DBA9567}" type="datetimeFigureOut">
              <a:rPr lang="en-US" smtClean="0"/>
              <a:pPr/>
              <a:t>5/9/2016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3141" y="3178178"/>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2" y="3244144"/>
            <a:ext cx="584825"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402682413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Idézet képaláírással">
    <p:spTree>
      <p:nvGrpSpPr>
        <p:cNvPr id="1" name=""/>
        <p:cNvGrpSpPr/>
        <p:nvPr/>
      </p:nvGrpSpPr>
      <p:grpSpPr>
        <a:xfrm>
          <a:off x="0" y="0"/>
          <a:ext cx="0" cy="0"/>
          <a:chOff x="0" y="0"/>
          <a:chExt cx="0" cy="0"/>
        </a:xfrm>
      </p:grpSpPr>
      <p:sp>
        <p:nvSpPr>
          <p:cNvPr id="2" name="Title 1"/>
          <p:cNvSpPr>
            <a:spLocks noGrp="1"/>
          </p:cNvSpPr>
          <p:nvPr>
            <p:ph type="title"/>
          </p:nvPr>
        </p:nvSpPr>
        <p:spPr>
          <a:xfrm>
            <a:off x="2137464" y="609600"/>
            <a:ext cx="6295445" cy="2895600"/>
          </a:xfrm>
        </p:spPr>
        <p:txBody>
          <a:bodyPr anchor="ctr">
            <a:normAutofit/>
          </a:bodyPr>
          <a:lstStyle>
            <a:lvl1pPr algn="l">
              <a:defRPr sz="4800" b="0" cap="none"/>
            </a:lvl1pPr>
          </a:lstStyle>
          <a:p>
            <a:r>
              <a:rPr lang="hu-HU" smtClean="0"/>
              <a:t>Mintacím szerkesztése</a:t>
            </a:r>
            <a:endParaRPr lang="en-US" dirty="0"/>
          </a:p>
        </p:txBody>
      </p:sp>
      <p:sp>
        <p:nvSpPr>
          <p:cNvPr id="13" name="Text Placeholder 9"/>
          <p:cNvSpPr>
            <a:spLocks noGrp="1"/>
          </p:cNvSpPr>
          <p:nvPr>
            <p:ph type="body" sz="quarter" idx="13"/>
          </p:nvPr>
        </p:nvSpPr>
        <p:spPr>
          <a:xfrm>
            <a:off x="2456260" y="3505200"/>
            <a:ext cx="5652416"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u-HU" smtClean="0"/>
              <a:t>Mintaszöveg szerkesztése</a:t>
            </a:r>
          </a:p>
        </p:txBody>
      </p:sp>
      <p:sp>
        <p:nvSpPr>
          <p:cNvPr id="3" name="Text Placeholder 2"/>
          <p:cNvSpPr>
            <a:spLocks noGrp="1"/>
          </p:cNvSpPr>
          <p:nvPr>
            <p:ph type="body" idx="1"/>
          </p:nvPr>
        </p:nvSpPr>
        <p:spPr>
          <a:xfrm>
            <a:off x="1941912" y="4354046"/>
            <a:ext cx="668654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ate Placeholder 3"/>
          <p:cNvSpPr>
            <a:spLocks noGrp="1"/>
          </p:cNvSpPr>
          <p:nvPr>
            <p:ph type="dt" sz="half" idx="10"/>
          </p:nvPr>
        </p:nvSpPr>
        <p:spPr/>
        <p:txBody>
          <a:bodyPr/>
          <a:lstStyle/>
          <a:p>
            <a:fld id="{B61BEF0D-F0BB-DE4B-95CE-6DB70DBA9567}" type="datetimeFigureOut">
              <a:rPr lang="en-US" smtClean="0"/>
              <a:pPr/>
              <a:t>5/9/2016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3141" y="3178178"/>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398862" y="3244144"/>
            <a:ext cx="584825" cy="365125"/>
          </a:xfrm>
        </p:spPr>
        <p:txBody>
          <a:bodyPr/>
          <a:lstStyle/>
          <a:p>
            <a:fld id="{D57F1E4F-1CFF-5643-939E-217C01CDF565}" type="slidenum">
              <a:rPr lang="en-US" smtClean="0"/>
              <a:pPr/>
              <a:t>‹#›</a:t>
            </a:fld>
            <a:endParaRPr lang="en-US" dirty="0"/>
          </a:p>
        </p:txBody>
      </p:sp>
      <p:sp>
        <p:nvSpPr>
          <p:cNvPr id="14" name="TextBox 13"/>
          <p:cNvSpPr txBox="1"/>
          <p:nvPr/>
        </p:nvSpPr>
        <p:spPr>
          <a:xfrm>
            <a:off x="1850739" y="648005"/>
            <a:ext cx="4572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336139" y="2905306"/>
            <a:ext cx="4572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406982030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Névkártya">
    <p:spTree>
      <p:nvGrpSpPr>
        <p:cNvPr id="1" name=""/>
        <p:cNvGrpSpPr/>
        <p:nvPr/>
      </p:nvGrpSpPr>
      <p:grpSpPr>
        <a:xfrm>
          <a:off x="0" y="0"/>
          <a:ext cx="0" cy="0"/>
          <a:chOff x="0" y="0"/>
          <a:chExt cx="0" cy="0"/>
        </a:xfrm>
      </p:grpSpPr>
      <p:sp>
        <p:nvSpPr>
          <p:cNvPr id="2" name="Title 1"/>
          <p:cNvSpPr>
            <a:spLocks noGrp="1"/>
          </p:cNvSpPr>
          <p:nvPr>
            <p:ph type="title"/>
          </p:nvPr>
        </p:nvSpPr>
        <p:spPr>
          <a:xfrm>
            <a:off x="1941910" y="2438403"/>
            <a:ext cx="6686550" cy="2724845"/>
          </a:xfrm>
        </p:spPr>
        <p:txBody>
          <a:bodyPr anchor="b">
            <a:normAutofit/>
          </a:bodyPr>
          <a:lstStyle>
            <a:lvl1pPr algn="l">
              <a:defRPr sz="4800" b="0"/>
            </a:lvl1pPr>
          </a:lstStyle>
          <a:p>
            <a:r>
              <a:rPr lang="hu-HU" smtClean="0"/>
              <a:t>Mintacím szerkesztése</a:t>
            </a:r>
            <a:endParaRPr lang="en-US" dirty="0"/>
          </a:p>
        </p:txBody>
      </p:sp>
      <p:sp>
        <p:nvSpPr>
          <p:cNvPr id="4" name="Text Placeholder 3"/>
          <p:cNvSpPr>
            <a:spLocks noGrp="1"/>
          </p:cNvSpPr>
          <p:nvPr>
            <p:ph type="body" sz="half" idx="2"/>
          </p:nvPr>
        </p:nvSpPr>
        <p:spPr>
          <a:xfrm>
            <a:off x="1941910" y="5181600"/>
            <a:ext cx="668655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u-HU" smtClean="0"/>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smtClean="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4911730"/>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2" y="4983092"/>
            <a:ext cx="584825"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338070828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Névkártya idézettel">
    <p:spTree>
      <p:nvGrpSpPr>
        <p:cNvPr id="1" name=""/>
        <p:cNvGrpSpPr/>
        <p:nvPr/>
      </p:nvGrpSpPr>
      <p:grpSpPr>
        <a:xfrm>
          <a:off x="0" y="0"/>
          <a:ext cx="0" cy="0"/>
          <a:chOff x="0" y="0"/>
          <a:chExt cx="0" cy="0"/>
        </a:xfrm>
      </p:grpSpPr>
      <p:sp>
        <p:nvSpPr>
          <p:cNvPr id="12" name="Title 1"/>
          <p:cNvSpPr>
            <a:spLocks noGrp="1"/>
          </p:cNvSpPr>
          <p:nvPr>
            <p:ph type="title"/>
          </p:nvPr>
        </p:nvSpPr>
        <p:spPr>
          <a:xfrm>
            <a:off x="2137464" y="609600"/>
            <a:ext cx="6295445" cy="2895600"/>
          </a:xfrm>
        </p:spPr>
        <p:txBody>
          <a:bodyPr anchor="ctr">
            <a:normAutofit/>
          </a:bodyPr>
          <a:lstStyle>
            <a:lvl1pPr algn="l">
              <a:defRPr sz="4800" b="0" cap="none"/>
            </a:lvl1pPr>
          </a:lstStyle>
          <a:p>
            <a:r>
              <a:rPr lang="hu-HU" smtClean="0"/>
              <a:t>Mintacím szerkesztése</a:t>
            </a:r>
            <a:endParaRPr lang="en-US" dirty="0"/>
          </a:p>
        </p:txBody>
      </p:sp>
      <p:sp>
        <p:nvSpPr>
          <p:cNvPr id="21" name="Text Placeholder 9"/>
          <p:cNvSpPr>
            <a:spLocks noGrp="1"/>
          </p:cNvSpPr>
          <p:nvPr>
            <p:ph type="body" sz="quarter" idx="13"/>
          </p:nvPr>
        </p:nvSpPr>
        <p:spPr>
          <a:xfrm>
            <a:off x="1941909" y="4343400"/>
            <a:ext cx="668655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u-HU" smtClean="0"/>
              <a:t>Mintaszöveg szerkesztése</a:t>
            </a:r>
          </a:p>
        </p:txBody>
      </p:sp>
      <p:sp>
        <p:nvSpPr>
          <p:cNvPr id="4" name="Text Placeholder 3"/>
          <p:cNvSpPr>
            <a:spLocks noGrp="1"/>
          </p:cNvSpPr>
          <p:nvPr>
            <p:ph type="body" sz="half" idx="2"/>
          </p:nvPr>
        </p:nvSpPr>
        <p:spPr>
          <a:xfrm>
            <a:off x="1941910" y="5181600"/>
            <a:ext cx="668655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u-HU" smtClean="0"/>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smtClean="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3141" y="4911730"/>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2" y="4983092"/>
            <a:ext cx="584825" cy="365125"/>
          </a:xfrm>
        </p:spPr>
        <p:txBody>
          <a:bodyPr/>
          <a:lstStyle/>
          <a:p>
            <a:fld id="{D57F1E4F-1CFF-5643-939E-217C01CDF565}" type="slidenum">
              <a:rPr lang="en-US" smtClean="0"/>
              <a:pPr/>
              <a:t>‹#›</a:t>
            </a:fld>
            <a:endParaRPr lang="en-US" dirty="0"/>
          </a:p>
        </p:txBody>
      </p:sp>
      <p:sp>
        <p:nvSpPr>
          <p:cNvPr id="17" name="TextBox 16"/>
          <p:cNvSpPr txBox="1"/>
          <p:nvPr/>
        </p:nvSpPr>
        <p:spPr>
          <a:xfrm>
            <a:off x="1850739" y="648005"/>
            <a:ext cx="4572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8336139" y="2905306"/>
            <a:ext cx="4572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67349868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Igaz vagy hamis">
    <p:spTree>
      <p:nvGrpSpPr>
        <p:cNvPr id="1" name=""/>
        <p:cNvGrpSpPr/>
        <p:nvPr/>
      </p:nvGrpSpPr>
      <p:grpSpPr>
        <a:xfrm>
          <a:off x="0" y="0"/>
          <a:ext cx="0" cy="0"/>
          <a:chOff x="0" y="0"/>
          <a:chExt cx="0" cy="0"/>
        </a:xfrm>
      </p:grpSpPr>
      <p:sp>
        <p:nvSpPr>
          <p:cNvPr id="2" name="Title 1"/>
          <p:cNvSpPr>
            <a:spLocks noGrp="1"/>
          </p:cNvSpPr>
          <p:nvPr>
            <p:ph type="title"/>
          </p:nvPr>
        </p:nvSpPr>
        <p:spPr>
          <a:xfrm>
            <a:off x="1941912" y="627407"/>
            <a:ext cx="6686549" cy="2880020"/>
          </a:xfrm>
        </p:spPr>
        <p:txBody>
          <a:bodyPr anchor="ctr">
            <a:normAutofit/>
          </a:bodyPr>
          <a:lstStyle>
            <a:lvl1pPr algn="l">
              <a:defRPr sz="4800" b="0"/>
            </a:lvl1pPr>
          </a:lstStyle>
          <a:p>
            <a:r>
              <a:rPr lang="hu-HU" smtClean="0"/>
              <a:t>Mintacím szerkesztése</a:t>
            </a:r>
            <a:endParaRPr lang="en-US" dirty="0"/>
          </a:p>
        </p:txBody>
      </p:sp>
      <p:sp>
        <p:nvSpPr>
          <p:cNvPr id="21" name="Text Placeholder 9"/>
          <p:cNvSpPr>
            <a:spLocks noGrp="1"/>
          </p:cNvSpPr>
          <p:nvPr>
            <p:ph type="body" sz="quarter" idx="13"/>
          </p:nvPr>
        </p:nvSpPr>
        <p:spPr>
          <a:xfrm>
            <a:off x="1941909" y="4343400"/>
            <a:ext cx="668655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u-HU" smtClean="0"/>
              <a:t>Mintaszöveg szerkesztése</a:t>
            </a:r>
          </a:p>
        </p:txBody>
      </p:sp>
      <p:sp>
        <p:nvSpPr>
          <p:cNvPr id="4" name="Text Placeholder 3"/>
          <p:cNvSpPr>
            <a:spLocks noGrp="1"/>
          </p:cNvSpPr>
          <p:nvPr>
            <p:ph type="body" sz="half" idx="2"/>
          </p:nvPr>
        </p:nvSpPr>
        <p:spPr>
          <a:xfrm>
            <a:off x="1941910" y="5181600"/>
            <a:ext cx="668655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hu-HU" smtClean="0"/>
              <a:t>Mintaszöveg szerkesztése</a:t>
            </a:r>
          </a:p>
        </p:txBody>
      </p:sp>
      <p:sp>
        <p:nvSpPr>
          <p:cNvPr id="5" name="Date Placeholder 4"/>
          <p:cNvSpPr>
            <a:spLocks noGrp="1"/>
          </p:cNvSpPr>
          <p:nvPr>
            <p:ph type="dt" sz="half" idx="10"/>
          </p:nvPr>
        </p:nvSpPr>
        <p:spPr/>
        <p:txBody>
          <a:bodyPr/>
          <a:lstStyle/>
          <a:p>
            <a:fld id="{B61BEF0D-F0BB-DE4B-95CE-6DB70DBA9567}" type="datetimeFigureOut">
              <a:rPr lang="en-US" smtClean="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3141" y="4911730"/>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398862" y="4983092"/>
            <a:ext cx="584825"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377099428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Mintacím szerkesztése</a:t>
            </a:r>
            <a:endParaRPr lang="en-US" dirty="0"/>
          </a:p>
        </p:txBody>
      </p:sp>
      <p:sp>
        <p:nvSpPr>
          <p:cNvPr id="3" name="Vertical Text Placeholder 2"/>
          <p:cNvSpPr>
            <a:spLocks noGrp="1"/>
          </p:cNvSpPr>
          <p:nvPr>
            <p:ph type="body" orient="vert" idx="1"/>
          </p:nvPr>
        </p:nvSpPr>
        <p:spPr/>
        <p:txBody>
          <a:bodyPr vert="eaVert" ancho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3141" y="714379"/>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2764103354"/>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1111" y="627410"/>
            <a:ext cx="1655701" cy="5283817"/>
          </a:xfrm>
        </p:spPr>
        <p:txBody>
          <a:bodyPr vert="eaVert" anchor="ctr"/>
          <a:lstStyle/>
          <a:p>
            <a:r>
              <a:rPr lang="hu-HU" smtClean="0"/>
              <a:t>Mintacím szerkesztése</a:t>
            </a:r>
            <a:endParaRPr lang="en-US" dirty="0"/>
          </a:p>
        </p:txBody>
      </p:sp>
      <p:sp>
        <p:nvSpPr>
          <p:cNvPr id="3" name="Vertical Text Placeholder 2"/>
          <p:cNvSpPr>
            <a:spLocks noGrp="1"/>
          </p:cNvSpPr>
          <p:nvPr>
            <p:ph type="body" orient="vert" idx="1"/>
          </p:nvPr>
        </p:nvSpPr>
        <p:spPr>
          <a:xfrm>
            <a:off x="1941909" y="627410"/>
            <a:ext cx="4857750" cy="5283817"/>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3141" y="714379"/>
            <a:ext cx="1191395"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197857797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4242851"/>
            <a:ext cx="6726063"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833787" y="4243845"/>
            <a:ext cx="2307831" cy="276940"/>
          </a:xfrm>
          <a:prstGeom prst="rect">
            <a:avLst/>
          </a:prstGeom>
        </p:spPr>
      </p:pic>
      <p:sp>
        <p:nvSpPr>
          <p:cNvPr id="9" name="Rectangle 8"/>
          <p:cNvSpPr/>
          <p:nvPr/>
        </p:nvSpPr>
        <p:spPr>
          <a:xfrm>
            <a:off x="0" y="2590078"/>
            <a:ext cx="6726064"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6833787" y="2590078"/>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510241" y="2733709"/>
            <a:ext cx="6108101" cy="1373070"/>
          </a:xfrm>
        </p:spPr>
        <p:txBody>
          <a:bodyPr anchor="b">
            <a:noAutofit/>
          </a:bodyPr>
          <a:lstStyle>
            <a:lvl1pPr algn="r">
              <a:defRPr sz="5400"/>
            </a:lvl1pPr>
          </a:lstStyle>
          <a:p>
            <a:r>
              <a:rPr lang="hu-HU" smtClean="0"/>
              <a:t>Mintacím szerkesztése</a:t>
            </a:r>
            <a:endParaRPr lang="en-US" dirty="0"/>
          </a:p>
        </p:txBody>
      </p:sp>
      <p:sp>
        <p:nvSpPr>
          <p:cNvPr id="3" name="Subtitle 2"/>
          <p:cNvSpPr>
            <a:spLocks noGrp="1"/>
          </p:cNvSpPr>
          <p:nvPr>
            <p:ph type="subTitle" idx="1"/>
          </p:nvPr>
        </p:nvSpPr>
        <p:spPr>
          <a:xfrm>
            <a:off x="510241" y="4394040"/>
            <a:ext cx="6108101"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smtClean="0"/>
              <a:t>Alcím mintájának szerkesztése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pPr/>
              <a:t>5/9/2016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941510" y="2750337"/>
            <a:ext cx="878916" cy="1356442"/>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7828359"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0" y="1971234"/>
            <a:ext cx="1202248" cy="144270"/>
          </a:xfrm>
          <a:prstGeom prst="rect">
            <a:avLst/>
          </a:prstGeom>
        </p:spPr>
      </p:pic>
      <p:sp>
        <p:nvSpPr>
          <p:cNvPr id="17" name="Rectangle 16"/>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hu-HU" smtClean="0"/>
              <a:t>Mintacím szerkesztése</a:t>
            </a:r>
            <a:endParaRPr lang="en-US" dirty="0"/>
          </a:p>
        </p:txBody>
      </p:sp>
      <p:sp>
        <p:nvSpPr>
          <p:cNvPr id="3" name="Content Placeholder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pPr/>
              <a:t>5/9/2016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4086907"/>
            <a:ext cx="7828359"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68" y="4087901"/>
            <a:ext cx="1202248" cy="144270"/>
          </a:xfrm>
          <a:prstGeom prst="rect">
            <a:avLst/>
          </a:prstGeom>
        </p:spPr>
      </p:pic>
      <p:sp>
        <p:nvSpPr>
          <p:cNvPr id="9" name="Rectangle 8"/>
          <p:cNvSpPr/>
          <p:nvPr/>
        </p:nvSpPr>
        <p:spPr>
          <a:xfrm>
            <a:off x="-2" y="2726267"/>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7939369" y="2726267"/>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2" y="2869895"/>
            <a:ext cx="7210395" cy="1090788"/>
          </a:xfrm>
        </p:spPr>
        <p:txBody>
          <a:bodyPr anchor="ctr">
            <a:normAutofit/>
          </a:bodyPr>
          <a:lstStyle>
            <a:lvl1pPr algn="r">
              <a:defRPr sz="3600"/>
            </a:lvl1pPr>
          </a:lstStyle>
          <a:p>
            <a:r>
              <a:rPr lang="hu-HU" smtClean="0"/>
              <a:t>Mintacím szerkesztése</a:t>
            </a:r>
            <a:endParaRPr lang="en-US" dirty="0"/>
          </a:p>
        </p:txBody>
      </p:sp>
      <p:sp>
        <p:nvSpPr>
          <p:cNvPr id="3" name="Text Placeholder 2"/>
          <p:cNvSpPr>
            <a:spLocks noGrp="1"/>
          </p:cNvSpPr>
          <p:nvPr>
            <p:ph type="body" idx="1"/>
          </p:nvPr>
        </p:nvSpPr>
        <p:spPr>
          <a:xfrm>
            <a:off x="510242" y="4232172"/>
            <a:ext cx="7210395"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smtClean="0"/>
              <a:t>Mintaszöveg szerkesztése</a:t>
            </a:r>
          </a:p>
        </p:txBody>
      </p:sp>
      <p:sp>
        <p:nvSpPr>
          <p:cNvPr id="4" name="Date Placeholder 3"/>
          <p:cNvSpPr>
            <a:spLocks noGrp="1"/>
          </p:cNvSpPr>
          <p:nvPr>
            <p:ph type="dt" sz="half" idx="10"/>
          </p:nvPr>
        </p:nvSpPr>
        <p:spPr/>
        <p:txBody>
          <a:bodyPr/>
          <a:lstStyle/>
          <a:p>
            <a:fld id="{30578ACC-22D6-47C1-A373-4FD133E34F3C}" type="datetimeFigureOut">
              <a:rPr lang="en-US" dirty="0"/>
              <a:pPr/>
              <a:t>5/9/2016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047092" y="2869896"/>
            <a:ext cx="865613" cy="1090789"/>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a:xfrm>
            <a:off x="612648" y="228600"/>
            <a:ext cx="8153400" cy="990600"/>
          </a:xfrm>
        </p:spPr>
        <p:txBody>
          <a:bodyPr/>
          <a:lstStyle/>
          <a:p>
            <a:r>
              <a:rPr kumimoji="0" lang="hu-HU" smtClean="0"/>
              <a:t>Mintacím szerkesztése</a:t>
            </a:r>
            <a:endParaRPr kumimoji="0" lang="en-US"/>
          </a:p>
        </p:txBody>
      </p:sp>
      <p:sp>
        <p:nvSpPr>
          <p:cNvPr id="4" name="Dátum helye 3"/>
          <p:cNvSpPr>
            <a:spLocks noGrp="1"/>
          </p:cNvSpPr>
          <p:nvPr>
            <p:ph type="dt" sz="half" idx="10"/>
          </p:nvPr>
        </p:nvSpPr>
        <p:spPr/>
        <p:txBody>
          <a:bodyPr/>
          <a:lstStyle/>
          <a:p>
            <a:fld id="{7C476089-E7EA-4727-B9C5-DFF22F39C797}" type="datetimeFigureOut">
              <a:rPr lang="hu-HU" smtClean="0"/>
              <a:pPr/>
              <a:t>2016.05.09.</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lvl1pPr>
              <a:defRPr>
                <a:solidFill>
                  <a:srgbClr val="FFFFFF"/>
                </a:solidFill>
              </a:defRPr>
            </a:lvl1pPr>
          </a:lstStyle>
          <a:p>
            <a:fld id="{061B5413-9FBC-407E-A5F5-3BAE8C4E1255}" type="slidenum">
              <a:rPr lang="en-US" smtClean="0"/>
              <a:pPr/>
              <a:t>‹#›</a:t>
            </a:fld>
            <a:endParaRPr lang="en-US"/>
          </a:p>
        </p:txBody>
      </p:sp>
      <p:sp>
        <p:nvSpPr>
          <p:cNvPr id="8" name="Tartalom helye 7"/>
          <p:cNvSpPr>
            <a:spLocks noGrp="1"/>
          </p:cNvSpPr>
          <p:nvPr>
            <p:ph sz="quarter" idx="1"/>
          </p:nvPr>
        </p:nvSpPr>
        <p:spPr>
          <a:xfrm>
            <a:off x="612648" y="1600200"/>
            <a:ext cx="8153400" cy="4495800"/>
          </a:xfrm>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782835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0" y="1971234"/>
            <a:ext cx="1202248" cy="144270"/>
          </a:xfrm>
          <a:prstGeom prst="rect">
            <a:avLst/>
          </a:prstGeom>
        </p:spPr>
      </p:pic>
      <p:sp>
        <p:nvSpPr>
          <p:cNvPr id="10" name="Rectangle 9"/>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hu-HU" smtClean="0"/>
              <a:t>Mintacím szerkesztése</a:t>
            </a:r>
            <a:endParaRPr lang="en-US" dirty="0"/>
          </a:p>
        </p:txBody>
      </p:sp>
      <p:sp>
        <p:nvSpPr>
          <p:cNvPr id="3" name="Content Placeholder 2"/>
          <p:cNvSpPr>
            <a:spLocks noGrp="1"/>
          </p:cNvSpPr>
          <p:nvPr>
            <p:ph sz="half" idx="1"/>
          </p:nvPr>
        </p:nvSpPr>
        <p:spPr>
          <a:xfrm>
            <a:off x="510240" y="2336873"/>
            <a:ext cx="3523769" cy="3599316"/>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Content Placeholder 3"/>
          <p:cNvSpPr>
            <a:spLocks noGrp="1"/>
          </p:cNvSpPr>
          <p:nvPr>
            <p:ph sz="half" idx="2"/>
          </p:nvPr>
        </p:nvSpPr>
        <p:spPr>
          <a:xfrm>
            <a:off x="4195592" y="2336873"/>
            <a:ext cx="3525044" cy="3599316"/>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7828359"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0" y="1971234"/>
            <a:ext cx="1202248" cy="144270"/>
          </a:xfrm>
          <a:prstGeom prst="rect">
            <a:avLst/>
          </a:prstGeom>
        </p:spPr>
      </p:pic>
      <p:sp>
        <p:nvSpPr>
          <p:cNvPr id="12" name="Rectangle 11"/>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0" y="753230"/>
            <a:ext cx="7210397" cy="1080937"/>
          </a:xfrm>
        </p:spPr>
        <p:txBody>
          <a:bodyPr/>
          <a:lstStyle/>
          <a:p>
            <a:r>
              <a:rPr lang="hu-HU" smtClean="0"/>
              <a:t>Mintacím szerkesztése</a:t>
            </a:r>
            <a:endParaRPr lang="en-US" dirty="0"/>
          </a:p>
        </p:txBody>
      </p:sp>
      <p:sp>
        <p:nvSpPr>
          <p:cNvPr id="3" name="Text Placeholder 2"/>
          <p:cNvSpPr>
            <a:spLocks noGrp="1"/>
          </p:cNvSpPr>
          <p:nvPr>
            <p:ph type="body" idx="1"/>
          </p:nvPr>
        </p:nvSpPr>
        <p:spPr>
          <a:xfrm>
            <a:off x="679763" y="2336874"/>
            <a:ext cx="3354245"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Content Placeholder 3"/>
          <p:cNvSpPr>
            <a:spLocks noGrp="1"/>
          </p:cNvSpPr>
          <p:nvPr>
            <p:ph sz="half" idx="2"/>
          </p:nvPr>
        </p:nvSpPr>
        <p:spPr>
          <a:xfrm>
            <a:off x="510242" y="3030009"/>
            <a:ext cx="3523766" cy="2906179"/>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5" name="Text Placeholder 4"/>
          <p:cNvSpPr>
            <a:spLocks noGrp="1"/>
          </p:cNvSpPr>
          <p:nvPr>
            <p:ph type="body" sz="quarter" idx="3"/>
          </p:nvPr>
        </p:nvSpPr>
        <p:spPr>
          <a:xfrm>
            <a:off x="4365116" y="2336873"/>
            <a:ext cx="3355521"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Content Placeholder 5"/>
          <p:cNvSpPr>
            <a:spLocks noGrp="1"/>
          </p:cNvSpPr>
          <p:nvPr>
            <p:ph sz="quarter" idx="4"/>
          </p:nvPr>
        </p:nvSpPr>
        <p:spPr>
          <a:xfrm>
            <a:off x="4195593" y="3030009"/>
            <a:ext cx="3525044" cy="2906179"/>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pPr/>
              <a:t>5/9/2016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7828359"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0" y="1971234"/>
            <a:ext cx="1202248" cy="144270"/>
          </a:xfrm>
          <a:prstGeom prst="rect">
            <a:avLst/>
          </a:prstGeom>
        </p:spPr>
      </p:pic>
      <p:sp>
        <p:nvSpPr>
          <p:cNvPr id="8" name="Rectangle 7"/>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hu-HU" smtClean="0"/>
              <a:t>Mintacím szerkesztése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pPr/>
              <a:t>5/9/2016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939370" y="1971234"/>
            <a:ext cx="1202248" cy="144270"/>
          </a:xfrm>
          <a:prstGeom prst="rect">
            <a:avLst/>
          </a:prstGeom>
        </p:spPr>
      </p:pic>
      <p:sp>
        <p:nvSpPr>
          <p:cNvPr id="6" name="Rectangle 5"/>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pPr/>
              <a:t>5/9/2016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782835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0" y="1971234"/>
            <a:ext cx="1202248" cy="144270"/>
          </a:xfrm>
          <a:prstGeom prst="rect">
            <a:avLst/>
          </a:prstGeom>
        </p:spPr>
      </p:pic>
      <p:sp>
        <p:nvSpPr>
          <p:cNvPr id="10" name="Rectangle 9"/>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1" y="753227"/>
            <a:ext cx="7210394" cy="1080940"/>
          </a:xfrm>
        </p:spPr>
        <p:txBody>
          <a:bodyPr anchor="ctr">
            <a:normAutofit/>
          </a:bodyPr>
          <a:lstStyle>
            <a:lvl1pPr>
              <a:defRPr sz="3600"/>
            </a:lvl1pPr>
          </a:lstStyle>
          <a:p>
            <a:r>
              <a:rPr lang="hu-HU" smtClean="0"/>
              <a:t>Mintacím szerkesztése</a:t>
            </a:r>
            <a:endParaRPr lang="en-US" dirty="0"/>
          </a:p>
        </p:txBody>
      </p:sp>
      <p:sp>
        <p:nvSpPr>
          <p:cNvPr id="3" name="Content Placeholder 2"/>
          <p:cNvSpPr>
            <a:spLocks noGrp="1"/>
          </p:cNvSpPr>
          <p:nvPr>
            <p:ph idx="1"/>
          </p:nvPr>
        </p:nvSpPr>
        <p:spPr>
          <a:xfrm>
            <a:off x="3514385" y="2336874"/>
            <a:ext cx="4206252" cy="3599313"/>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Text Placeholder 3"/>
          <p:cNvSpPr>
            <a:spLocks noGrp="1"/>
          </p:cNvSpPr>
          <p:nvPr>
            <p:ph type="body" sz="half" idx="2"/>
          </p:nvPr>
        </p:nvSpPr>
        <p:spPr>
          <a:xfrm>
            <a:off x="510241" y="2336873"/>
            <a:ext cx="2842559"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ate Placeholder 4"/>
          <p:cNvSpPr>
            <a:spLocks noGrp="1"/>
          </p:cNvSpPr>
          <p:nvPr>
            <p:ph type="dt" sz="half" idx="10"/>
          </p:nvPr>
        </p:nvSpPr>
        <p:spPr/>
        <p:txBody>
          <a:bodyPr/>
          <a:lstStyle/>
          <a:p>
            <a:fld id="{E331444B-B92B-4E27-8C94-BB93EAF5CB18}" type="datetimeFigureOut">
              <a:rPr lang="en-US" dirty="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782835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0" y="1971234"/>
            <a:ext cx="1202248" cy="144270"/>
          </a:xfrm>
          <a:prstGeom prst="rect">
            <a:avLst/>
          </a:prstGeom>
        </p:spPr>
      </p:pic>
      <p:sp>
        <p:nvSpPr>
          <p:cNvPr id="10" name="Rectangle 9"/>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3" y="753228"/>
            <a:ext cx="7210393" cy="1080938"/>
          </a:xfrm>
        </p:spPr>
        <p:txBody>
          <a:bodyPr anchor="ctr">
            <a:normAutofit/>
          </a:bodyPr>
          <a:lstStyle>
            <a:lvl1pPr>
              <a:defRPr sz="3600"/>
            </a:lvl1pPr>
          </a:lstStyle>
          <a:p>
            <a:r>
              <a:rPr lang="hu-HU" smtClean="0"/>
              <a:t>Mintacím szerkesztése</a:t>
            </a:r>
            <a:endParaRPr lang="en-US" dirty="0"/>
          </a:p>
        </p:txBody>
      </p:sp>
      <p:sp>
        <p:nvSpPr>
          <p:cNvPr id="3" name="Picture Placeholder 2"/>
          <p:cNvSpPr>
            <a:spLocks noGrp="1" noChangeAspect="1"/>
          </p:cNvSpPr>
          <p:nvPr>
            <p:ph type="pic" idx="1"/>
          </p:nvPr>
        </p:nvSpPr>
        <p:spPr>
          <a:xfrm>
            <a:off x="3651250" y="2336874"/>
            <a:ext cx="4069387"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u-HU" smtClean="0"/>
              <a:t>Kép beszúrásához kattintson az ikonra</a:t>
            </a:r>
            <a:endParaRPr lang="en-US" dirty="0"/>
          </a:p>
        </p:txBody>
      </p:sp>
      <p:sp>
        <p:nvSpPr>
          <p:cNvPr id="4" name="Text Placeholder 3"/>
          <p:cNvSpPr>
            <a:spLocks noGrp="1"/>
          </p:cNvSpPr>
          <p:nvPr>
            <p:ph type="body" sz="half" idx="2"/>
          </p:nvPr>
        </p:nvSpPr>
        <p:spPr>
          <a:xfrm>
            <a:off x="510242" y="2336874"/>
            <a:ext cx="2907192"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ate Placeholder 4"/>
          <p:cNvSpPr>
            <a:spLocks noGrp="1"/>
          </p:cNvSpPr>
          <p:nvPr>
            <p:ph type="dt" sz="half" idx="10"/>
          </p:nvPr>
        </p:nvSpPr>
        <p:spPr/>
        <p:txBody>
          <a:bodyPr/>
          <a:lstStyle/>
          <a:p>
            <a:fld id="{363EFA5E-FA76-400D-B3DC-F0BA90E6D107}" type="datetimeFigureOut">
              <a:rPr lang="en-US" dirty="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Panorámakép képaláírással">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5928628"/>
            <a:ext cx="782835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0" y="5929622"/>
            <a:ext cx="1202248" cy="144270"/>
          </a:xfrm>
          <a:prstGeom prst="rect">
            <a:avLst/>
          </a:prstGeom>
        </p:spPr>
      </p:pic>
      <p:sp>
        <p:nvSpPr>
          <p:cNvPr id="10" name="Rectangle 9"/>
          <p:cNvSpPr/>
          <p:nvPr/>
        </p:nvSpPr>
        <p:spPr>
          <a:xfrm>
            <a:off x="0" y="4567988"/>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39371" y="4567988"/>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2" y="4711617"/>
            <a:ext cx="7210394" cy="453051"/>
          </a:xfrm>
        </p:spPr>
        <p:txBody>
          <a:bodyPr anchor="b">
            <a:normAutofit/>
          </a:bodyPr>
          <a:lstStyle>
            <a:lvl1pPr>
              <a:defRPr sz="2400"/>
            </a:lvl1pPr>
          </a:lstStyle>
          <a:p>
            <a:r>
              <a:rPr lang="hu-HU" smtClean="0"/>
              <a:t>Mintacím szerkesztése</a:t>
            </a:r>
            <a:endParaRPr lang="en-US" dirty="0"/>
          </a:p>
        </p:txBody>
      </p:sp>
      <p:sp>
        <p:nvSpPr>
          <p:cNvPr id="3" name="Picture Placeholder 2"/>
          <p:cNvSpPr>
            <a:spLocks noGrp="1" noChangeAspect="1"/>
          </p:cNvSpPr>
          <p:nvPr>
            <p:ph type="pic" idx="1"/>
          </p:nvPr>
        </p:nvSpPr>
        <p:spPr>
          <a:xfrm>
            <a:off x="510242" y="609598"/>
            <a:ext cx="7210394"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u-HU" smtClean="0"/>
              <a:t>Kép beszúrásához kattintson az ikonra</a:t>
            </a:r>
            <a:endParaRPr lang="en-US" dirty="0"/>
          </a:p>
        </p:txBody>
      </p:sp>
      <p:sp>
        <p:nvSpPr>
          <p:cNvPr id="4" name="Text Placeholder 3"/>
          <p:cNvSpPr>
            <a:spLocks noGrp="1"/>
          </p:cNvSpPr>
          <p:nvPr>
            <p:ph type="body" sz="half" idx="2"/>
          </p:nvPr>
        </p:nvSpPr>
        <p:spPr>
          <a:xfrm>
            <a:off x="510239" y="5169584"/>
            <a:ext cx="7210397"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ate Placeholder 4"/>
          <p:cNvSpPr>
            <a:spLocks noGrp="1"/>
          </p:cNvSpPr>
          <p:nvPr>
            <p:ph type="dt" sz="half" idx="10"/>
          </p:nvPr>
        </p:nvSpPr>
        <p:spPr/>
        <p:txBody>
          <a:bodyPr/>
          <a:lstStyle/>
          <a:p>
            <a:fld id="{446C117F-5CCF-4837-BE5F-2B92066CAFAF}" type="datetimeFigureOut">
              <a:rPr lang="en-US" dirty="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47092" y="4711310"/>
            <a:ext cx="865613" cy="1090789"/>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Cím és képaláírás">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5928628"/>
            <a:ext cx="782835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0" y="5929622"/>
            <a:ext cx="1202248" cy="144270"/>
          </a:xfrm>
          <a:prstGeom prst="rect">
            <a:avLst/>
          </a:prstGeom>
        </p:spPr>
      </p:pic>
      <p:sp>
        <p:nvSpPr>
          <p:cNvPr id="10" name="Rectangle 9"/>
          <p:cNvSpPr/>
          <p:nvPr/>
        </p:nvSpPr>
        <p:spPr>
          <a:xfrm>
            <a:off x="0" y="4567988"/>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39371" y="4567988"/>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1" y="609597"/>
            <a:ext cx="7210394" cy="3592750"/>
          </a:xfrm>
        </p:spPr>
        <p:txBody>
          <a:bodyPr anchor="ctr"/>
          <a:lstStyle>
            <a:lvl1pPr>
              <a:defRPr sz="3200"/>
            </a:lvl1pPr>
          </a:lstStyle>
          <a:p>
            <a:r>
              <a:rPr lang="hu-HU" smtClean="0"/>
              <a:t>Mintacím szerkesztése</a:t>
            </a:r>
            <a:endParaRPr lang="en-US" dirty="0"/>
          </a:p>
        </p:txBody>
      </p:sp>
      <p:sp>
        <p:nvSpPr>
          <p:cNvPr id="4" name="Text Placeholder 3"/>
          <p:cNvSpPr>
            <a:spLocks noGrp="1"/>
          </p:cNvSpPr>
          <p:nvPr>
            <p:ph type="body" sz="half" idx="2"/>
          </p:nvPr>
        </p:nvSpPr>
        <p:spPr>
          <a:xfrm>
            <a:off x="510242" y="4711616"/>
            <a:ext cx="7210394"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ate Placeholder 4"/>
          <p:cNvSpPr>
            <a:spLocks noGrp="1"/>
          </p:cNvSpPr>
          <p:nvPr>
            <p:ph type="dt" sz="half" idx="10"/>
          </p:nvPr>
        </p:nvSpPr>
        <p:spPr/>
        <p:txBody>
          <a:bodyPr/>
          <a:lstStyle/>
          <a:p>
            <a:fld id="{84EB90BD-B6CE-46B7-997F-7313B992CCDC}" type="datetimeFigureOut">
              <a:rPr lang="en-US" dirty="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47092" y="4711616"/>
            <a:ext cx="865613" cy="1090789"/>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Idézet képaláírással">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5928628"/>
            <a:ext cx="7828359"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0" y="5929622"/>
            <a:ext cx="1202248" cy="144270"/>
          </a:xfrm>
          <a:prstGeom prst="rect">
            <a:avLst/>
          </a:prstGeom>
        </p:spPr>
      </p:pic>
      <p:sp>
        <p:nvSpPr>
          <p:cNvPr id="14" name="Rectangle 13"/>
          <p:cNvSpPr/>
          <p:nvPr/>
        </p:nvSpPr>
        <p:spPr>
          <a:xfrm>
            <a:off x="0" y="4567988"/>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7939371" y="4567988"/>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92" y="609599"/>
            <a:ext cx="6539158" cy="3036061"/>
          </a:xfrm>
        </p:spPr>
        <p:txBody>
          <a:bodyPr anchor="ctr"/>
          <a:lstStyle>
            <a:lvl1pPr>
              <a:defRPr sz="3200"/>
            </a:lvl1pPr>
          </a:lstStyle>
          <a:p>
            <a:r>
              <a:rPr lang="hu-HU" smtClean="0"/>
              <a:t>Mintacím szerkesztése</a:t>
            </a:r>
            <a:endParaRPr lang="en-US" dirty="0"/>
          </a:p>
        </p:txBody>
      </p:sp>
      <p:sp>
        <p:nvSpPr>
          <p:cNvPr id="12" name="Text Placeholder 3"/>
          <p:cNvSpPr>
            <a:spLocks noGrp="1"/>
          </p:cNvSpPr>
          <p:nvPr>
            <p:ph type="body" sz="half" idx="13"/>
          </p:nvPr>
        </p:nvSpPr>
        <p:spPr>
          <a:xfrm>
            <a:off x="1051717" y="3653379"/>
            <a:ext cx="611743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4" name="Text Placeholder 3"/>
          <p:cNvSpPr>
            <a:spLocks noGrp="1"/>
          </p:cNvSpPr>
          <p:nvPr>
            <p:ph type="body" sz="half" idx="2"/>
          </p:nvPr>
        </p:nvSpPr>
        <p:spPr>
          <a:xfrm>
            <a:off x="510242" y="4711616"/>
            <a:ext cx="7210394"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ate Placeholder 4"/>
          <p:cNvSpPr>
            <a:spLocks noGrp="1"/>
          </p:cNvSpPr>
          <p:nvPr>
            <p:ph type="dt" sz="half" idx="10"/>
          </p:nvPr>
        </p:nvSpPr>
        <p:spPr/>
        <p:txBody>
          <a:bodyPr/>
          <a:lstStyle/>
          <a:p>
            <a:fld id="{CDB9D11F-B188-461D-B23F-39381795C052}" type="datetimeFigureOut">
              <a:rPr lang="en-US" dirty="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47092" y="4709926"/>
            <a:ext cx="865613" cy="1090789"/>
          </a:xfrm>
        </p:spPr>
        <p:txBody>
          <a:bodyPr/>
          <a:lstStyle/>
          <a:p>
            <a:fld id="{6D22F896-40B5-4ADD-8801-0D06FADFA095}" type="slidenum">
              <a:rPr lang="en-US" dirty="0"/>
              <a:pPr/>
              <a:t>‹#›</a:t>
            </a:fld>
            <a:endParaRPr lang="en-US" dirty="0"/>
          </a:p>
        </p:txBody>
      </p:sp>
      <p:sp>
        <p:nvSpPr>
          <p:cNvPr id="16" name="TextBox 15"/>
          <p:cNvSpPr txBox="1"/>
          <p:nvPr/>
        </p:nvSpPr>
        <p:spPr>
          <a:xfrm>
            <a:off x="437679" y="748116"/>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7247107" y="3033524"/>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Névkártya">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5928628"/>
            <a:ext cx="7828359"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0" y="5929622"/>
            <a:ext cx="1202248" cy="144270"/>
          </a:xfrm>
          <a:prstGeom prst="rect">
            <a:avLst/>
          </a:prstGeom>
        </p:spPr>
      </p:pic>
      <p:sp>
        <p:nvSpPr>
          <p:cNvPr id="11" name="Rectangle 10"/>
          <p:cNvSpPr/>
          <p:nvPr/>
        </p:nvSpPr>
        <p:spPr>
          <a:xfrm>
            <a:off x="0" y="4567988"/>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7939371" y="4567988"/>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39" y="4711616"/>
            <a:ext cx="7210397" cy="588535"/>
          </a:xfrm>
        </p:spPr>
        <p:txBody>
          <a:bodyPr anchor="b"/>
          <a:lstStyle>
            <a:lvl1pPr>
              <a:defRPr sz="3200"/>
            </a:lvl1pPr>
          </a:lstStyle>
          <a:p>
            <a:r>
              <a:rPr lang="hu-HU" smtClean="0"/>
              <a:t>Mintacím szerkesztése</a:t>
            </a:r>
            <a:endParaRPr lang="en-US" dirty="0"/>
          </a:p>
        </p:txBody>
      </p:sp>
      <p:sp>
        <p:nvSpPr>
          <p:cNvPr id="4" name="Text Placeholder 3"/>
          <p:cNvSpPr>
            <a:spLocks noGrp="1"/>
          </p:cNvSpPr>
          <p:nvPr>
            <p:ph type="body" sz="half" idx="2"/>
          </p:nvPr>
        </p:nvSpPr>
        <p:spPr>
          <a:xfrm>
            <a:off x="510240" y="5300150"/>
            <a:ext cx="7210397"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ate Placeholder 4"/>
          <p:cNvSpPr>
            <a:spLocks noGrp="1"/>
          </p:cNvSpPr>
          <p:nvPr>
            <p:ph type="dt" sz="half" idx="10"/>
          </p:nvPr>
        </p:nvSpPr>
        <p:spPr/>
        <p:txBody>
          <a:bodyPr/>
          <a:lstStyle/>
          <a:p>
            <a:fld id="{52E6D8D9-55A2-4063-B0F3-121F44549695}" type="datetimeFigureOut">
              <a:rPr lang="en-US" dirty="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47092" y="4709926"/>
            <a:ext cx="865613" cy="1090789"/>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zakaszfejléc">
    <p:bg>
      <p:bgRef idx="1003">
        <a:schemeClr val="bg1"/>
      </p:bgRef>
    </p:bg>
    <p:spTree>
      <p:nvGrpSpPr>
        <p:cNvPr id="1" name=""/>
        <p:cNvGrpSpPr/>
        <p:nvPr/>
      </p:nvGrpSpPr>
      <p:grpSpPr>
        <a:xfrm>
          <a:off x="0" y="0"/>
          <a:ext cx="0" cy="0"/>
          <a:chOff x="0" y="0"/>
          <a:chExt cx="0" cy="0"/>
        </a:xfrm>
      </p:grpSpPr>
      <p:sp>
        <p:nvSpPr>
          <p:cNvPr id="3" name="Szöveg helye 2"/>
          <p:cNvSpPr>
            <a:spLocks noGrp="1"/>
          </p:cNvSpPr>
          <p:nvPr>
            <p:ph type="body" idx="1"/>
          </p:nvPr>
        </p:nvSpPr>
        <p:spPr>
          <a:xfrm>
            <a:off x="1371602"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hu-HU" smtClean="0"/>
              <a:t>Mintaszöveg szerkesztése</a:t>
            </a:r>
          </a:p>
        </p:txBody>
      </p:sp>
      <p:sp>
        <p:nvSpPr>
          <p:cNvPr id="7" name="Téglalap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églalap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églalap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Cím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hu-HU" smtClean="0"/>
              <a:t>Mintacím szerkesztése</a:t>
            </a:r>
            <a:endParaRPr kumimoji="0" lang="en-US"/>
          </a:p>
        </p:txBody>
      </p:sp>
      <p:sp>
        <p:nvSpPr>
          <p:cNvPr id="12" name="Dátum helye 11"/>
          <p:cNvSpPr>
            <a:spLocks noGrp="1"/>
          </p:cNvSpPr>
          <p:nvPr>
            <p:ph type="dt" sz="half" idx="10"/>
          </p:nvPr>
        </p:nvSpPr>
        <p:spPr/>
        <p:txBody>
          <a:bodyPr/>
          <a:lstStyle/>
          <a:p>
            <a:fld id="{7C476089-E7EA-4727-B9C5-DFF22F39C797}" type="datetimeFigureOut">
              <a:rPr lang="hu-HU" smtClean="0"/>
              <a:pPr/>
              <a:t>2016.05.09.</a:t>
            </a:fld>
            <a:endParaRPr lang="en-US"/>
          </a:p>
        </p:txBody>
      </p:sp>
      <p:sp>
        <p:nvSpPr>
          <p:cNvPr id="13" name="Dia számának helye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61B5413-9FBC-407E-A5F5-3BAE8C4E1255}" type="slidenum">
              <a:rPr lang="en-US" smtClean="0"/>
              <a:pPr/>
              <a:t>‹#›</a:t>
            </a:fld>
            <a:endParaRPr lang="en-US"/>
          </a:p>
        </p:txBody>
      </p:sp>
      <p:sp>
        <p:nvSpPr>
          <p:cNvPr id="14" name="Élőláb helye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3 hasáb">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7828359"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0" y="1971234"/>
            <a:ext cx="1202248" cy="144270"/>
          </a:xfrm>
          <a:prstGeom prst="rect">
            <a:avLst/>
          </a:prstGeom>
        </p:spPr>
      </p:pic>
      <p:sp>
        <p:nvSpPr>
          <p:cNvPr id="16" name="Rectangle 15"/>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501917" y="753228"/>
            <a:ext cx="7218720" cy="1080938"/>
          </a:xfrm>
        </p:spPr>
        <p:txBody>
          <a:bodyPr/>
          <a:lstStyle/>
          <a:p>
            <a:r>
              <a:rPr lang="hu-HU" smtClean="0"/>
              <a:t>Mintacím szerkesztése</a:t>
            </a:r>
            <a:endParaRPr lang="en-US" dirty="0"/>
          </a:p>
        </p:txBody>
      </p:sp>
      <p:sp>
        <p:nvSpPr>
          <p:cNvPr id="7" name="Text Placeholder 2"/>
          <p:cNvSpPr>
            <a:spLocks noGrp="1"/>
          </p:cNvSpPr>
          <p:nvPr>
            <p:ph type="body" idx="1"/>
          </p:nvPr>
        </p:nvSpPr>
        <p:spPr>
          <a:xfrm>
            <a:off x="495709" y="2336873"/>
            <a:ext cx="2302526"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8" name="Text Placeholder 3"/>
          <p:cNvSpPr>
            <a:spLocks noGrp="1"/>
          </p:cNvSpPr>
          <p:nvPr>
            <p:ph type="body" sz="half" idx="15"/>
          </p:nvPr>
        </p:nvSpPr>
        <p:spPr>
          <a:xfrm>
            <a:off x="510241" y="3022674"/>
            <a:ext cx="2287277"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9" name="Text Placeholder 4"/>
          <p:cNvSpPr>
            <a:spLocks noGrp="1"/>
          </p:cNvSpPr>
          <p:nvPr>
            <p:ph type="body" sz="quarter" idx="3"/>
          </p:nvPr>
        </p:nvSpPr>
        <p:spPr>
          <a:xfrm>
            <a:off x="2967019" y="2336873"/>
            <a:ext cx="229743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10" name="Text Placeholder 3"/>
          <p:cNvSpPr>
            <a:spLocks noGrp="1"/>
          </p:cNvSpPr>
          <p:nvPr>
            <p:ph type="body" sz="half" idx="16"/>
          </p:nvPr>
        </p:nvSpPr>
        <p:spPr>
          <a:xfrm>
            <a:off x="2959103" y="3022674"/>
            <a:ext cx="229743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11" name="Text Placeholder 4"/>
          <p:cNvSpPr>
            <a:spLocks noGrp="1"/>
          </p:cNvSpPr>
          <p:nvPr>
            <p:ph type="body" sz="quarter" idx="13"/>
          </p:nvPr>
        </p:nvSpPr>
        <p:spPr>
          <a:xfrm>
            <a:off x="5418117" y="2336873"/>
            <a:ext cx="2302519"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12" name="Text Placeholder 3"/>
          <p:cNvSpPr>
            <a:spLocks noGrp="1"/>
          </p:cNvSpPr>
          <p:nvPr>
            <p:ph type="body" sz="half" idx="17"/>
          </p:nvPr>
        </p:nvSpPr>
        <p:spPr>
          <a:xfrm>
            <a:off x="5418117" y="3022674"/>
            <a:ext cx="2302519"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3" name="Date Placeholder 2"/>
          <p:cNvSpPr>
            <a:spLocks noGrp="1"/>
          </p:cNvSpPr>
          <p:nvPr>
            <p:ph type="dt" sz="half" idx="10"/>
          </p:nvPr>
        </p:nvSpPr>
        <p:spPr/>
        <p:txBody>
          <a:bodyPr/>
          <a:lstStyle/>
          <a:p>
            <a:fld id="{D4B24536-994D-4021-A283-9F449C0DB509}" type="datetimeFigureOut">
              <a:rPr lang="en-US" dirty="0"/>
              <a:pPr/>
              <a:t>5/9/2016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3 képhasáb">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7828359"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0" y="1971234"/>
            <a:ext cx="1202248" cy="144270"/>
          </a:xfrm>
          <a:prstGeom prst="rect">
            <a:avLst/>
          </a:prstGeom>
        </p:spPr>
      </p:pic>
      <p:sp>
        <p:nvSpPr>
          <p:cNvPr id="17" name="Rectangle 16"/>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510242" y="753228"/>
            <a:ext cx="7210395" cy="1080938"/>
          </a:xfrm>
        </p:spPr>
        <p:txBody>
          <a:bodyPr/>
          <a:lstStyle/>
          <a:p>
            <a:r>
              <a:rPr lang="hu-HU" smtClean="0"/>
              <a:t>Mintacím szerkesztése</a:t>
            </a:r>
            <a:endParaRPr lang="en-US" dirty="0"/>
          </a:p>
        </p:txBody>
      </p:sp>
      <p:sp>
        <p:nvSpPr>
          <p:cNvPr id="19" name="Text Placeholder 2"/>
          <p:cNvSpPr>
            <a:spLocks noGrp="1"/>
          </p:cNvSpPr>
          <p:nvPr>
            <p:ph type="body" idx="1"/>
          </p:nvPr>
        </p:nvSpPr>
        <p:spPr>
          <a:xfrm>
            <a:off x="510239" y="4297503"/>
            <a:ext cx="2287279"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20" name="Picture Placeholder 2"/>
          <p:cNvSpPr>
            <a:spLocks noGrp="1" noChangeAspect="1"/>
          </p:cNvSpPr>
          <p:nvPr>
            <p:ph type="pic" idx="15"/>
          </p:nvPr>
        </p:nvSpPr>
        <p:spPr>
          <a:xfrm>
            <a:off x="510239" y="2336873"/>
            <a:ext cx="2287279"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smtClean="0"/>
              <a:t>Kép beszúrásához kattintson az ikonra</a:t>
            </a:r>
            <a:endParaRPr lang="en-US" dirty="0"/>
          </a:p>
        </p:txBody>
      </p:sp>
      <p:sp>
        <p:nvSpPr>
          <p:cNvPr id="21" name="Text Placeholder 3"/>
          <p:cNvSpPr>
            <a:spLocks noGrp="1"/>
          </p:cNvSpPr>
          <p:nvPr>
            <p:ph type="body" sz="half" idx="18"/>
          </p:nvPr>
        </p:nvSpPr>
        <p:spPr>
          <a:xfrm>
            <a:off x="510239" y="4873765"/>
            <a:ext cx="2287279"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22" name="Text Placeholder 4"/>
          <p:cNvSpPr>
            <a:spLocks noGrp="1"/>
          </p:cNvSpPr>
          <p:nvPr>
            <p:ph type="body" sz="quarter" idx="3"/>
          </p:nvPr>
        </p:nvSpPr>
        <p:spPr>
          <a:xfrm>
            <a:off x="2959103" y="4297503"/>
            <a:ext cx="229743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23" name="Picture Placeholder 2"/>
          <p:cNvSpPr>
            <a:spLocks noGrp="1" noChangeAspect="1"/>
          </p:cNvSpPr>
          <p:nvPr>
            <p:ph type="pic" idx="21"/>
          </p:nvPr>
        </p:nvSpPr>
        <p:spPr>
          <a:xfrm>
            <a:off x="2959103" y="2336873"/>
            <a:ext cx="229743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smtClean="0"/>
              <a:t>Kép beszúrásához kattintson az ikonra</a:t>
            </a:r>
            <a:endParaRPr lang="en-US" dirty="0"/>
          </a:p>
        </p:txBody>
      </p:sp>
      <p:sp>
        <p:nvSpPr>
          <p:cNvPr id="24" name="Text Placeholder 3"/>
          <p:cNvSpPr>
            <a:spLocks noGrp="1"/>
          </p:cNvSpPr>
          <p:nvPr>
            <p:ph type="body" sz="half" idx="19"/>
          </p:nvPr>
        </p:nvSpPr>
        <p:spPr>
          <a:xfrm>
            <a:off x="2958088" y="4873764"/>
            <a:ext cx="230047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25" name="Text Placeholder 4"/>
          <p:cNvSpPr>
            <a:spLocks noGrp="1"/>
          </p:cNvSpPr>
          <p:nvPr>
            <p:ph type="body" sz="quarter" idx="13"/>
          </p:nvPr>
        </p:nvSpPr>
        <p:spPr>
          <a:xfrm>
            <a:off x="5423009" y="4297503"/>
            <a:ext cx="2297629"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26" name="Picture Placeholder 2"/>
          <p:cNvSpPr>
            <a:spLocks noGrp="1" noChangeAspect="1"/>
          </p:cNvSpPr>
          <p:nvPr>
            <p:ph type="pic" idx="22"/>
          </p:nvPr>
        </p:nvSpPr>
        <p:spPr>
          <a:xfrm>
            <a:off x="5423008" y="2336873"/>
            <a:ext cx="2297629"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smtClean="0"/>
              <a:t>Kép beszúrásához kattintson az ikonra</a:t>
            </a:r>
            <a:endParaRPr lang="en-US" dirty="0"/>
          </a:p>
        </p:txBody>
      </p:sp>
      <p:sp>
        <p:nvSpPr>
          <p:cNvPr id="27" name="Text Placeholder 3"/>
          <p:cNvSpPr>
            <a:spLocks noGrp="1"/>
          </p:cNvSpPr>
          <p:nvPr>
            <p:ph type="body" sz="half" idx="20"/>
          </p:nvPr>
        </p:nvSpPr>
        <p:spPr>
          <a:xfrm>
            <a:off x="5422915" y="4873762"/>
            <a:ext cx="2300672"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3" name="Date Placeholder 2"/>
          <p:cNvSpPr>
            <a:spLocks noGrp="1"/>
          </p:cNvSpPr>
          <p:nvPr>
            <p:ph type="dt" sz="half" idx="10"/>
          </p:nvPr>
        </p:nvSpPr>
        <p:spPr/>
        <p:txBody>
          <a:bodyPr/>
          <a:lstStyle/>
          <a:p>
            <a:fld id="{3CBBBB78-C96F-47B7-AB17-D852CA960AC9}" type="datetimeFigureOut">
              <a:rPr lang="en-US" dirty="0"/>
              <a:pPr/>
              <a:t>5/9/2016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7828359"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0" y="1971234"/>
            <a:ext cx="1202248" cy="144270"/>
          </a:xfrm>
          <a:prstGeom prst="rect">
            <a:avLst/>
          </a:prstGeom>
        </p:spPr>
      </p:pic>
      <p:sp>
        <p:nvSpPr>
          <p:cNvPr id="9" name="Rectangle 8"/>
          <p:cNvSpPr/>
          <p:nvPr/>
        </p:nvSpPr>
        <p:spPr>
          <a:xfrm>
            <a:off x="0"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hu-HU" smtClean="0"/>
              <a:t>Mintacím szerkesztése</a:t>
            </a:r>
            <a:endParaRPr lang="en-US" dirty="0"/>
          </a:p>
        </p:txBody>
      </p:sp>
      <p:sp>
        <p:nvSpPr>
          <p:cNvPr id="3" name="Vertical Text Placeholder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pPr/>
              <a:t>5/9/2016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7" name="Rectangle 6"/>
          <p:cNvSpPr/>
          <p:nvPr/>
        </p:nvSpPr>
        <p:spPr>
          <a:xfrm rot="5400000">
            <a:off x="5448782" y="2040420"/>
            <a:ext cx="5106988" cy="1026149"/>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7200777" y="5543428"/>
            <a:ext cx="1602997" cy="10261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7596923" y="609597"/>
            <a:ext cx="805352" cy="4353760"/>
          </a:xfrm>
        </p:spPr>
        <p:txBody>
          <a:bodyPr vert="eaVert"/>
          <a:lstStyle/>
          <a:p>
            <a:r>
              <a:rPr lang="hu-HU" smtClean="0"/>
              <a:t>Mintacím szerkesztése</a:t>
            </a:r>
            <a:endParaRPr lang="en-US" dirty="0"/>
          </a:p>
        </p:txBody>
      </p:sp>
      <p:sp>
        <p:nvSpPr>
          <p:cNvPr id="3" name="Vertical Text Placeholder 2"/>
          <p:cNvSpPr>
            <a:spLocks noGrp="1"/>
          </p:cNvSpPr>
          <p:nvPr>
            <p:ph type="body" orient="vert" idx="1"/>
          </p:nvPr>
        </p:nvSpPr>
        <p:spPr>
          <a:xfrm>
            <a:off x="510241" y="609598"/>
            <a:ext cx="6652503" cy="5326589"/>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10"/>
          </p:nvPr>
        </p:nvSpPr>
        <p:spPr>
          <a:xfrm>
            <a:off x="5105344" y="5936188"/>
            <a:ext cx="2057400" cy="365125"/>
          </a:xfrm>
        </p:spPr>
        <p:txBody>
          <a:bodyPr/>
          <a:lstStyle/>
          <a:p>
            <a:fld id="{6178E61D-D431-422C-9764-11DAFE33AB63}" type="datetimeFigureOut">
              <a:rPr lang="en-US" dirty="0"/>
              <a:pPr/>
              <a:t>5/9/2016</a:t>
            </a:fld>
            <a:endParaRPr lang="en-US" dirty="0"/>
          </a:p>
        </p:txBody>
      </p:sp>
      <p:sp>
        <p:nvSpPr>
          <p:cNvPr id="5" name="Footer Placeholder 4"/>
          <p:cNvSpPr>
            <a:spLocks noGrp="1"/>
          </p:cNvSpPr>
          <p:nvPr>
            <p:ph type="ftr" sz="quarter" idx="11"/>
          </p:nvPr>
        </p:nvSpPr>
        <p:spPr>
          <a:xfrm>
            <a:off x="510241" y="5936189"/>
            <a:ext cx="4595104" cy="365125"/>
          </a:xfrm>
        </p:spPr>
        <p:txBody>
          <a:bodyPr/>
          <a:lstStyle/>
          <a:p>
            <a:endParaRPr lang="en-US" dirty="0"/>
          </a:p>
        </p:txBody>
      </p:sp>
      <p:sp>
        <p:nvSpPr>
          <p:cNvPr id="6" name="Slide Number Placeholder 5"/>
          <p:cNvSpPr>
            <a:spLocks noGrp="1"/>
          </p:cNvSpPr>
          <p:nvPr>
            <p:ph type="sldNum" sz="quarter" idx="12"/>
          </p:nvPr>
        </p:nvSpPr>
        <p:spPr>
          <a:xfrm>
            <a:off x="7573163" y="5398634"/>
            <a:ext cx="865613"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9" name="Tartalom helye 8"/>
          <p:cNvSpPr>
            <a:spLocks noGrp="1"/>
          </p:cNvSpPr>
          <p:nvPr>
            <p:ph sz="quarter" idx="1"/>
          </p:nvPr>
        </p:nvSpPr>
        <p:spPr>
          <a:xfrm>
            <a:off x="609600" y="1589567"/>
            <a:ext cx="3886200" cy="4572000"/>
          </a:xfrm>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11" name="Tartalom helye 10"/>
          <p:cNvSpPr>
            <a:spLocks noGrp="1"/>
          </p:cNvSpPr>
          <p:nvPr>
            <p:ph sz="quarter" idx="2"/>
          </p:nvPr>
        </p:nvSpPr>
        <p:spPr>
          <a:xfrm>
            <a:off x="4844901" y="1589567"/>
            <a:ext cx="3886200" cy="4572000"/>
          </a:xfrm>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8" name="Dátum helye 7"/>
          <p:cNvSpPr>
            <a:spLocks noGrp="1"/>
          </p:cNvSpPr>
          <p:nvPr>
            <p:ph type="dt" sz="half" idx="15"/>
          </p:nvPr>
        </p:nvSpPr>
        <p:spPr/>
        <p:txBody>
          <a:bodyPr rtlCol="0"/>
          <a:lstStyle/>
          <a:p>
            <a:fld id="{7C476089-E7EA-4727-B9C5-DFF22F39C797}" type="datetimeFigureOut">
              <a:rPr lang="hu-HU" smtClean="0"/>
              <a:pPr/>
              <a:t>2016.05.09.</a:t>
            </a:fld>
            <a:endParaRPr lang="en-US"/>
          </a:p>
        </p:txBody>
      </p:sp>
      <p:sp>
        <p:nvSpPr>
          <p:cNvPr id="10" name="Dia számának helye 9"/>
          <p:cNvSpPr>
            <a:spLocks noGrp="1"/>
          </p:cNvSpPr>
          <p:nvPr>
            <p:ph type="sldNum" sz="quarter" idx="16"/>
          </p:nvPr>
        </p:nvSpPr>
        <p:spPr/>
        <p:txBody>
          <a:bodyPr rtlCol="0"/>
          <a:lstStyle/>
          <a:p>
            <a:fld id="{061B5413-9FBC-407E-A5F5-3BAE8C4E1255}" type="slidenum">
              <a:rPr lang="en-US" smtClean="0"/>
              <a:pPr/>
              <a:t>‹#›</a:t>
            </a:fld>
            <a:endParaRPr lang="en-US"/>
          </a:p>
        </p:txBody>
      </p:sp>
      <p:sp>
        <p:nvSpPr>
          <p:cNvPr id="12" name="Élőláb helye 11"/>
          <p:cNvSpPr>
            <a:spLocks noGrp="1"/>
          </p:cNvSpPr>
          <p:nvPr>
            <p:ph type="ftr" sz="quarter" idx="17"/>
          </p:nvPr>
        </p:nvSpPr>
        <p:spPr/>
        <p:txBody>
          <a:bodyPr rtlCol="0"/>
          <a:lstStyle/>
          <a:p>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533400" y="273050"/>
            <a:ext cx="8153400" cy="869950"/>
          </a:xfrm>
        </p:spPr>
        <p:txBody>
          <a:bodyPr anchor="ctr"/>
          <a:lstStyle>
            <a:lvl1pPr>
              <a:defRPr/>
            </a:lvl1pPr>
          </a:lstStyle>
          <a:p>
            <a:r>
              <a:rPr kumimoji="0" lang="hu-HU" smtClean="0"/>
              <a:t>Mintacím szerkesztése</a:t>
            </a:r>
            <a:endParaRPr kumimoji="0" lang="en-US"/>
          </a:p>
        </p:txBody>
      </p:sp>
      <p:sp>
        <p:nvSpPr>
          <p:cNvPr id="11" name="Tartalom helye 10"/>
          <p:cNvSpPr>
            <a:spLocks noGrp="1"/>
          </p:cNvSpPr>
          <p:nvPr>
            <p:ph sz="quarter" idx="2"/>
          </p:nvPr>
        </p:nvSpPr>
        <p:spPr>
          <a:xfrm>
            <a:off x="609600" y="2438400"/>
            <a:ext cx="3886200" cy="3581400"/>
          </a:xfrm>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13" name="Tartalom helye 12"/>
          <p:cNvSpPr>
            <a:spLocks noGrp="1"/>
          </p:cNvSpPr>
          <p:nvPr>
            <p:ph sz="quarter" idx="4"/>
          </p:nvPr>
        </p:nvSpPr>
        <p:spPr>
          <a:xfrm>
            <a:off x="4800600" y="2438400"/>
            <a:ext cx="3886200" cy="3581400"/>
          </a:xfrm>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10" name="Dátum helye 9"/>
          <p:cNvSpPr>
            <a:spLocks noGrp="1"/>
          </p:cNvSpPr>
          <p:nvPr>
            <p:ph type="dt" sz="half" idx="15"/>
          </p:nvPr>
        </p:nvSpPr>
        <p:spPr/>
        <p:txBody>
          <a:bodyPr rtlCol="0"/>
          <a:lstStyle/>
          <a:p>
            <a:fld id="{7C476089-E7EA-4727-B9C5-DFF22F39C797}" type="datetimeFigureOut">
              <a:rPr lang="hu-HU" smtClean="0"/>
              <a:pPr/>
              <a:t>2016.05.09.</a:t>
            </a:fld>
            <a:endParaRPr lang="en-US"/>
          </a:p>
        </p:txBody>
      </p:sp>
      <p:sp>
        <p:nvSpPr>
          <p:cNvPr id="12" name="Dia számának helye 11"/>
          <p:cNvSpPr>
            <a:spLocks noGrp="1"/>
          </p:cNvSpPr>
          <p:nvPr>
            <p:ph type="sldNum" sz="quarter" idx="16"/>
          </p:nvPr>
        </p:nvSpPr>
        <p:spPr/>
        <p:txBody>
          <a:bodyPr rtlCol="0"/>
          <a:lstStyle/>
          <a:p>
            <a:fld id="{061B5413-9FBC-407E-A5F5-3BAE8C4E1255}" type="slidenum">
              <a:rPr lang="en-US" smtClean="0"/>
              <a:pPr/>
              <a:t>‹#›</a:t>
            </a:fld>
            <a:endParaRPr lang="en-US"/>
          </a:p>
        </p:txBody>
      </p:sp>
      <p:sp>
        <p:nvSpPr>
          <p:cNvPr id="14" name="Élőláb helye 13"/>
          <p:cNvSpPr>
            <a:spLocks noGrp="1"/>
          </p:cNvSpPr>
          <p:nvPr>
            <p:ph type="ftr" sz="quarter" idx="17"/>
          </p:nvPr>
        </p:nvSpPr>
        <p:spPr/>
        <p:txBody>
          <a:bodyPr rtlCol="0"/>
          <a:lstStyle/>
          <a:p>
            <a:endParaRPr lang="en-US"/>
          </a:p>
        </p:txBody>
      </p:sp>
      <p:sp>
        <p:nvSpPr>
          <p:cNvPr id="16" name="Szöveg helye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hu-HU" smtClean="0"/>
              <a:t>Mintaszöveg szerkesztése</a:t>
            </a:r>
          </a:p>
        </p:txBody>
      </p:sp>
      <p:sp>
        <p:nvSpPr>
          <p:cNvPr id="15" name="Szöveg helye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hu-HU" smtClean="0"/>
              <a:t>Mintaszöveg szerkesztése</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Dátum helye 2"/>
          <p:cNvSpPr>
            <a:spLocks noGrp="1"/>
          </p:cNvSpPr>
          <p:nvPr>
            <p:ph type="dt" sz="half" idx="10"/>
          </p:nvPr>
        </p:nvSpPr>
        <p:spPr/>
        <p:txBody>
          <a:bodyPr/>
          <a:lstStyle/>
          <a:p>
            <a:fld id="{7C476089-E7EA-4727-B9C5-DFF22F39C797}" type="datetimeFigureOut">
              <a:rPr lang="hu-HU" smtClean="0"/>
              <a:pPr/>
              <a:t>2016.05.09.</a:t>
            </a:fld>
            <a:endParaRPr lang="en-US"/>
          </a:p>
        </p:txBody>
      </p:sp>
      <p:sp>
        <p:nvSpPr>
          <p:cNvPr id="4" name="Élőláb helye 3"/>
          <p:cNvSpPr>
            <a:spLocks noGrp="1"/>
          </p:cNvSpPr>
          <p:nvPr>
            <p:ph type="ftr" sz="quarter" idx="11"/>
          </p:nvPr>
        </p:nvSpPr>
        <p:spPr/>
        <p:txBody>
          <a:bodyPr/>
          <a:lstStyle/>
          <a:p>
            <a:endParaRPr lang="en-US"/>
          </a:p>
        </p:txBody>
      </p:sp>
      <p:sp>
        <p:nvSpPr>
          <p:cNvPr id="5" name="Dia számának helye 4"/>
          <p:cNvSpPr>
            <a:spLocks noGrp="1"/>
          </p:cNvSpPr>
          <p:nvPr>
            <p:ph type="sldNum" sz="quarter" idx="12"/>
          </p:nvPr>
        </p:nvSpPr>
        <p:spPr/>
        <p:txBody>
          <a:bodyPr/>
          <a:lstStyle>
            <a:lvl1pPr>
              <a:defRPr>
                <a:solidFill>
                  <a:srgbClr val="FFFFFF"/>
                </a:solidFill>
              </a:defRPr>
            </a:lvl1pPr>
          </a:lstStyle>
          <a:p>
            <a:fld id="{061B5413-9FBC-407E-A5F5-3BAE8C4E1255}"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7C476089-E7EA-4727-B9C5-DFF22F39C797}" type="datetimeFigureOut">
              <a:rPr lang="hu-HU" smtClean="0"/>
              <a:pPr/>
              <a:t>2016.05.09.</a:t>
            </a:fld>
            <a:endParaRPr lang="en-US"/>
          </a:p>
        </p:txBody>
      </p:sp>
      <p:sp>
        <p:nvSpPr>
          <p:cNvPr id="3" name="Élőláb helye 2"/>
          <p:cNvSpPr>
            <a:spLocks noGrp="1"/>
          </p:cNvSpPr>
          <p:nvPr>
            <p:ph type="ftr" sz="quarter" idx="11"/>
          </p:nvPr>
        </p:nvSpPr>
        <p:spPr/>
        <p:txBody>
          <a:bodyPr/>
          <a:lstStyle/>
          <a:p>
            <a:endParaRPr lang="en-US"/>
          </a:p>
        </p:txBody>
      </p:sp>
      <p:sp>
        <p:nvSpPr>
          <p:cNvPr id="4" name="Dia számának helye 3"/>
          <p:cNvSpPr>
            <a:spLocks noGrp="1"/>
          </p:cNvSpPr>
          <p:nvPr>
            <p:ph type="sldNum" sz="quarter" idx="12"/>
          </p:nvPr>
        </p:nvSpPr>
        <p:spPr>
          <a:xfrm>
            <a:off x="0" y="6248400"/>
            <a:ext cx="533400" cy="381000"/>
          </a:xfrm>
        </p:spPr>
        <p:txBody>
          <a:bodyPr/>
          <a:lstStyle>
            <a:lvl1pPr>
              <a:defRPr>
                <a:solidFill>
                  <a:schemeClr val="tx2"/>
                </a:solidFill>
              </a:defRPr>
            </a:lvl1pPr>
          </a:lstStyle>
          <a:p>
            <a:fld id="{061B5413-9FBC-407E-A5F5-3BAE8C4E1255}"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609600" y="273050"/>
            <a:ext cx="8077200" cy="869950"/>
          </a:xfrm>
        </p:spPr>
        <p:txBody>
          <a:bodyPr anchor="ctr"/>
          <a:lstStyle>
            <a:lvl1pPr algn="l">
              <a:buNone/>
              <a:defRPr sz="4400" b="0"/>
            </a:lvl1pPr>
          </a:lstStyle>
          <a:p>
            <a:r>
              <a:rPr kumimoji="0" lang="hu-HU" smtClean="0"/>
              <a:t>Mintacím szerkesztése</a:t>
            </a:r>
            <a:endParaRPr kumimoji="0" lang="en-US"/>
          </a:p>
        </p:txBody>
      </p:sp>
      <p:sp>
        <p:nvSpPr>
          <p:cNvPr id="5" name="Dátum helye 4"/>
          <p:cNvSpPr>
            <a:spLocks noGrp="1"/>
          </p:cNvSpPr>
          <p:nvPr>
            <p:ph type="dt" sz="half" idx="10"/>
          </p:nvPr>
        </p:nvSpPr>
        <p:spPr/>
        <p:txBody>
          <a:bodyPr/>
          <a:lstStyle/>
          <a:p>
            <a:fld id="{7C476089-E7EA-4727-B9C5-DFF22F39C797}" type="datetimeFigureOut">
              <a:rPr lang="hu-HU" smtClean="0"/>
              <a:pPr/>
              <a:t>2016.05.09.</a:t>
            </a:fld>
            <a:endParaRPr lang="en-US"/>
          </a:p>
        </p:txBody>
      </p:sp>
      <p:sp>
        <p:nvSpPr>
          <p:cNvPr id="6" name="Élőláb helye 5"/>
          <p:cNvSpPr>
            <a:spLocks noGrp="1"/>
          </p:cNvSpPr>
          <p:nvPr>
            <p:ph type="ftr" sz="quarter" idx="11"/>
          </p:nvPr>
        </p:nvSpPr>
        <p:spPr/>
        <p:txBody>
          <a:bodyPr/>
          <a:lstStyle/>
          <a:p>
            <a:endParaRPr lang="en-US"/>
          </a:p>
        </p:txBody>
      </p:sp>
      <p:sp>
        <p:nvSpPr>
          <p:cNvPr id="7" name="Dia számának helye 6"/>
          <p:cNvSpPr>
            <a:spLocks noGrp="1"/>
          </p:cNvSpPr>
          <p:nvPr>
            <p:ph type="sldNum" sz="quarter" idx="12"/>
          </p:nvPr>
        </p:nvSpPr>
        <p:spPr/>
        <p:txBody>
          <a:bodyPr/>
          <a:lstStyle>
            <a:lvl1pPr>
              <a:defRPr>
                <a:solidFill>
                  <a:srgbClr val="FFFFFF"/>
                </a:solidFill>
              </a:defRPr>
            </a:lvl1pPr>
          </a:lstStyle>
          <a:p>
            <a:fld id="{061B5413-9FBC-407E-A5F5-3BAE8C4E1255}" type="slidenum">
              <a:rPr lang="en-US" smtClean="0"/>
              <a:pPr/>
              <a:t>‹#›</a:t>
            </a:fld>
            <a:endParaRPr lang="en-US"/>
          </a:p>
        </p:txBody>
      </p:sp>
      <p:sp>
        <p:nvSpPr>
          <p:cNvPr id="3" name="Szöveg helye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hu-HU" smtClean="0"/>
              <a:t>Mintaszöveg szerkesztése</a:t>
            </a:r>
          </a:p>
        </p:txBody>
      </p:sp>
      <p:sp>
        <p:nvSpPr>
          <p:cNvPr id="9" name="Tartalom helye 8"/>
          <p:cNvSpPr>
            <a:spLocks noGrp="1"/>
          </p:cNvSpPr>
          <p:nvPr>
            <p:ph sz="quarter" idx="1"/>
          </p:nvPr>
        </p:nvSpPr>
        <p:spPr>
          <a:xfrm>
            <a:off x="2362200" y="1752600"/>
            <a:ext cx="6400800" cy="4419600"/>
          </a:xfrm>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Tartalom helye 2"/>
          <p:cNvSpPr>
            <a:spLocks noGrp="1"/>
          </p:cNvSpPr>
          <p:nvPr>
            <p:ph idx="1"/>
          </p:nvPr>
        </p:nvSpPr>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D9ABA3D4-ED11-420B-A7FB-80801AB05752}" type="datetimeFigureOut">
              <a:rPr lang="hu-HU" smtClean="0"/>
              <a:pPr/>
              <a:t>2016.05.09.</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73CBD996-246B-40EA-A084-DB43D8016BD5}"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bg>
      <p:bgRef idx="1003">
        <a:schemeClr val="bg2"/>
      </p:bgRef>
    </p:bg>
    <p:spTree>
      <p:nvGrpSpPr>
        <p:cNvPr id="1" name=""/>
        <p:cNvGrpSpPr/>
        <p:nvPr/>
      </p:nvGrpSpPr>
      <p:grpSpPr>
        <a:xfrm>
          <a:off x="0" y="0"/>
          <a:ext cx="0" cy="0"/>
          <a:chOff x="0" y="0"/>
          <a:chExt cx="0" cy="0"/>
        </a:xfrm>
      </p:grpSpPr>
      <p:sp>
        <p:nvSpPr>
          <p:cNvPr id="4" name="Szöveg helye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hu-HU" smtClean="0"/>
              <a:t>Mintaszöveg szerkesztése</a:t>
            </a:r>
          </a:p>
        </p:txBody>
      </p:sp>
      <p:sp>
        <p:nvSpPr>
          <p:cNvPr id="8" name="Téglalap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églalap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Téglalap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Cím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hu-HU" smtClean="0"/>
              <a:t>Mintacím szerkesztése</a:t>
            </a:r>
            <a:endParaRPr kumimoji="0" lang="en-US"/>
          </a:p>
        </p:txBody>
      </p:sp>
      <p:sp>
        <p:nvSpPr>
          <p:cNvPr id="11" name="Téglalap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átum helye 11"/>
          <p:cNvSpPr>
            <a:spLocks noGrp="1"/>
          </p:cNvSpPr>
          <p:nvPr>
            <p:ph type="dt" sz="half" idx="10"/>
          </p:nvPr>
        </p:nvSpPr>
        <p:spPr>
          <a:xfrm>
            <a:off x="6248400" y="6248404"/>
            <a:ext cx="2667000" cy="365125"/>
          </a:xfrm>
        </p:spPr>
        <p:txBody>
          <a:bodyPr rtlCol="0"/>
          <a:lstStyle/>
          <a:p>
            <a:fld id="{7C476089-E7EA-4727-B9C5-DFF22F39C797}" type="datetimeFigureOut">
              <a:rPr lang="hu-HU" smtClean="0"/>
              <a:pPr/>
              <a:t>2016.05.09.</a:t>
            </a:fld>
            <a:endParaRPr lang="en-US"/>
          </a:p>
        </p:txBody>
      </p:sp>
      <p:sp>
        <p:nvSpPr>
          <p:cNvPr id="13" name="Dia számának helye 12"/>
          <p:cNvSpPr>
            <a:spLocks noGrp="1"/>
          </p:cNvSpPr>
          <p:nvPr>
            <p:ph type="sldNum" sz="quarter" idx="11"/>
          </p:nvPr>
        </p:nvSpPr>
        <p:spPr>
          <a:xfrm>
            <a:off x="0" y="4667249"/>
            <a:ext cx="1447800" cy="663578"/>
          </a:xfrm>
        </p:spPr>
        <p:txBody>
          <a:bodyPr rtlCol="0"/>
          <a:lstStyle>
            <a:lvl1pPr>
              <a:defRPr sz="2800"/>
            </a:lvl1pPr>
          </a:lstStyle>
          <a:p>
            <a:fld id="{061B5413-9FBC-407E-A5F5-3BAE8C4E1255}" type="slidenum">
              <a:rPr lang="en-US" smtClean="0"/>
              <a:pPr/>
              <a:t>‹#›</a:t>
            </a:fld>
            <a:endParaRPr lang="en-US"/>
          </a:p>
        </p:txBody>
      </p:sp>
      <p:sp>
        <p:nvSpPr>
          <p:cNvPr id="14" name="Élőláb helye 13"/>
          <p:cNvSpPr>
            <a:spLocks noGrp="1"/>
          </p:cNvSpPr>
          <p:nvPr>
            <p:ph type="ftr" sz="quarter" idx="12"/>
          </p:nvPr>
        </p:nvSpPr>
        <p:spPr>
          <a:xfrm>
            <a:off x="1600200" y="6248210"/>
            <a:ext cx="4572000" cy="365125"/>
          </a:xfrm>
        </p:spPr>
        <p:txBody>
          <a:bodyPr rtlCol="0"/>
          <a:lstStyle/>
          <a:p>
            <a:endParaRPr lang="en-US"/>
          </a:p>
        </p:txBody>
      </p:sp>
      <p:sp>
        <p:nvSpPr>
          <p:cNvPr id="3" name="Kép helye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hu-HU" smtClean="0"/>
              <a:t>Kép beszúrásához kattintson az ikonra</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Függőleges szöveg helye 2"/>
          <p:cNvSpPr>
            <a:spLocks noGrp="1"/>
          </p:cNvSpPr>
          <p:nvPr>
            <p:ph type="body" orient="vert" idx="1"/>
          </p:nvPr>
        </p:nvSpPr>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7C476089-E7EA-4727-B9C5-DFF22F39C797}" type="datetimeFigureOut">
              <a:rPr lang="hu-HU" smtClean="0"/>
              <a:pPr/>
              <a:t>2016.05.09.</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061B5413-9FBC-407E-A5F5-3BAE8C4E1255}"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Függőleges cím és szöveg">
    <p:bg>
      <p:bgRef idx="1001">
        <a:schemeClr val="bg1"/>
      </p:bgRef>
    </p:b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553200" y="609604"/>
            <a:ext cx="2057400" cy="5516563"/>
          </a:xfrm>
        </p:spPr>
        <p:txBody>
          <a:bodyPr vert="eaVert"/>
          <a:lstStyle/>
          <a:p>
            <a:r>
              <a:rPr kumimoji="0" lang="hu-HU" smtClean="0"/>
              <a:t>Mintacím szerkesztése</a:t>
            </a:r>
            <a:endParaRPr kumimoji="0" lang="en-US"/>
          </a:p>
        </p:txBody>
      </p:sp>
      <p:sp>
        <p:nvSpPr>
          <p:cNvPr id="3" name="Függőleges szöveg helye 2"/>
          <p:cNvSpPr>
            <a:spLocks noGrp="1"/>
          </p:cNvSpPr>
          <p:nvPr>
            <p:ph type="body" orient="vert" idx="1"/>
          </p:nvPr>
        </p:nvSpPr>
        <p:spPr>
          <a:xfrm>
            <a:off x="457200" y="609600"/>
            <a:ext cx="5562600" cy="5516564"/>
          </a:xfrm>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a:xfrm>
            <a:off x="6553200" y="6248406"/>
            <a:ext cx="2209800" cy="365125"/>
          </a:xfrm>
        </p:spPr>
        <p:txBody>
          <a:bodyPr/>
          <a:lstStyle/>
          <a:p>
            <a:fld id="{7C476089-E7EA-4727-B9C5-DFF22F39C797}" type="datetimeFigureOut">
              <a:rPr lang="hu-HU" smtClean="0"/>
              <a:pPr/>
              <a:t>2016.05.09.</a:t>
            </a:fld>
            <a:endParaRPr lang="en-US"/>
          </a:p>
        </p:txBody>
      </p:sp>
      <p:sp>
        <p:nvSpPr>
          <p:cNvPr id="5" name="Élőláb helye 4"/>
          <p:cNvSpPr>
            <a:spLocks noGrp="1"/>
          </p:cNvSpPr>
          <p:nvPr>
            <p:ph type="ftr" sz="quarter" idx="11"/>
          </p:nvPr>
        </p:nvSpPr>
        <p:spPr>
          <a:xfrm>
            <a:off x="457203" y="6248211"/>
            <a:ext cx="5573483" cy="365125"/>
          </a:xfrm>
        </p:spPr>
        <p:txBody>
          <a:bodyPr/>
          <a:lstStyle/>
          <a:p>
            <a:endParaRPr lang="en-US"/>
          </a:p>
        </p:txBody>
      </p:sp>
      <p:sp>
        <p:nvSpPr>
          <p:cNvPr id="7" name="Téglalap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Téglalap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Téglalap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Dia számának helye 5"/>
          <p:cNvSpPr>
            <a:spLocks noGrp="1"/>
          </p:cNvSpPr>
          <p:nvPr>
            <p:ph type="sldNum" sz="quarter" idx="12"/>
          </p:nvPr>
        </p:nvSpPr>
        <p:spPr>
          <a:xfrm rot="5400000">
            <a:off x="5989638" y="144462"/>
            <a:ext cx="533400" cy="244476"/>
          </a:xfrm>
        </p:spPr>
        <p:txBody>
          <a:bodyPr/>
          <a:lstStyle/>
          <a:p>
            <a:fld id="{061B5413-9FBC-407E-A5F5-3BAE8C4E125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10" name="Derékszögű háromszög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Cím 8"/>
          <p:cNvSpPr>
            <a:spLocks noGrp="1"/>
          </p:cNvSpPr>
          <p:nvPr>
            <p:ph type="ctrTitle"/>
          </p:nvPr>
        </p:nvSpPr>
        <p:spPr>
          <a:xfrm>
            <a:off x="685800" y="1752605"/>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hu-HU" smtClean="0"/>
              <a:t>Mintacím szerkesztése</a:t>
            </a:r>
            <a:endParaRPr kumimoji="0" lang="en-US"/>
          </a:p>
        </p:txBody>
      </p:sp>
      <p:sp>
        <p:nvSpPr>
          <p:cNvPr id="17" name="Alcím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hu-HU" smtClean="0"/>
              <a:t>Alcím mintájának szerkesztése</a:t>
            </a:r>
            <a:endParaRPr kumimoji="0" lang="en-US"/>
          </a:p>
        </p:txBody>
      </p:sp>
      <p:grpSp>
        <p:nvGrpSpPr>
          <p:cNvPr id="2" name="Csoportba foglalás 1"/>
          <p:cNvGrpSpPr/>
          <p:nvPr/>
        </p:nvGrpSpPr>
        <p:grpSpPr>
          <a:xfrm>
            <a:off x="-3764" y="4953000"/>
            <a:ext cx="9147765" cy="1912088"/>
            <a:chOff x="-3765" y="4832896"/>
            <a:chExt cx="9147765" cy="2032192"/>
          </a:xfrm>
        </p:grpSpPr>
        <p:sp>
          <p:nvSpPr>
            <p:cNvPr id="7" name="Szabadkézi sokszög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Szabadkézi sokszög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Szabadkézi sokszög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Egyenes összekötő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átum helye 29"/>
          <p:cNvSpPr>
            <a:spLocks noGrp="1"/>
          </p:cNvSpPr>
          <p:nvPr>
            <p:ph type="dt" sz="half" idx="10"/>
          </p:nvPr>
        </p:nvSpPr>
        <p:spPr/>
        <p:txBody>
          <a:bodyPr/>
          <a:lstStyle>
            <a:lvl1pPr>
              <a:defRPr>
                <a:solidFill>
                  <a:srgbClr val="FFFFFF"/>
                </a:solidFill>
              </a:defRPr>
            </a:lvl1pPr>
            <a:extLst/>
          </a:lstStyle>
          <a:p>
            <a:fld id="{C45CD0C4-4CF0-4701-AD77-971AA44A9BEC}" type="datetimeFigureOut">
              <a:rPr lang="hu-HU" smtClean="0"/>
              <a:pPr/>
              <a:t>2016.05.09.</a:t>
            </a:fld>
            <a:endParaRPr lang="en-US"/>
          </a:p>
        </p:txBody>
      </p:sp>
      <p:sp>
        <p:nvSpPr>
          <p:cNvPr id="19" name="Élőláb helye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Dia számának helye 26"/>
          <p:cNvSpPr>
            <a:spLocks noGrp="1"/>
          </p:cNvSpPr>
          <p:nvPr>
            <p:ph type="sldNum" sz="quarter" idx="12"/>
          </p:nvPr>
        </p:nvSpPr>
        <p:spPr/>
        <p:txBody>
          <a:bodyPr/>
          <a:lstStyle>
            <a:lvl1pPr>
              <a:defRPr>
                <a:solidFill>
                  <a:srgbClr val="FFFFFF"/>
                </a:solidFill>
              </a:defRPr>
            </a:lvl1pPr>
            <a:extLst/>
          </a:lstStyle>
          <a:p>
            <a:fld id="{7E4DE81E-3B9C-49D1-A25A-3BF6072B646D}"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3" name="Tartalom helye 2"/>
          <p:cNvSpPr>
            <a:spLocks noGrp="1"/>
          </p:cNvSpPr>
          <p:nvPr>
            <p:ph idx="1"/>
          </p:nvPr>
        </p:nvSpPr>
        <p:spPr/>
        <p:txBody>
          <a:bodyPr/>
          <a:lstStyle>
            <a:extLs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extLst/>
          </a:lstStyle>
          <a:p>
            <a:fld id="{C45CD0C4-4CF0-4701-AD77-971AA44A9BEC}" type="datetimeFigureOut">
              <a:rPr lang="hu-HU" smtClean="0"/>
              <a:pPr/>
              <a:t>2016.05.09.</a:t>
            </a:fld>
            <a:endParaRPr lang="en-US"/>
          </a:p>
        </p:txBody>
      </p:sp>
      <p:sp>
        <p:nvSpPr>
          <p:cNvPr id="5" name="Élőláb helye 4"/>
          <p:cNvSpPr>
            <a:spLocks noGrp="1"/>
          </p:cNvSpPr>
          <p:nvPr>
            <p:ph type="ftr" sz="quarter" idx="11"/>
          </p:nvPr>
        </p:nvSpPr>
        <p:spPr/>
        <p:txBody>
          <a:bodyPr/>
          <a:lstStyle>
            <a:extLst/>
          </a:lstStyle>
          <a:p>
            <a:endParaRPr lang="en-US"/>
          </a:p>
        </p:txBody>
      </p:sp>
      <p:sp>
        <p:nvSpPr>
          <p:cNvPr id="6" name="Dia számának helye 5"/>
          <p:cNvSpPr>
            <a:spLocks noGrp="1"/>
          </p:cNvSpPr>
          <p:nvPr>
            <p:ph type="sldNum" sz="quarter" idx="12"/>
          </p:nvPr>
        </p:nvSpPr>
        <p:spPr/>
        <p:txBody>
          <a:bodyPr/>
          <a:lstStyle>
            <a:extLst/>
          </a:lstStyle>
          <a:p>
            <a:fld id="{7E4DE81E-3B9C-49D1-A25A-3BF6072B646D}" type="slidenum">
              <a:rPr lang="en-US" smtClean="0"/>
              <a:pPr/>
              <a:t>‹#›</a:t>
            </a:fld>
            <a:endParaRPr lang="en-US"/>
          </a:p>
        </p:txBody>
      </p:sp>
      <p:sp>
        <p:nvSpPr>
          <p:cNvPr id="7" name="Cím 6"/>
          <p:cNvSpPr>
            <a:spLocks noGrp="1"/>
          </p:cNvSpPr>
          <p:nvPr>
            <p:ph type="title"/>
          </p:nvPr>
        </p:nvSpPr>
        <p:spPr/>
        <p:txBody>
          <a:bodyPr rtlCol="0"/>
          <a:lstStyle>
            <a:extLst/>
          </a:lstStyle>
          <a:p>
            <a:r>
              <a:rPr kumimoji="0" lang="hu-HU" smtClean="0"/>
              <a:t>Mintacím szerkesztése</a:t>
            </a:r>
            <a:endParaRPr kumimoji="0"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zakaszfejléc">
    <p:bg>
      <p:bgRef idx="1002">
        <a:schemeClr val="bg1"/>
      </p:bgRef>
    </p:bg>
    <p:spTree>
      <p:nvGrpSpPr>
        <p:cNvPr id="1" name=""/>
        <p:cNvGrpSpPr/>
        <p:nvPr/>
      </p:nvGrpSpPr>
      <p:grpSpPr>
        <a:xfrm>
          <a:off x="0" y="0"/>
          <a:ext cx="0" cy="0"/>
          <a:chOff x="0" y="0"/>
          <a:chExt cx="0" cy="0"/>
        </a:xfrm>
      </p:grpSpPr>
      <p:sp>
        <p:nvSpPr>
          <p:cNvPr id="2" name="Cím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hu-HU" smtClean="0"/>
              <a:t>Mintacím szerkesztése</a:t>
            </a:r>
            <a:endParaRPr kumimoji="0" lang="en-US"/>
          </a:p>
        </p:txBody>
      </p:sp>
      <p:sp>
        <p:nvSpPr>
          <p:cNvPr id="3" name="Szöveg helye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hu-HU" smtClean="0"/>
              <a:t>Mintaszöveg szerkesztése</a:t>
            </a:r>
          </a:p>
        </p:txBody>
      </p:sp>
      <p:sp>
        <p:nvSpPr>
          <p:cNvPr id="4" name="Dátum helye 3"/>
          <p:cNvSpPr>
            <a:spLocks noGrp="1"/>
          </p:cNvSpPr>
          <p:nvPr>
            <p:ph type="dt" sz="half" idx="10"/>
          </p:nvPr>
        </p:nvSpPr>
        <p:spPr/>
        <p:txBody>
          <a:bodyPr/>
          <a:lstStyle>
            <a:extLst/>
          </a:lstStyle>
          <a:p>
            <a:fld id="{C45CD0C4-4CF0-4701-AD77-971AA44A9BEC}" type="datetimeFigureOut">
              <a:rPr lang="hu-HU" smtClean="0"/>
              <a:pPr/>
              <a:t>2016.05.09.</a:t>
            </a:fld>
            <a:endParaRPr lang="en-US"/>
          </a:p>
        </p:txBody>
      </p:sp>
      <p:sp>
        <p:nvSpPr>
          <p:cNvPr id="5" name="Élőláb helye 4"/>
          <p:cNvSpPr>
            <a:spLocks noGrp="1"/>
          </p:cNvSpPr>
          <p:nvPr>
            <p:ph type="ftr" sz="quarter" idx="11"/>
          </p:nvPr>
        </p:nvSpPr>
        <p:spPr/>
        <p:txBody>
          <a:bodyPr/>
          <a:lstStyle>
            <a:extLst/>
          </a:lstStyle>
          <a:p>
            <a:endParaRPr lang="en-US"/>
          </a:p>
        </p:txBody>
      </p:sp>
      <p:sp>
        <p:nvSpPr>
          <p:cNvPr id="6" name="Dia számának helye 5"/>
          <p:cNvSpPr>
            <a:spLocks noGrp="1"/>
          </p:cNvSpPr>
          <p:nvPr>
            <p:ph type="sldNum" sz="quarter" idx="12"/>
          </p:nvPr>
        </p:nvSpPr>
        <p:spPr/>
        <p:txBody>
          <a:bodyPr/>
          <a:lstStyle>
            <a:extLst/>
          </a:lstStyle>
          <a:p>
            <a:fld id="{7E4DE81E-3B9C-49D1-A25A-3BF6072B646D}" type="slidenum">
              <a:rPr lang="en-US" smtClean="0"/>
              <a:pPr/>
              <a:t>‹#›</a:t>
            </a:fld>
            <a:endParaRPr lang="en-US"/>
          </a:p>
        </p:txBody>
      </p:sp>
      <p:sp>
        <p:nvSpPr>
          <p:cNvPr id="7" name="Sávnyíl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Sávnyíl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tartalomrész">
    <p:bg>
      <p:bgRef idx="1002">
        <a:schemeClr val="bg1"/>
      </p:bgRef>
    </p:bg>
    <p:spTree>
      <p:nvGrpSpPr>
        <p:cNvPr id="1" name=""/>
        <p:cNvGrpSpPr/>
        <p:nvPr/>
      </p:nvGrpSpPr>
      <p:grpSpPr>
        <a:xfrm>
          <a:off x="0" y="0"/>
          <a:ext cx="0" cy="0"/>
          <a:chOff x="0" y="0"/>
          <a:chExt cx="0" cy="0"/>
        </a:xfrm>
      </p:grpSpPr>
      <p:sp>
        <p:nvSpPr>
          <p:cNvPr id="3" name="Tartalom helye 2"/>
          <p:cNvSpPr>
            <a:spLocks noGrp="1"/>
          </p:cNvSpPr>
          <p:nvPr>
            <p:ph sz="half" idx="1"/>
          </p:nvPr>
        </p:nvSpPr>
        <p:spPr>
          <a:xfrm>
            <a:off x="457200" y="1481332"/>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Tartalom helye 3"/>
          <p:cNvSpPr>
            <a:spLocks noGrp="1"/>
          </p:cNvSpPr>
          <p:nvPr>
            <p:ph sz="half" idx="2"/>
          </p:nvPr>
        </p:nvSpPr>
        <p:spPr>
          <a:xfrm>
            <a:off x="4648200" y="1481332"/>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p:txBody>
          <a:bodyPr/>
          <a:lstStyle>
            <a:extLst/>
          </a:lstStyle>
          <a:p>
            <a:fld id="{C45CD0C4-4CF0-4701-AD77-971AA44A9BEC}" type="datetimeFigureOut">
              <a:rPr lang="hu-HU" smtClean="0"/>
              <a:pPr/>
              <a:t>2016.05.09.</a:t>
            </a:fld>
            <a:endParaRPr lang="en-US"/>
          </a:p>
        </p:txBody>
      </p:sp>
      <p:sp>
        <p:nvSpPr>
          <p:cNvPr id="6" name="Élőláb helye 5"/>
          <p:cNvSpPr>
            <a:spLocks noGrp="1"/>
          </p:cNvSpPr>
          <p:nvPr>
            <p:ph type="ftr" sz="quarter" idx="11"/>
          </p:nvPr>
        </p:nvSpPr>
        <p:spPr/>
        <p:txBody>
          <a:bodyPr/>
          <a:lstStyle>
            <a:extLst/>
          </a:lstStyle>
          <a:p>
            <a:endParaRPr lang="en-US"/>
          </a:p>
        </p:txBody>
      </p:sp>
      <p:sp>
        <p:nvSpPr>
          <p:cNvPr id="7" name="Dia számának helye 6"/>
          <p:cNvSpPr>
            <a:spLocks noGrp="1"/>
          </p:cNvSpPr>
          <p:nvPr>
            <p:ph type="sldNum" sz="quarter" idx="12"/>
          </p:nvPr>
        </p:nvSpPr>
        <p:spPr/>
        <p:txBody>
          <a:bodyPr/>
          <a:lstStyle>
            <a:extLst/>
          </a:lstStyle>
          <a:p>
            <a:fld id="{7E4DE81E-3B9C-49D1-A25A-3BF6072B646D}" type="slidenum">
              <a:rPr lang="en-US" smtClean="0"/>
              <a:pPr/>
              <a:t>‹#›</a:t>
            </a:fld>
            <a:endParaRPr lang="en-US"/>
          </a:p>
        </p:txBody>
      </p:sp>
      <p:sp>
        <p:nvSpPr>
          <p:cNvPr id="8" name="Cím 7"/>
          <p:cNvSpPr>
            <a:spLocks noGrp="1"/>
          </p:cNvSpPr>
          <p:nvPr>
            <p:ph type="title"/>
          </p:nvPr>
        </p:nvSpPr>
        <p:spPr/>
        <p:txBody>
          <a:bodyPr rtlCol="0"/>
          <a:lstStyle>
            <a:extLst/>
          </a:lstStyle>
          <a:p>
            <a:r>
              <a:rPr kumimoji="0" lang="hu-HU" smtClean="0"/>
              <a:t>Mintacím szerkesztése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Összehasonlítás">
    <p:bg>
      <p:bgRef idx="1003">
        <a:schemeClr val="bg1"/>
      </p:bgRef>
    </p:bg>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8229600" cy="1143000"/>
          </a:xfrm>
        </p:spPr>
        <p:txBody>
          <a:bodyPr anchor="ctr"/>
          <a:lstStyle>
            <a:lvl1pPr>
              <a:defRPr/>
            </a:lvl1pPr>
            <a:extLst/>
          </a:lstStyle>
          <a:p>
            <a:r>
              <a:rPr kumimoji="0" lang="hu-HU" smtClean="0"/>
              <a:t>Mintacím szerkesztése</a:t>
            </a:r>
            <a:endParaRPr kumimoji="0" lang="en-US"/>
          </a:p>
        </p:txBody>
      </p:sp>
      <p:sp>
        <p:nvSpPr>
          <p:cNvPr id="3" name="Szöveg helye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hu-HU" smtClean="0"/>
              <a:t>Mintaszöveg szerkesztése</a:t>
            </a:r>
          </a:p>
        </p:txBody>
      </p:sp>
      <p:sp>
        <p:nvSpPr>
          <p:cNvPr id="4" name="Szöveg helye 3"/>
          <p:cNvSpPr>
            <a:spLocks noGrp="1"/>
          </p:cNvSpPr>
          <p:nvPr>
            <p:ph type="body" sz="half" idx="3"/>
          </p:nvPr>
        </p:nvSpPr>
        <p:spPr>
          <a:xfrm>
            <a:off x="4645028"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hu-HU" smtClean="0"/>
              <a:t>Mintaszöveg szerkesztése</a:t>
            </a:r>
          </a:p>
        </p:txBody>
      </p:sp>
      <p:sp>
        <p:nvSpPr>
          <p:cNvPr id="5" name="Tartalom helye 4"/>
          <p:cNvSpPr>
            <a:spLocks noGrp="1"/>
          </p:cNvSpPr>
          <p:nvPr>
            <p:ph sz="quarter" idx="2"/>
          </p:nvPr>
        </p:nvSpPr>
        <p:spPr>
          <a:xfrm>
            <a:off x="457200" y="1444298"/>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6" name="Tartalom helye 5"/>
          <p:cNvSpPr>
            <a:spLocks noGrp="1"/>
          </p:cNvSpPr>
          <p:nvPr>
            <p:ph sz="quarter" idx="4"/>
          </p:nvPr>
        </p:nvSpPr>
        <p:spPr>
          <a:xfrm>
            <a:off x="4645027" y="1444298"/>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7" name="Dátum helye 6"/>
          <p:cNvSpPr>
            <a:spLocks noGrp="1"/>
          </p:cNvSpPr>
          <p:nvPr>
            <p:ph type="dt" sz="half" idx="10"/>
          </p:nvPr>
        </p:nvSpPr>
        <p:spPr/>
        <p:txBody>
          <a:bodyPr/>
          <a:lstStyle>
            <a:extLst/>
          </a:lstStyle>
          <a:p>
            <a:fld id="{C45CD0C4-4CF0-4701-AD77-971AA44A9BEC}" type="datetimeFigureOut">
              <a:rPr lang="hu-HU" smtClean="0"/>
              <a:pPr/>
              <a:t>2016.05.09.</a:t>
            </a:fld>
            <a:endParaRPr lang="en-US"/>
          </a:p>
        </p:txBody>
      </p:sp>
      <p:sp>
        <p:nvSpPr>
          <p:cNvPr id="8" name="Élőláb helye 7"/>
          <p:cNvSpPr>
            <a:spLocks noGrp="1"/>
          </p:cNvSpPr>
          <p:nvPr>
            <p:ph type="ftr" sz="quarter" idx="11"/>
          </p:nvPr>
        </p:nvSpPr>
        <p:spPr/>
        <p:txBody>
          <a:bodyPr/>
          <a:lstStyle>
            <a:extLst/>
          </a:lstStyle>
          <a:p>
            <a:endParaRPr lang="en-US"/>
          </a:p>
        </p:txBody>
      </p:sp>
      <p:sp>
        <p:nvSpPr>
          <p:cNvPr id="9" name="Dia számának helye 8"/>
          <p:cNvSpPr>
            <a:spLocks noGrp="1"/>
          </p:cNvSpPr>
          <p:nvPr>
            <p:ph type="sldNum" sz="quarter" idx="12"/>
          </p:nvPr>
        </p:nvSpPr>
        <p:spPr/>
        <p:txBody>
          <a:bodyPr/>
          <a:lstStyle>
            <a:extLst/>
          </a:lstStyle>
          <a:p>
            <a:fld id="{7E4DE81E-3B9C-49D1-A25A-3BF6072B646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Csak cím">
    <p:bg>
      <p:bgRef idx="1002">
        <a:schemeClr val="bg1"/>
      </p:bgRef>
    </p:bg>
    <p:spTree>
      <p:nvGrpSpPr>
        <p:cNvPr id="1" name=""/>
        <p:cNvGrpSpPr/>
        <p:nvPr/>
      </p:nvGrpSpPr>
      <p:grpSpPr>
        <a:xfrm>
          <a:off x="0" y="0"/>
          <a:ext cx="0" cy="0"/>
          <a:chOff x="0" y="0"/>
          <a:chExt cx="0" cy="0"/>
        </a:xfrm>
      </p:grpSpPr>
      <p:sp>
        <p:nvSpPr>
          <p:cNvPr id="3" name="Dátum helye 2"/>
          <p:cNvSpPr>
            <a:spLocks noGrp="1"/>
          </p:cNvSpPr>
          <p:nvPr>
            <p:ph type="dt" sz="half" idx="10"/>
          </p:nvPr>
        </p:nvSpPr>
        <p:spPr/>
        <p:txBody>
          <a:bodyPr/>
          <a:lstStyle>
            <a:extLst/>
          </a:lstStyle>
          <a:p>
            <a:fld id="{C45CD0C4-4CF0-4701-AD77-971AA44A9BEC}" type="datetimeFigureOut">
              <a:rPr lang="hu-HU" smtClean="0"/>
              <a:pPr/>
              <a:t>2016.05.09.</a:t>
            </a:fld>
            <a:endParaRPr lang="en-US"/>
          </a:p>
        </p:txBody>
      </p:sp>
      <p:sp>
        <p:nvSpPr>
          <p:cNvPr id="4" name="Élőláb helye 3"/>
          <p:cNvSpPr>
            <a:spLocks noGrp="1"/>
          </p:cNvSpPr>
          <p:nvPr>
            <p:ph type="ftr" sz="quarter" idx="11"/>
          </p:nvPr>
        </p:nvSpPr>
        <p:spPr/>
        <p:txBody>
          <a:bodyPr/>
          <a:lstStyle>
            <a:extLst/>
          </a:lstStyle>
          <a:p>
            <a:endParaRPr lang="en-US"/>
          </a:p>
        </p:txBody>
      </p:sp>
      <p:sp>
        <p:nvSpPr>
          <p:cNvPr id="5" name="Dia számának helye 4"/>
          <p:cNvSpPr>
            <a:spLocks noGrp="1"/>
          </p:cNvSpPr>
          <p:nvPr>
            <p:ph type="sldNum" sz="quarter" idx="12"/>
          </p:nvPr>
        </p:nvSpPr>
        <p:spPr/>
        <p:txBody>
          <a:bodyPr/>
          <a:lstStyle>
            <a:extLst/>
          </a:lstStyle>
          <a:p>
            <a:fld id="{7E4DE81E-3B9C-49D1-A25A-3BF6072B646D}" type="slidenum">
              <a:rPr lang="en-US" smtClean="0"/>
              <a:pPr/>
              <a:t>‹#›</a:t>
            </a:fld>
            <a:endParaRPr lang="en-US"/>
          </a:p>
        </p:txBody>
      </p:sp>
      <p:sp>
        <p:nvSpPr>
          <p:cNvPr id="6" name="Cím 5"/>
          <p:cNvSpPr>
            <a:spLocks noGrp="1"/>
          </p:cNvSpPr>
          <p:nvPr>
            <p:ph type="title"/>
          </p:nvPr>
        </p:nvSpPr>
        <p:spPr/>
        <p:txBody>
          <a:bodyPr rtlCol="0"/>
          <a:lstStyle>
            <a:extLst/>
          </a:lstStyle>
          <a:p>
            <a:r>
              <a:rPr kumimoji="0" lang="hu-HU" smtClean="0"/>
              <a:t>Mintacím szerkesztése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extLst/>
          </a:lstStyle>
          <a:p>
            <a:fld id="{C45CD0C4-4CF0-4701-AD77-971AA44A9BEC}" type="datetimeFigureOut">
              <a:rPr lang="hu-HU" smtClean="0"/>
              <a:pPr/>
              <a:t>2016.05.09.</a:t>
            </a:fld>
            <a:endParaRPr lang="en-US"/>
          </a:p>
        </p:txBody>
      </p:sp>
      <p:sp>
        <p:nvSpPr>
          <p:cNvPr id="3" name="Élőláb helye 2"/>
          <p:cNvSpPr>
            <a:spLocks noGrp="1"/>
          </p:cNvSpPr>
          <p:nvPr>
            <p:ph type="ftr" sz="quarter" idx="11"/>
          </p:nvPr>
        </p:nvSpPr>
        <p:spPr/>
        <p:txBody>
          <a:bodyPr/>
          <a:lstStyle>
            <a:extLst/>
          </a:lstStyle>
          <a:p>
            <a:endParaRPr lang="en-US"/>
          </a:p>
        </p:txBody>
      </p:sp>
      <p:sp>
        <p:nvSpPr>
          <p:cNvPr id="4" name="Dia számának helye 3"/>
          <p:cNvSpPr>
            <a:spLocks noGrp="1"/>
          </p:cNvSpPr>
          <p:nvPr>
            <p:ph type="sldNum" sz="quarter" idx="12"/>
          </p:nvPr>
        </p:nvSpPr>
        <p:spPr/>
        <p:txBody>
          <a:bodyPr/>
          <a:lstStyle>
            <a:extLst/>
          </a:lstStyle>
          <a:p>
            <a:fld id="{7E4DE81E-3B9C-49D1-A25A-3BF6072B646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bg>
      <p:bgRef idx="1002">
        <a:schemeClr val="bg2"/>
      </p:bgRef>
    </p:bg>
    <p:spTree>
      <p:nvGrpSpPr>
        <p:cNvPr id="1" name=""/>
        <p:cNvGrpSpPr/>
        <p:nvPr/>
      </p:nvGrpSpPr>
      <p:grpSpPr>
        <a:xfrm>
          <a:off x="0" y="0"/>
          <a:ext cx="0" cy="0"/>
          <a:chOff x="0" y="0"/>
          <a:chExt cx="0" cy="0"/>
        </a:xfrm>
      </p:grpSpPr>
      <p:sp>
        <p:nvSpPr>
          <p:cNvPr id="2" name="Cím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hu-HU" smtClean="0"/>
              <a:t>Mintacím szerkesztése</a:t>
            </a:r>
            <a:endParaRPr kumimoji="0" lang="en-US"/>
          </a:p>
        </p:txBody>
      </p:sp>
      <p:sp>
        <p:nvSpPr>
          <p:cNvPr id="3" name="Szöveg hely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hu-HU" smtClean="0"/>
              <a:t>Mintaszöveg szerkesztése</a:t>
            </a:r>
          </a:p>
        </p:txBody>
      </p:sp>
      <p:sp>
        <p:nvSpPr>
          <p:cNvPr id="4" name="Dátum helye 3"/>
          <p:cNvSpPr>
            <a:spLocks noGrp="1"/>
          </p:cNvSpPr>
          <p:nvPr>
            <p:ph type="dt" sz="half" idx="10"/>
          </p:nvPr>
        </p:nvSpPr>
        <p:spPr/>
        <p:txBody>
          <a:bodyPr/>
          <a:lstStyle/>
          <a:p>
            <a:fld id="{D9ABA3D4-ED11-420B-A7FB-80801AB05752}" type="datetimeFigureOut">
              <a:rPr lang="hu-HU" smtClean="0"/>
              <a:pPr/>
              <a:t>2016.05.09.</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73CBD996-246B-40EA-A084-DB43D8016BD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bg>
      <p:bgRef idx="1003">
        <a:schemeClr val="bg1"/>
      </p:bgRef>
    </p:bg>
    <p:spTree>
      <p:nvGrpSpPr>
        <p:cNvPr id="1" name=""/>
        <p:cNvGrpSpPr/>
        <p:nvPr/>
      </p:nvGrpSpPr>
      <p:grpSpPr>
        <a:xfrm>
          <a:off x="0" y="0"/>
          <a:ext cx="0" cy="0"/>
          <a:chOff x="0" y="0"/>
          <a:chExt cx="0" cy="0"/>
        </a:xfrm>
      </p:grpSpPr>
      <p:sp>
        <p:nvSpPr>
          <p:cNvPr id="2" name="Cím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hu-HU" smtClean="0"/>
              <a:t>Mintacím szerkesztése</a:t>
            </a:r>
            <a:endParaRPr kumimoji="0" lang="en-US"/>
          </a:p>
        </p:txBody>
      </p:sp>
      <p:sp>
        <p:nvSpPr>
          <p:cNvPr id="3" name="Szöveg helye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hu-HU" smtClean="0"/>
              <a:t>Mintaszöveg szerkesztése</a:t>
            </a:r>
          </a:p>
        </p:txBody>
      </p:sp>
      <p:sp>
        <p:nvSpPr>
          <p:cNvPr id="4" name="Tartalom helye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a:xfrm>
            <a:off x="6727032" y="6407944"/>
            <a:ext cx="1920240" cy="365760"/>
          </a:xfrm>
        </p:spPr>
        <p:txBody>
          <a:bodyPr/>
          <a:lstStyle>
            <a:extLst/>
          </a:lstStyle>
          <a:p>
            <a:fld id="{C45CD0C4-4CF0-4701-AD77-971AA44A9BEC}" type="datetimeFigureOut">
              <a:rPr lang="hu-HU" smtClean="0"/>
              <a:pPr/>
              <a:t>2016.05.09.</a:t>
            </a:fld>
            <a:endParaRPr lang="en-US"/>
          </a:p>
        </p:txBody>
      </p:sp>
      <p:sp>
        <p:nvSpPr>
          <p:cNvPr id="6" name="Élőláb helye 5"/>
          <p:cNvSpPr>
            <a:spLocks noGrp="1"/>
          </p:cNvSpPr>
          <p:nvPr>
            <p:ph type="ftr" sz="quarter" idx="11"/>
          </p:nvPr>
        </p:nvSpPr>
        <p:spPr/>
        <p:txBody>
          <a:bodyPr/>
          <a:lstStyle>
            <a:extLst/>
          </a:lstStyle>
          <a:p>
            <a:endParaRPr lang="en-US"/>
          </a:p>
        </p:txBody>
      </p:sp>
      <p:sp>
        <p:nvSpPr>
          <p:cNvPr id="7" name="Dia számának helye 6"/>
          <p:cNvSpPr>
            <a:spLocks noGrp="1"/>
          </p:cNvSpPr>
          <p:nvPr>
            <p:ph type="sldNum" sz="quarter" idx="12"/>
          </p:nvPr>
        </p:nvSpPr>
        <p:spPr/>
        <p:txBody>
          <a:bodyPr/>
          <a:lstStyle>
            <a:extLst/>
          </a:lstStyle>
          <a:p>
            <a:fld id="{7E4DE81E-3B9C-49D1-A25A-3BF6072B646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bg>
      <p:bgRef idx="1002">
        <a:schemeClr val="bg1"/>
      </p:bgRef>
    </p:bg>
    <p:spTree>
      <p:nvGrpSpPr>
        <p:cNvPr id="1" name=""/>
        <p:cNvGrpSpPr/>
        <p:nvPr/>
      </p:nvGrpSpPr>
      <p:grpSpPr>
        <a:xfrm>
          <a:off x="0" y="0"/>
          <a:ext cx="0" cy="0"/>
          <a:chOff x="0" y="0"/>
          <a:chExt cx="0" cy="0"/>
        </a:xfrm>
      </p:grpSpPr>
      <p:sp>
        <p:nvSpPr>
          <p:cNvPr id="4" name="Szöveg helye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hu-HU" smtClean="0"/>
              <a:t>Mintaszöveg szerkesztése</a:t>
            </a:r>
          </a:p>
        </p:txBody>
      </p:sp>
      <p:sp>
        <p:nvSpPr>
          <p:cNvPr id="3" name="Kép hely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hu-HU" smtClean="0"/>
              <a:t>Kép beszúrásához kattintson az ikonra</a:t>
            </a:r>
            <a:endParaRPr kumimoji="0" lang="en-US" dirty="0"/>
          </a:p>
        </p:txBody>
      </p:sp>
      <p:sp>
        <p:nvSpPr>
          <p:cNvPr id="5" name="Dátum helye 4"/>
          <p:cNvSpPr>
            <a:spLocks noGrp="1"/>
          </p:cNvSpPr>
          <p:nvPr>
            <p:ph type="dt" sz="half" idx="10"/>
          </p:nvPr>
        </p:nvSpPr>
        <p:spPr/>
        <p:txBody>
          <a:bodyPr/>
          <a:lstStyle>
            <a:lvl1pPr>
              <a:defRPr>
                <a:solidFill>
                  <a:schemeClr val="tx1"/>
                </a:solidFill>
              </a:defRPr>
            </a:lvl1pPr>
            <a:extLst/>
          </a:lstStyle>
          <a:p>
            <a:fld id="{C45CD0C4-4CF0-4701-AD77-971AA44A9BEC}" type="datetimeFigureOut">
              <a:rPr lang="hu-HU" smtClean="0"/>
              <a:pPr/>
              <a:t>2016.05.09.</a:t>
            </a:fld>
            <a:endParaRPr lang="en-US"/>
          </a:p>
        </p:txBody>
      </p:sp>
      <p:sp>
        <p:nvSpPr>
          <p:cNvPr id="6" name="Élőláb helye 5"/>
          <p:cNvSpPr>
            <a:spLocks noGrp="1"/>
          </p:cNvSpPr>
          <p:nvPr>
            <p:ph type="ftr" sz="quarter" idx="11"/>
          </p:nvPr>
        </p:nvSpPr>
        <p:spPr>
          <a:xfrm>
            <a:off x="4380074" y="6407948"/>
            <a:ext cx="2350681" cy="365125"/>
          </a:xfrm>
        </p:spPr>
        <p:txBody>
          <a:bodyPr/>
          <a:lstStyle>
            <a:lvl1pPr>
              <a:defRPr>
                <a:solidFill>
                  <a:schemeClr val="tx1"/>
                </a:solidFill>
              </a:defRPr>
            </a:lvl1pPr>
            <a:extLst/>
          </a:lstStyle>
          <a:p>
            <a:endParaRPr lang="en-US"/>
          </a:p>
        </p:txBody>
      </p:sp>
      <p:sp>
        <p:nvSpPr>
          <p:cNvPr id="7" name="Dia számának helye 6"/>
          <p:cNvSpPr>
            <a:spLocks noGrp="1"/>
          </p:cNvSpPr>
          <p:nvPr>
            <p:ph type="sldNum" sz="quarter" idx="12"/>
          </p:nvPr>
        </p:nvSpPr>
        <p:spPr/>
        <p:txBody>
          <a:bodyPr/>
          <a:lstStyle>
            <a:lvl1pPr>
              <a:defRPr>
                <a:solidFill>
                  <a:schemeClr val="tx1"/>
                </a:solidFill>
              </a:defRPr>
            </a:lvl1pPr>
            <a:extLst/>
          </a:lstStyle>
          <a:p>
            <a:fld id="{7E4DE81E-3B9C-49D1-A25A-3BF6072B646D}" type="slidenum">
              <a:rPr lang="en-US" smtClean="0"/>
              <a:pPr/>
              <a:t>‹#›</a:t>
            </a:fld>
            <a:endParaRPr lang="en-US"/>
          </a:p>
        </p:txBody>
      </p:sp>
      <p:sp>
        <p:nvSpPr>
          <p:cNvPr id="2" name="Cím 1"/>
          <p:cNvSpPr>
            <a:spLocks noGrp="1"/>
          </p:cNvSpPr>
          <p:nvPr>
            <p:ph type="title"/>
          </p:nvPr>
        </p:nvSpPr>
        <p:spPr>
          <a:xfrm>
            <a:off x="228601"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hu-HU" smtClean="0"/>
              <a:t>Mintacím szerkesztése</a:t>
            </a:r>
            <a:endParaRPr kumimoji="0" lang="en-US"/>
          </a:p>
        </p:txBody>
      </p:sp>
      <p:sp>
        <p:nvSpPr>
          <p:cNvPr id="8" name="Szabadkézi sokszög 7"/>
          <p:cNvSpPr>
            <a:spLocks/>
          </p:cNvSpPr>
          <p:nvPr/>
        </p:nvSpPr>
        <p:spPr bwMode="auto">
          <a:xfrm>
            <a:off x="716438" y="5001997"/>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Szabadkézi sokszög 8"/>
          <p:cNvSpPr>
            <a:spLocks/>
          </p:cNvSpPr>
          <p:nvPr/>
        </p:nvSpPr>
        <p:spPr bwMode="auto">
          <a:xfrm>
            <a:off x="-53560"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Derékszögű háromszög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Egyenes összekötő 10"/>
          <p:cNvCxnSpPr/>
          <p:nvPr/>
        </p:nvCxnSpPr>
        <p:spPr>
          <a:xfrm>
            <a:off x="-9237" y="5787742"/>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Sávnyíl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Sávnyíl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extLst/>
          </a:lstStyle>
          <a:p>
            <a:r>
              <a:rPr kumimoji="0" lang="hu-HU" smtClean="0"/>
              <a:t>Mintacím szerkesztése</a:t>
            </a:r>
            <a:endParaRPr kumimoji="0" lang="en-US"/>
          </a:p>
        </p:txBody>
      </p:sp>
      <p:sp>
        <p:nvSpPr>
          <p:cNvPr id="3" name="Függőleges szöveg helye 2"/>
          <p:cNvSpPr>
            <a:spLocks noGrp="1"/>
          </p:cNvSpPr>
          <p:nvPr>
            <p:ph type="body" orient="vert" idx="1"/>
          </p:nvPr>
        </p:nvSpPr>
        <p:spPr>
          <a:xfrm>
            <a:off x="457200" y="1481333"/>
            <a:ext cx="8229600" cy="4386071"/>
          </a:xfrm>
        </p:spPr>
        <p:txBody>
          <a:bodyPr vert="eaVert"/>
          <a:lstStyle>
            <a:extLs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extLst/>
          </a:lstStyle>
          <a:p>
            <a:fld id="{C45CD0C4-4CF0-4701-AD77-971AA44A9BEC}" type="datetimeFigureOut">
              <a:rPr lang="hu-HU" smtClean="0"/>
              <a:pPr/>
              <a:t>2016.05.09.</a:t>
            </a:fld>
            <a:endParaRPr lang="en-US"/>
          </a:p>
        </p:txBody>
      </p:sp>
      <p:sp>
        <p:nvSpPr>
          <p:cNvPr id="5" name="Élőláb helye 4"/>
          <p:cNvSpPr>
            <a:spLocks noGrp="1"/>
          </p:cNvSpPr>
          <p:nvPr>
            <p:ph type="ftr" sz="quarter" idx="11"/>
          </p:nvPr>
        </p:nvSpPr>
        <p:spPr/>
        <p:txBody>
          <a:bodyPr/>
          <a:lstStyle>
            <a:extLst/>
          </a:lstStyle>
          <a:p>
            <a:endParaRPr lang="en-US"/>
          </a:p>
        </p:txBody>
      </p:sp>
      <p:sp>
        <p:nvSpPr>
          <p:cNvPr id="6" name="Dia számának helye 5"/>
          <p:cNvSpPr>
            <a:spLocks noGrp="1"/>
          </p:cNvSpPr>
          <p:nvPr>
            <p:ph type="sldNum" sz="quarter" idx="12"/>
          </p:nvPr>
        </p:nvSpPr>
        <p:spPr/>
        <p:txBody>
          <a:bodyPr/>
          <a:lstStyle>
            <a:extLst/>
          </a:lstStyle>
          <a:p>
            <a:fld id="{7E4DE81E-3B9C-49D1-A25A-3BF6072B646D}"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844013" y="274644"/>
            <a:ext cx="1777470" cy="5592761"/>
          </a:xfrm>
        </p:spPr>
        <p:txBody>
          <a:bodyPr vert="eaVert"/>
          <a:lstStyle>
            <a:extLst/>
          </a:lstStyle>
          <a:p>
            <a:r>
              <a:rPr kumimoji="0" lang="hu-HU" smtClean="0"/>
              <a:t>Mintacím szerkesztése</a:t>
            </a:r>
            <a:endParaRPr kumimoji="0" lang="en-US"/>
          </a:p>
        </p:txBody>
      </p:sp>
      <p:sp>
        <p:nvSpPr>
          <p:cNvPr id="3" name="Függőleges szöveg helye 2"/>
          <p:cNvSpPr>
            <a:spLocks noGrp="1"/>
          </p:cNvSpPr>
          <p:nvPr>
            <p:ph type="body" orient="vert" idx="1"/>
          </p:nvPr>
        </p:nvSpPr>
        <p:spPr>
          <a:xfrm>
            <a:off x="457200" y="274641"/>
            <a:ext cx="6324600" cy="5592760"/>
          </a:xfrm>
        </p:spPr>
        <p:txBody>
          <a:bodyPr vert="eaVert"/>
          <a:lstStyle>
            <a:extLs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extLst/>
          </a:lstStyle>
          <a:p>
            <a:fld id="{C45CD0C4-4CF0-4701-AD77-971AA44A9BEC}" type="datetimeFigureOut">
              <a:rPr lang="hu-HU" smtClean="0"/>
              <a:pPr/>
              <a:t>2016.05.09.</a:t>
            </a:fld>
            <a:endParaRPr lang="en-US"/>
          </a:p>
        </p:txBody>
      </p:sp>
      <p:sp>
        <p:nvSpPr>
          <p:cNvPr id="5" name="Élőláb helye 4"/>
          <p:cNvSpPr>
            <a:spLocks noGrp="1"/>
          </p:cNvSpPr>
          <p:nvPr>
            <p:ph type="ftr" sz="quarter" idx="11"/>
          </p:nvPr>
        </p:nvSpPr>
        <p:spPr/>
        <p:txBody>
          <a:bodyPr/>
          <a:lstStyle>
            <a:extLst/>
          </a:lstStyle>
          <a:p>
            <a:endParaRPr lang="en-US"/>
          </a:p>
        </p:txBody>
      </p:sp>
      <p:sp>
        <p:nvSpPr>
          <p:cNvPr id="6" name="Dia számának helye 5"/>
          <p:cNvSpPr>
            <a:spLocks noGrp="1"/>
          </p:cNvSpPr>
          <p:nvPr>
            <p:ph type="sldNum" sz="quarter" idx="12"/>
          </p:nvPr>
        </p:nvSpPr>
        <p:spPr/>
        <p:txBody>
          <a:bodyPr/>
          <a:lstStyle>
            <a:extLst/>
          </a:lstStyle>
          <a:p>
            <a:fld id="{7E4DE81E-3B9C-49D1-A25A-3BF6072B646D}"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Címdia">
    <p:bg>
      <p:bgRef idx="1001">
        <a:schemeClr val="bg1"/>
      </p:bgRef>
    </p:bg>
    <p:spTree>
      <p:nvGrpSpPr>
        <p:cNvPr id="1" name=""/>
        <p:cNvGrpSpPr/>
        <p:nvPr/>
      </p:nvGrpSpPr>
      <p:grpSpPr>
        <a:xfrm>
          <a:off x="0" y="0"/>
          <a:ext cx="0" cy="0"/>
          <a:chOff x="0" y="0"/>
          <a:chExt cx="0" cy="0"/>
        </a:xfrm>
      </p:grpSpPr>
      <p:sp>
        <p:nvSpPr>
          <p:cNvPr id="8" name="Cím 7"/>
          <p:cNvSpPr>
            <a:spLocks noGrp="1"/>
          </p:cNvSpPr>
          <p:nvPr>
            <p:ph type="ctrTitle"/>
          </p:nvPr>
        </p:nvSpPr>
        <p:spPr>
          <a:xfrm>
            <a:off x="2286000" y="3124200"/>
            <a:ext cx="6172200" cy="1894362"/>
          </a:xfrm>
        </p:spPr>
        <p:txBody>
          <a:bodyPr/>
          <a:lstStyle>
            <a:lvl1pPr>
              <a:defRPr b="1"/>
            </a:lvl1pPr>
          </a:lstStyle>
          <a:p>
            <a:r>
              <a:rPr kumimoji="0" lang="hu-HU" smtClean="0"/>
              <a:t>Mintacím szerkesztése</a:t>
            </a:r>
            <a:endParaRPr kumimoji="0" lang="en-US"/>
          </a:p>
        </p:txBody>
      </p:sp>
      <p:sp>
        <p:nvSpPr>
          <p:cNvPr id="9" name="Alcím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hu-HU" smtClean="0"/>
              <a:t>Alcím mintájának szerkesztése</a:t>
            </a:r>
            <a:endParaRPr kumimoji="0" lang="en-US"/>
          </a:p>
        </p:txBody>
      </p:sp>
      <p:sp>
        <p:nvSpPr>
          <p:cNvPr id="28" name="Dátum helye 27"/>
          <p:cNvSpPr>
            <a:spLocks noGrp="1"/>
          </p:cNvSpPr>
          <p:nvPr>
            <p:ph type="dt" sz="half" idx="10"/>
          </p:nvPr>
        </p:nvSpPr>
        <p:spPr bwMode="auto">
          <a:xfrm rot="5400000">
            <a:off x="7764621" y="1174097"/>
            <a:ext cx="2286000" cy="381000"/>
          </a:xfrm>
        </p:spPr>
        <p:txBody>
          <a:bodyPr/>
          <a:lstStyle/>
          <a:p>
            <a:fld id="{7C084E1E-37A4-47A2-917B-D0DE25625402}" type="datetimeFigureOut">
              <a:rPr lang="hu-HU" smtClean="0"/>
              <a:pPr/>
              <a:t>2016.05.09.</a:t>
            </a:fld>
            <a:endParaRPr lang="en-US"/>
          </a:p>
        </p:txBody>
      </p:sp>
      <p:sp>
        <p:nvSpPr>
          <p:cNvPr id="17" name="Élőláb helye 16"/>
          <p:cNvSpPr>
            <a:spLocks noGrp="1"/>
          </p:cNvSpPr>
          <p:nvPr>
            <p:ph type="ftr" sz="quarter" idx="11"/>
          </p:nvPr>
        </p:nvSpPr>
        <p:spPr bwMode="auto">
          <a:xfrm rot="5400000">
            <a:off x="7077269" y="4181669"/>
            <a:ext cx="3657600" cy="384048"/>
          </a:xfrm>
        </p:spPr>
        <p:txBody>
          <a:bodyPr/>
          <a:lstStyle/>
          <a:p>
            <a:endParaRPr lang="en-US"/>
          </a:p>
        </p:txBody>
      </p:sp>
      <p:sp>
        <p:nvSpPr>
          <p:cNvPr id="10" name="Téglalap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Téglalap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Téglalap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Téglalap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gyenes összekötő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Egyenes összekötő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Egyenes összekötő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Egyenes összekötő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Egyenes összekötő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Egyenes összekötő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Téglalap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zis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zis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lipszis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lipszis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lipszis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Dia számának helye 28"/>
          <p:cNvSpPr>
            <a:spLocks noGrp="1"/>
          </p:cNvSpPr>
          <p:nvPr>
            <p:ph type="sldNum" sz="quarter" idx="12"/>
          </p:nvPr>
        </p:nvSpPr>
        <p:spPr bwMode="auto">
          <a:xfrm>
            <a:off x="1325544" y="4928702"/>
            <a:ext cx="609600" cy="517524"/>
          </a:xfrm>
        </p:spPr>
        <p:txBody>
          <a:bodyPr/>
          <a:lstStyle/>
          <a:p>
            <a:fld id="{912171B3-0F84-469C-8E85-A23C4D51988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8" name="Tartalom helye 7"/>
          <p:cNvSpPr>
            <a:spLocks noGrp="1"/>
          </p:cNvSpPr>
          <p:nvPr>
            <p:ph sz="quarter" idx="1"/>
          </p:nvPr>
        </p:nvSpPr>
        <p:spPr>
          <a:xfrm>
            <a:off x="457200" y="1600200"/>
            <a:ext cx="7467600" cy="4873752"/>
          </a:xfrm>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7" name="Dátum helye 6"/>
          <p:cNvSpPr>
            <a:spLocks noGrp="1"/>
          </p:cNvSpPr>
          <p:nvPr>
            <p:ph type="dt" sz="half" idx="14"/>
          </p:nvPr>
        </p:nvSpPr>
        <p:spPr/>
        <p:txBody>
          <a:bodyPr rtlCol="0"/>
          <a:lstStyle/>
          <a:p>
            <a:fld id="{7C084E1E-37A4-47A2-917B-D0DE25625402}" type="datetimeFigureOut">
              <a:rPr lang="hu-HU" smtClean="0"/>
              <a:pPr/>
              <a:t>2016.05.09.</a:t>
            </a:fld>
            <a:endParaRPr lang="en-US"/>
          </a:p>
        </p:txBody>
      </p:sp>
      <p:sp>
        <p:nvSpPr>
          <p:cNvPr id="9" name="Dia számának helye 8"/>
          <p:cNvSpPr>
            <a:spLocks noGrp="1"/>
          </p:cNvSpPr>
          <p:nvPr>
            <p:ph type="sldNum" sz="quarter" idx="15"/>
          </p:nvPr>
        </p:nvSpPr>
        <p:spPr/>
        <p:txBody>
          <a:bodyPr rtlCol="0"/>
          <a:lstStyle/>
          <a:p>
            <a:fld id="{912171B3-0F84-469C-8E85-A23C4D51988B}" type="slidenum">
              <a:rPr lang="en-US" smtClean="0"/>
              <a:pPr/>
              <a:t>‹#›</a:t>
            </a:fld>
            <a:endParaRPr lang="en-US"/>
          </a:p>
        </p:txBody>
      </p:sp>
      <p:sp>
        <p:nvSpPr>
          <p:cNvPr id="10" name="Élőláb helye 9"/>
          <p:cNvSpPr>
            <a:spLocks noGrp="1"/>
          </p:cNvSpPr>
          <p:nvPr>
            <p:ph type="ftr" sz="quarter" idx="16"/>
          </p:nvPr>
        </p:nvSpPr>
        <p:spPr/>
        <p:txBody>
          <a:bodyPr rtlCol="0"/>
          <a:lstStyle/>
          <a:p>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zakaszfejléc">
    <p:bg>
      <p:bgRef idx="1001">
        <a:schemeClr val="bg2"/>
      </p:bgRef>
    </p:bg>
    <p:spTree>
      <p:nvGrpSpPr>
        <p:cNvPr id="1" name=""/>
        <p:cNvGrpSpPr/>
        <p:nvPr/>
      </p:nvGrpSpPr>
      <p:grpSpPr>
        <a:xfrm>
          <a:off x="0" y="0"/>
          <a:ext cx="0" cy="0"/>
          <a:chOff x="0" y="0"/>
          <a:chExt cx="0" cy="0"/>
        </a:xfrm>
      </p:grpSpPr>
      <p:sp>
        <p:nvSpPr>
          <p:cNvPr id="2" name="Cím 1"/>
          <p:cNvSpPr>
            <a:spLocks noGrp="1"/>
          </p:cNvSpPr>
          <p:nvPr>
            <p:ph type="title"/>
          </p:nvPr>
        </p:nvSpPr>
        <p:spPr>
          <a:xfrm>
            <a:off x="2286000" y="2895600"/>
            <a:ext cx="6172200" cy="2053590"/>
          </a:xfrm>
        </p:spPr>
        <p:txBody>
          <a:bodyPr/>
          <a:lstStyle>
            <a:lvl1pPr algn="l">
              <a:buNone/>
              <a:defRPr sz="3000" b="1" cap="small" baseline="0"/>
            </a:lvl1pPr>
          </a:lstStyle>
          <a:p>
            <a:r>
              <a:rPr kumimoji="0" lang="hu-HU" smtClean="0"/>
              <a:t>Mintacím szerkesztése</a:t>
            </a:r>
            <a:endParaRPr kumimoji="0" lang="en-US"/>
          </a:p>
        </p:txBody>
      </p:sp>
      <p:sp>
        <p:nvSpPr>
          <p:cNvPr id="3" name="Szöveg helye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hu-HU" smtClean="0"/>
              <a:t>Mintaszöveg szerkesztése</a:t>
            </a:r>
          </a:p>
        </p:txBody>
      </p:sp>
      <p:sp>
        <p:nvSpPr>
          <p:cNvPr id="4" name="Dátum helye 3"/>
          <p:cNvSpPr>
            <a:spLocks noGrp="1"/>
          </p:cNvSpPr>
          <p:nvPr>
            <p:ph type="dt" sz="half" idx="10"/>
          </p:nvPr>
        </p:nvSpPr>
        <p:spPr bwMode="auto">
          <a:xfrm rot="5400000">
            <a:off x="7763256" y="1170432"/>
            <a:ext cx="2286000" cy="381000"/>
          </a:xfrm>
        </p:spPr>
        <p:txBody>
          <a:bodyPr/>
          <a:lstStyle/>
          <a:p>
            <a:fld id="{7C084E1E-37A4-47A2-917B-D0DE25625402}" type="datetimeFigureOut">
              <a:rPr lang="hu-HU" smtClean="0"/>
              <a:pPr/>
              <a:t>2016.05.09.</a:t>
            </a:fld>
            <a:endParaRPr lang="en-US"/>
          </a:p>
        </p:txBody>
      </p:sp>
      <p:sp>
        <p:nvSpPr>
          <p:cNvPr id="5" name="Élőláb helye 4"/>
          <p:cNvSpPr>
            <a:spLocks noGrp="1"/>
          </p:cNvSpPr>
          <p:nvPr>
            <p:ph type="ftr" sz="quarter" idx="11"/>
          </p:nvPr>
        </p:nvSpPr>
        <p:spPr bwMode="auto">
          <a:xfrm rot="5400000">
            <a:off x="7077456" y="4178808"/>
            <a:ext cx="3657600" cy="384048"/>
          </a:xfrm>
        </p:spPr>
        <p:txBody>
          <a:bodyPr/>
          <a:lstStyle/>
          <a:p>
            <a:endParaRPr lang="en-US"/>
          </a:p>
        </p:txBody>
      </p:sp>
      <p:sp>
        <p:nvSpPr>
          <p:cNvPr id="9" name="Téglalap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Téglalap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Téglalap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Téglalap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Egyenes összekötő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gyenes összekötő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Egyenes összekötő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Egyenes összekötő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Egyenes összekötő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Téglalap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lipszis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lipszis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zis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lipszis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zis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gyenes összekötő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Dia számának helye 5"/>
          <p:cNvSpPr>
            <a:spLocks noGrp="1"/>
          </p:cNvSpPr>
          <p:nvPr>
            <p:ph type="sldNum" sz="quarter" idx="12"/>
          </p:nvPr>
        </p:nvSpPr>
        <p:spPr bwMode="auto">
          <a:xfrm>
            <a:off x="1340616" y="4928702"/>
            <a:ext cx="609600" cy="517524"/>
          </a:xfrm>
        </p:spPr>
        <p:txBody>
          <a:bodyPr/>
          <a:lstStyle/>
          <a:p>
            <a:fld id="{912171B3-0F84-469C-8E85-A23C4D51988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5" name="Dátum helye 4"/>
          <p:cNvSpPr>
            <a:spLocks noGrp="1"/>
          </p:cNvSpPr>
          <p:nvPr>
            <p:ph type="dt" sz="half" idx="10"/>
          </p:nvPr>
        </p:nvSpPr>
        <p:spPr/>
        <p:txBody>
          <a:bodyPr/>
          <a:lstStyle/>
          <a:p>
            <a:fld id="{7C084E1E-37A4-47A2-917B-D0DE25625402}" type="datetimeFigureOut">
              <a:rPr lang="hu-HU" smtClean="0"/>
              <a:pPr/>
              <a:t>2016.05.09.</a:t>
            </a:fld>
            <a:endParaRPr lang="en-US"/>
          </a:p>
        </p:txBody>
      </p:sp>
      <p:sp>
        <p:nvSpPr>
          <p:cNvPr id="6" name="Élőláb helye 5"/>
          <p:cNvSpPr>
            <a:spLocks noGrp="1"/>
          </p:cNvSpPr>
          <p:nvPr>
            <p:ph type="ftr" sz="quarter" idx="11"/>
          </p:nvPr>
        </p:nvSpPr>
        <p:spPr/>
        <p:txBody>
          <a:bodyPr/>
          <a:lstStyle/>
          <a:p>
            <a:endParaRPr lang="en-US"/>
          </a:p>
        </p:txBody>
      </p:sp>
      <p:sp>
        <p:nvSpPr>
          <p:cNvPr id="7" name="Dia számának helye 6"/>
          <p:cNvSpPr>
            <a:spLocks noGrp="1"/>
          </p:cNvSpPr>
          <p:nvPr>
            <p:ph type="sldNum" sz="quarter" idx="12"/>
          </p:nvPr>
        </p:nvSpPr>
        <p:spPr/>
        <p:txBody>
          <a:bodyPr/>
          <a:lstStyle/>
          <a:p>
            <a:fld id="{912171B3-0F84-469C-8E85-A23C4D51988B}" type="slidenum">
              <a:rPr lang="en-US" smtClean="0"/>
              <a:pPr/>
              <a:t>‹#›</a:t>
            </a:fld>
            <a:endParaRPr lang="en-US"/>
          </a:p>
        </p:txBody>
      </p:sp>
      <p:sp>
        <p:nvSpPr>
          <p:cNvPr id="9" name="Tartalom helye 8"/>
          <p:cNvSpPr>
            <a:spLocks noGrp="1"/>
          </p:cNvSpPr>
          <p:nvPr>
            <p:ph sz="quarter" idx="1"/>
          </p:nvPr>
        </p:nvSpPr>
        <p:spPr>
          <a:xfrm>
            <a:off x="457200" y="1600200"/>
            <a:ext cx="3657600" cy="4572000"/>
          </a:xfrm>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11" name="Tartalom helye 10"/>
          <p:cNvSpPr>
            <a:spLocks noGrp="1"/>
          </p:cNvSpPr>
          <p:nvPr>
            <p:ph sz="quarter" idx="2"/>
          </p:nvPr>
        </p:nvSpPr>
        <p:spPr>
          <a:xfrm>
            <a:off x="4270248" y="1600200"/>
            <a:ext cx="3657600" cy="4572000"/>
          </a:xfrm>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7543800" cy="1143000"/>
          </a:xfrm>
        </p:spPr>
        <p:txBody>
          <a:bodyPr anchor="b"/>
          <a:lstStyle>
            <a:lvl1pPr>
              <a:defRPr/>
            </a:lvl1pPr>
          </a:lstStyle>
          <a:p>
            <a:r>
              <a:rPr kumimoji="0" lang="hu-HU" smtClean="0"/>
              <a:t>Mintacím szerkesztése</a:t>
            </a:r>
            <a:endParaRPr kumimoji="0" lang="en-US"/>
          </a:p>
        </p:txBody>
      </p:sp>
      <p:sp>
        <p:nvSpPr>
          <p:cNvPr id="7" name="Dátum helye 6"/>
          <p:cNvSpPr>
            <a:spLocks noGrp="1"/>
          </p:cNvSpPr>
          <p:nvPr>
            <p:ph type="dt" sz="half" idx="10"/>
          </p:nvPr>
        </p:nvSpPr>
        <p:spPr/>
        <p:txBody>
          <a:bodyPr/>
          <a:lstStyle/>
          <a:p>
            <a:fld id="{7C084E1E-37A4-47A2-917B-D0DE25625402}" type="datetimeFigureOut">
              <a:rPr lang="hu-HU" smtClean="0"/>
              <a:pPr/>
              <a:t>2016.05.09.</a:t>
            </a:fld>
            <a:endParaRPr lang="en-US"/>
          </a:p>
        </p:txBody>
      </p:sp>
      <p:sp>
        <p:nvSpPr>
          <p:cNvPr id="8" name="Élőláb helye 7"/>
          <p:cNvSpPr>
            <a:spLocks noGrp="1"/>
          </p:cNvSpPr>
          <p:nvPr>
            <p:ph type="ftr" sz="quarter" idx="11"/>
          </p:nvPr>
        </p:nvSpPr>
        <p:spPr/>
        <p:txBody>
          <a:bodyPr/>
          <a:lstStyle/>
          <a:p>
            <a:endParaRPr lang="en-US"/>
          </a:p>
        </p:txBody>
      </p:sp>
      <p:sp>
        <p:nvSpPr>
          <p:cNvPr id="9" name="Dia számának helye 8"/>
          <p:cNvSpPr>
            <a:spLocks noGrp="1"/>
          </p:cNvSpPr>
          <p:nvPr>
            <p:ph type="sldNum" sz="quarter" idx="12"/>
          </p:nvPr>
        </p:nvSpPr>
        <p:spPr/>
        <p:txBody>
          <a:bodyPr/>
          <a:lstStyle/>
          <a:p>
            <a:fld id="{912171B3-0F84-469C-8E85-A23C4D51988B}" type="slidenum">
              <a:rPr lang="en-US" smtClean="0"/>
              <a:pPr/>
              <a:t>‹#›</a:t>
            </a:fld>
            <a:endParaRPr lang="en-US"/>
          </a:p>
        </p:txBody>
      </p:sp>
      <p:sp>
        <p:nvSpPr>
          <p:cNvPr id="11" name="Tartalom helye 10"/>
          <p:cNvSpPr>
            <a:spLocks noGrp="1"/>
          </p:cNvSpPr>
          <p:nvPr>
            <p:ph sz="quarter" idx="2"/>
          </p:nvPr>
        </p:nvSpPr>
        <p:spPr>
          <a:xfrm>
            <a:off x="457200" y="2362200"/>
            <a:ext cx="3657600" cy="3886200"/>
          </a:xfrm>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13" name="Tartalom helye 12"/>
          <p:cNvSpPr>
            <a:spLocks noGrp="1"/>
          </p:cNvSpPr>
          <p:nvPr>
            <p:ph sz="quarter" idx="4"/>
          </p:nvPr>
        </p:nvSpPr>
        <p:spPr>
          <a:xfrm>
            <a:off x="4371975" y="2362200"/>
            <a:ext cx="3657600" cy="3886200"/>
          </a:xfrm>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12" name="Szöveg helye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hu-HU" smtClean="0"/>
              <a:t>Mintaszöveg szerkesztése</a:t>
            </a:r>
          </a:p>
        </p:txBody>
      </p:sp>
      <p:sp>
        <p:nvSpPr>
          <p:cNvPr id="14" name="Szöveg helye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hu-HU" smtClean="0"/>
              <a:t>Mintaszöveg szerkesztése</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6" name="Dátum helye 5"/>
          <p:cNvSpPr>
            <a:spLocks noGrp="1"/>
          </p:cNvSpPr>
          <p:nvPr>
            <p:ph type="dt" sz="half" idx="10"/>
          </p:nvPr>
        </p:nvSpPr>
        <p:spPr/>
        <p:txBody>
          <a:bodyPr rtlCol="0"/>
          <a:lstStyle/>
          <a:p>
            <a:fld id="{7C084E1E-37A4-47A2-917B-D0DE25625402}" type="datetimeFigureOut">
              <a:rPr lang="hu-HU" smtClean="0"/>
              <a:pPr/>
              <a:t>2016.05.09.</a:t>
            </a:fld>
            <a:endParaRPr lang="en-US"/>
          </a:p>
        </p:txBody>
      </p:sp>
      <p:sp>
        <p:nvSpPr>
          <p:cNvPr id="7" name="Dia számának helye 6"/>
          <p:cNvSpPr>
            <a:spLocks noGrp="1"/>
          </p:cNvSpPr>
          <p:nvPr>
            <p:ph type="sldNum" sz="quarter" idx="11"/>
          </p:nvPr>
        </p:nvSpPr>
        <p:spPr/>
        <p:txBody>
          <a:bodyPr rtlCol="0"/>
          <a:lstStyle/>
          <a:p>
            <a:fld id="{912171B3-0F84-469C-8E85-A23C4D51988B}" type="slidenum">
              <a:rPr lang="en-US" smtClean="0"/>
              <a:pPr/>
              <a:t>‹#›</a:t>
            </a:fld>
            <a:endParaRPr lang="en-US"/>
          </a:p>
        </p:txBody>
      </p:sp>
      <p:sp>
        <p:nvSpPr>
          <p:cNvPr id="8" name="Élőláb helye 7"/>
          <p:cNvSpPr>
            <a:spLocks noGrp="1"/>
          </p:cNvSpPr>
          <p:nvPr>
            <p:ph type="ftr" sz="quarter" idx="12"/>
          </p:nvPr>
        </p:nvSpPr>
        <p:spPr/>
        <p:txBody>
          <a:bodyPr rtlCol="0"/>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229600" cy="1143000"/>
          </a:xfrm>
        </p:spPr>
        <p:txBody>
          <a:bodyPr/>
          <a:lstStyle/>
          <a:p>
            <a:r>
              <a:rPr kumimoji="0" lang="hu-HU" smtClean="0"/>
              <a:t>Mintacím szerkesztése</a:t>
            </a:r>
            <a:endParaRPr kumimoji="0" lang="en-US"/>
          </a:p>
        </p:txBody>
      </p:sp>
      <p:sp>
        <p:nvSpPr>
          <p:cNvPr id="3" name="Tartalom helye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Tartalom helye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p:txBody>
          <a:bodyPr/>
          <a:lstStyle/>
          <a:p>
            <a:fld id="{D9ABA3D4-ED11-420B-A7FB-80801AB05752}" type="datetimeFigureOut">
              <a:rPr lang="hu-HU" smtClean="0"/>
              <a:pPr/>
              <a:t>2016.05.09.</a:t>
            </a:fld>
            <a:endParaRPr lang="en-US"/>
          </a:p>
        </p:txBody>
      </p:sp>
      <p:sp>
        <p:nvSpPr>
          <p:cNvPr id="6" name="Élőláb helye 5"/>
          <p:cNvSpPr>
            <a:spLocks noGrp="1"/>
          </p:cNvSpPr>
          <p:nvPr>
            <p:ph type="ftr" sz="quarter" idx="11"/>
          </p:nvPr>
        </p:nvSpPr>
        <p:spPr/>
        <p:txBody>
          <a:bodyPr/>
          <a:lstStyle/>
          <a:p>
            <a:endParaRPr lang="en-US"/>
          </a:p>
        </p:txBody>
      </p:sp>
      <p:sp>
        <p:nvSpPr>
          <p:cNvPr id="7" name="Dia számának helye 6"/>
          <p:cNvSpPr>
            <a:spLocks noGrp="1"/>
          </p:cNvSpPr>
          <p:nvPr>
            <p:ph type="sldNum" sz="quarter" idx="12"/>
          </p:nvPr>
        </p:nvSpPr>
        <p:spPr/>
        <p:txBody>
          <a:bodyPr/>
          <a:lstStyle/>
          <a:p>
            <a:fld id="{73CBD996-246B-40EA-A084-DB43D8016BD5}"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7C084E1E-37A4-47A2-917B-D0DE25625402}" type="datetimeFigureOut">
              <a:rPr lang="hu-HU" smtClean="0"/>
              <a:pPr/>
              <a:t>2016.05.09.</a:t>
            </a:fld>
            <a:endParaRPr lang="en-US"/>
          </a:p>
        </p:txBody>
      </p:sp>
      <p:sp>
        <p:nvSpPr>
          <p:cNvPr id="3" name="Élőláb helye 2"/>
          <p:cNvSpPr>
            <a:spLocks noGrp="1"/>
          </p:cNvSpPr>
          <p:nvPr>
            <p:ph type="ftr" sz="quarter" idx="11"/>
          </p:nvPr>
        </p:nvSpPr>
        <p:spPr/>
        <p:txBody>
          <a:bodyPr/>
          <a:lstStyle/>
          <a:p>
            <a:endParaRPr lang="en-US"/>
          </a:p>
        </p:txBody>
      </p:sp>
      <p:sp>
        <p:nvSpPr>
          <p:cNvPr id="4" name="Dia számának helye 3"/>
          <p:cNvSpPr>
            <a:spLocks noGrp="1"/>
          </p:cNvSpPr>
          <p:nvPr>
            <p:ph type="sldNum" sz="quarter" idx="12"/>
          </p:nvPr>
        </p:nvSpPr>
        <p:spPr/>
        <p:txBody>
          <a:bodyPr/>
          <a:lstStyle/>
          <a:p>
            <a:fld id="{912171B3-0F84-469C-8E85-A23C4D51988B}"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bg>
      <p:bgRef idx="1001">
        <a:schemeClr val="bg1"/>
      </p:bgRef>
    </p:bg>
    <p:spTree>
      <p:nvGrpSpPr>
        <p:cNvPr id="1" name=""/>
        <p:cNvGrpSpPr/>
        <p:nvPr/>
      </p:nvGrpSpPr>
      <p:grpSpPr>
        <a:xfrm>
          <a:off x="0" y="0"/>
          <a:ext cx="0" cy="0"/>
          <a:chOff x="0" y="0"/>
          <a:chExt cx="0" cy="0"/>
        </a:xfrm>
      </p:grpSpPr>
      <p:sp>
        <p:nvSpPr>
          <p:cNvPr id="10" name="Egyenes összekötő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Cím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hu-HU" smtClean="0"/>
              <a:t>Mintacím szerkesztése</a:t>
            </a:r>
            <a:endParaRPr kumimoji="0" lang="en-US"/>
          </a:p>
        </p:txBody>
      </p:sp>
      <p:sp>
        <p:nvSpPr>
          <p:cNvPr id="3" name="Szöveg helye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hu-HU" smtClean="0"/>
              <a:t>Mintaszöveg szerkesztése</a:t>
            </a:r>
          </a:p>
        </p:txBody>
      </p:sp>
      <p:sp>
        <p:nvSpPr>
          <p:cNvPr id="8" name="Egyenes összekötő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Egyenes összekötő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Egyenes összekötő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églalap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Egyenes összekötő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lipszis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Tartalom helye 17"/>
          <p:cNvSpPr>
            <a:spLocks noGrp="1"/>
          </p:cNvSpPr>
          <p:nvPr>
            <p:ph sz="quarter" idx="1"/>
          </p:nvPr>
        </p:nvSpPr>
        <p:spPr>
          <a:xfrm>
            <a:off x="304800" y="274320"/>
            <a:ext cx="5638800" cy="6327648"/>
          </a:xfrm>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21" name="Dátum helye 20"/>
          <p:cNvSpPr>
            <a:spLocks noGrp="1"/>
          </p:cNvSpPr>
          <p:nvPr>
            <p:ph type="dt" sz="half" idx="14"/>
          </p:nvPr>
        </p:nvSpPr>
        <p:spPr/>
        <p:txBody>
          <a:bodyPr rtlCol="0"/>
          <a:lstStyle/>
          <a:p>
            <a:fld id="{7C084E1E-37A4-47A2-917B-D0DE25625402}" type="datetimeFigureOut">
              <a:rPr lang="hu-HU" smtClean="0"/>
              <a:pPr/>
              <a:t>2016.05.09.</a:t>
            </a:fld>
            <a:endParaRPr lang="en-US"/>
          </a:p>
        </p:txBody>
      </p:sp>
      <p:sp>
        <p:nvSpPr>
          <p:cNvPr id="22" name="Dia számának helye 21"/>
          <p:cNvSpPr>
            <a:spLocks noGrp="1"/>
          </p:cNvSpPr>
          <p:nvPr>
            <p:ph type="sldNum" sz="quarter" idx="15"/>
          </p:nvPr>
        </p:nvSpPr>
        <p:spPr/>
        <p:txBody>
          <a:bodyPr rtlCol="0"/>
          <a:lstStyle/>
          <a:p>
            <a:fld id="{912171B3-0F84-469C-8E85-A23C4D51988B}" type="slidenum">
              <a:rPr lang="en-US" smtClean="0"/>
              <a:pPr/>
              <a:t>‹#›</a:t>
            </a:fld>
            <a:endParaRPr lang="en-US"/>
          </a:p>
        </p:txBody>
      </p:sp>
      <p:sp>
        <p:nvSpPr>
          <p:cNvPr id="23" name="Élőláb helye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9" name="Egyenes összekötő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lipszis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Cím 1"/>
          <p:cNvSpPr>
            <a:spLocks noGrp="1"/>
          </p:cNvSpPr>
          <p:nvPr>
            <p:ph type="title"/>
          </p:nvPr>
        </p:nvSpPr>
        <p:spPr>
          <a:xfrm rot="5400000">
            <a:off x="3350133" y="3200400"/>
            <a:ext cx="6309360" cy="457200"/>
          </a:xfrm>
        </p:spPr>
        <p:txBody>
          <a:bodyPr anchor="b"/>
          <a:lstStyle>
            <a:lvl1pPr algn="l">
              <a:buNone/>
              <a:defRPr sz="2000" b="1"/>
            </a:lvl1pPr>
          </a:lstStyle>
          <a:p>
            <a:r>
              <a:rPr kumimoji="0" lang="hu-HU" smtClean="0"/>
              <a:t>Mintacím szerkesztése</a:t>
            </a:r>
            <a:endParaRPr kumimoji="0" lang="en-US"/>
          </a:p>
        </p:txBody>
      </p:sp>
      <p:sp>
        <p:nvSpPr>
          <p:cNvPr id="3" name="Kép hely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hu-HU" smtClean="0"/>
              <a:t>Kép beszúrásához kattintson az ikonra</a:t>
            </a:r>
            <a:endParaRPr kumimoji="0" lang="en-US" dirty="0"/>
          </a:p>
        </p:txBody>
      </p:sp>
      <p:sp>
        <p:nvSpPr>
          <p:cNvPr id="4" name="Szöveg helye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hu-HU" smtClean="0"/>
              <a:t>Mintaszöveg szerkesztése</a:t>
            </a:r>
          </a:p>
        </p:txBody>
      </p:sp>
      <p:sp>
        <p:nvSpPr>
          <p:cNvPr id="10" name="Egyenes összekötő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Téglalap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Egyenes összekötő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Egyenes összekötő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Egyenes összekötő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átum helye 16"/>
          <p:cNvSpPr>
            <a:spLocks noGrp="1"/>
          </p:cNvSpPr>
          <p:nvPr>
            <p:ph type="dt" sz="half" idx="10"/>
          </p:nvPr>
        </p:nvSpPr>
        <p:spPr/>
        <p:txBody>
          <a:bodyPr rtlCol="0"/>
          <a:lstStyle/>
          <a:p>
            <a:fld id="{7C084E1E-37A4-47A2-917B-D0DE25625402}" type="datetimeFigureOut">
              <a:rPr lang="hu-HU" smtClean="0"/>
              <a:pPr/>
              <a:t>2016.05.09.</a:t>
            </a:fld>
            <a:endParaRPr lang="en-US"/>
          </a:p>
        </p:txBody>
      </p:sp>
      <p:sp>
        <p:nvSpPr>
          <p:cNvPr id="18" name="Dia számának helye 17"/>
          <p:cNvSpPr>
            <a:spLocks noGrp="1"/>
          </p:cNvSpPr>
          <p:nvPr>
            <p:ph type="sldNum" sz="quarter" idx="11"/>
          </p:nvPr>
        </p:nvSpPr>
        <p:spPr/>
        <p:txBody>
          <a:bodyPr rtlCol="0"/>
          <a:lstStyle/>
          <a:p>
            <a:fld id="{912171B3-0F84-469C-8E85-A23C4D51988B}" type="slidenum">
              <a:rPr lang="en-US" smtClean="0"/>
              <a:pPr/>
              <a:t>‹#›</a:t>
            </a:fld>
            <a:endParaRPr lang="en-US"/>
          </a:p>
        </p:txBody>
      </p:sp>
      <p:sp>
        <p:nvSpPr>
          <p:cNvPr id="21" name="Élőláb helye 20"/>
          <p:cNvSpPr>
            <a:spLocks noGrp="1"/>
          </p:cNvSpPr>
          <p:nvPr>
            <p:ph type="ftr" sz="quarter" idx="12"/>
          </p:nvPr>
        </p:nvSpPr>
        <p:spPr/>
        <p:txBody>
          <a:bodyPr rtlCol="0"/>
          <a:lstStyle/>
          <a:p>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Függőleges szöveg helye 2"/>
          <p:cNvSpPr>
            <a:spLocks noGrp="1"/>
          </p:cNvSpPr>
          <p:nvPr>
            <p:ph type="body" orient="vert" idx="1"/>
          </p:nvPr>
        </p:nvSpPr>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7C084E1E-37A4-47A2-917B-D0DE25625402}" type="datetimeFigureOut">
              <a:rPr lang="hu-HU" smtClean="0"/>
              <a:pPr/>
              <a:t>2016.05.09.</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912171B3-0F84-469C-8E85-A23C4D51988B}"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43"/>
            <a:ext cx="1676400" cy="5851525"/>
          </a:xfrm>
        </p:spPr>
        <p:txBody>
          <a:bodyPr vert="eaVert"/>
          <a:lstStyle/>
          <a:p>
            <a:r>
              <a:rPr kumimoji="0" lang="hu-HU" smtClean="0"/>
              <a:t>Mintacím szerkesztése</a:t>
            </a:r>
            <a:endParaRPr kumimoji="0" lang="en-US"/>
          </a:p>
        </p:txBody>
      </p:sp>
      <p:sp>
        <p:nvSpPr>
          <p:cNvPr id="3" name="Függőleges szöveg helye 2"/>
          <p:cNvSpPr>
            <a:spLocks noGrp="1"/>
          </p:cNvSpPr>
          <p:nvPr>
            <p:ph type="body" orient="vert" idx="1"/>
          </p:nvPr>
        </p:nvSpPr>
        <p:spPr>
          <a:xfrm>
            <a:off x="457200" y="274642"/>
            <a:ext cx="6019800" cy="5851525"/>
          </a:xfrm>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7C084E1E-37A4-47A2-917B-D0DE25625402}" type="datetimeFigureOut">
              <a:rPr lang="hu-HU" smtClean="0"/>
              <a:pPr/>
              <a:t>2016.05.09.</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912171B3-0F84-469C-8E85-A23C4D51988B}"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Címdia">
    <p:spTree>
      <p:nvGrpSpPr>
        <p:cNvPr id="1" name=""/>
        <p:cNvGrpSpPr/>
        <p:nvPr/>
      </p:nvGrpSpPr>
      <p:grpSpPr>
        <a:xfrm>
          <a:off x="0" y="0"/>
          <a:ext cx="0" cy="0"/>
          <a:chOff x="0" y="0"/>
          <a:chExt cx="0" cy="0"/>
        </a:xfrm>
      </p:grpSpPr>
      <p:sp>
        <p:nvSpPr>
          <p:cNvPr id="7" name="Átellenes sarkain kerekített téglalap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Cím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hu-HU" smtClean="0"/>
              <a:t>Mintacím szerkesztése</a:t>
            </a:r>
            <a:endParaRPr kumimoji="0" lang="en-US"/>
          </a:p>
        </p:txBody>
      </p:sp>
      <p:sp>
        <p:nvSpPr>
          <p:cNvPr id="9" name="Alcím 8"/>
          <p:cNvSpPr>
            <a:spLocks noGrp="1"/>
          </p:cNvSpPr>
          <p:nvPr>
            <p:ph type="subTitle" idx="1"/>
          </p:nvPr>
        </p:nvSpPr>
        <p:spPr>
          <a:xfrm>
            <a:off x="2133601"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hu-HU" smtClean="0"/>
              <a:t>Alcím mintájának szerkesztése</a:t>
            </a:r>
            <a:endParaRPr kumimoji="0" lang="en-US"/>
          </a:p>
        </p:txBody>
      </p:sp>
      <p:sp>
        <p:nvSpPr>
          <p:cNvPr id="10" name="Dátum helye 9"/>
          <p:cNvSpPr>
            <a:spLocks noGrp="1"/>
          </p:cNvSpPr>
          <p:nvPr>
            <p:ph type="dt" sz="half" idx="10"/>
          </p:nvPr>
        </p:nvSpPr>
        <p:spPr>
          <a:xfrm>
            <a:off x="5562600" y="6509004"/>
            <a:ext cx="3002280" cy="274320"/>
          </a:xfrm>
        </p:spPr>
        <p:txBody>
          <a:bodyPr vert="horz" rtlCol="0"/>
          <a:lstStyle>
            <a:extLst/>
          </a:lstStyle>
          <a:p>
            <a:fld id="{4E4EB543-FA08-49CB-BD8E-C32C0EAC1B38}" type="datetimeFigureOut">
              <a:rPr lang="hu-HU" smtClean="0"/>
              <a:pPr/>
              <a:t>2016.05.09.</a:t>
            </a:fld>
            <a:endParaRPr lang="en-US"/>
          </a:p>
        </p:txBody>
      </p:sp>
      <p:sp>
        <p:nvSpPr>
          <p:cNvPr id="11" name="Dia számának helye 10"/>
          <p:cNvSpPr>
            <a:spLocks noGrp="1"/>
          </p:cNvSpPr>
          <p:nvPr>
            <p:ph type="sldNum" sz="quarter" idx="11"/>
          </p:nvPr>
        </p:nvSpPr>
        <p:spPr>
          <a:xfrm>
            <a:off x="8638954" y="6509004"/>
            <a:ext cx="464288" cy="274320"/>
          </a:xfrm>
        </p:spPr>
        <p:txBody>
          <a:bodyPr vert="horz" rtlCol="0"/>
          <a:lstStyle>
            <a:lvl1pPr>
              <a:defRPr>
                <a:solidFill>
                  <a:schemeClr val="tx2">
                    <a:shade val="90000"/>
                  </a:schemeClr>
                </a:solidFill>
              </a:defRPr>
            </a:lvl1pPr>
            <a:extLst/>
          </a:lstStyle>
          <a:p>
            <a:fld id="{5607A221-071F-4898-AF20-0287A052E2D0}" type="slidenum">
              <a:rPr lang="en-US" smtClean="0"/>
              <a:pPr/>
              <a:t>‹#›</a:t>
            </a:fld>
            <a:endParaRPr lang="en-US"/>
          </a:p>
        </p:txBody>
      </p:sp>
      <p:sp>
        <p:nvSpPr>
          <p:cNvPr id="12" name="Élőláb helye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7" name="Téglalap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Cím 1"/>
          <p:cNvSpPr>
            <a:spLocks noGrp="1"/>
          </p:cNvSpPr>
          <p:nvPr>
            <p:ph type="title"/>
          </p:nvPr>
        </p:nvSpPr>
        <p:spPr/>
        <p:txBody>
          <a:bodyPr/>
          <a:lstStyle>
            <a:extLst/>
          </a:lstStyle>
          <a:p>
            <a:r>
              <a:rPr kumimoji="0" lang="hu-HU" smtClean="0"/>
              <a:t>Mintacím szerkesztése</a:t>
            </a:r>
            <a:endParaRPr kumimoji="0" lang="en-US"/>
          </a:p>
        </p:txBody>
      </p:sp>
      <p:sp>
        <p:nvSpPr>
          <p:cNvPr id="3" name="Tartalom helye 2"/>
          <p:cNvSpPr>
            <a:spLocks noGrp="1"/>
          </p:cNvSpPr>
          <p:nvPr>
            <p:ph idx="1"/>
          </p:nvPr>
        </p:nvSpPr>
        <p:spPr/>
        <p:txBody>
          <a:bodyPr/>
          <a:lstStyle>
            <a:extLs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extLst/>
          </a:lstStyle>
          <a:p>
            <a:fld id="{4E4EB543-FA08-49CB-BD8E-C32C0EAC1B38}" type="datetimeFigureOut">
              <a:rPr lang="hu-HU" smtClean="0"/>
              <a:pPr/>
              <a:t>2016.05.09.</a:t>
            </a:fld>
            <a:endParaRPr lang="en-US"/>
          </a:p>
        </p:txBody>
      </p:sp>
      <p:sp>
        <p:nvSpPr>
          <p:cNvPr id="5" name="Élőláb helye 4"/>
          <p:cNvSpPr>
            <a:spLocks noGrp="1"/>
          </p:cNvSpPr>
          <p:nvPr>
            <p:ph type="ftr" sz="quarter" idx="11"/>
          </p:nvPr>
        </p:nvSpPr>
        <p:spPr/>
        <p:txBody>
          <a:bodyPr/>
          <a:lstStyle>
            <a:extLst/>
          </a:lstStyle>
          <a:p>
            <a:endParaRPr lang="en-US"/>
          </a:p>
        </p:txBody>
      </p:sp>
      <p:sp>
        <p:nvSpPr>
          <p:cNvPr id="6" name="Dia számának helye 5"/>
          <p:cNvSpPr>
            <a:spLocks noGrp="1"/>
          </p:cNvSpPr>
          <p:nvPr>
            <p:ph type="sldNum" sz="quarter" idx="12"/>
          </p:nvPr>
        </p:nvSpPr>
        <p:spPr/>
        <p:txBody>
          <a:bodyPr/>
          <a:lstStyle>
            <a:extLst/>
          </a:lstStyle>
          <a:p>
            <a:fld id="{5607A221-071F-4898-AF20-0287A052E2D0}" type="slidenum">
              <a:rPr lang="en-US" smtClean="0"/>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zakaszfejléc">
    <p:bg>
      <p:bgRef idx="1001">
        <a:schemeClr val="bg2"/>
      </p:bgRef>
    </p:bg>
    <p:spTree>
      <p:nvGrpSpPr>
        <p:cNvPr id="1" name=""/>
        <p:cNvGrpSpPr/>
        <p:nvPr/>
      </p:nvGrpSpPr>
      <p:grpSpPr>
        <a:xfrm>
          <a:off x="0" y="0"/>
          <a:ext cx="0" cy="0"/>
          <a:chOff x="0" y="0"/>
          <a:chExt cx="0" cy="0"/>
        </a:xfrm>
      </p:grpSpPr>
      <p:sp>
        <p:nvSpPr>
          <p:cNvPr id="7" name="Téglalap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Cím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hu-HU" smtClean="0"/>
              <a:t>Mintacím szerkesztése</a:t>
            </a:r>
            <a:endParaRPr kumimoji="0" lang="en-US"/>
          </a:p>
        </p:txBody>
      </p:sp>
      <p:sp>
        <p:nvSpPr>
          <p:cNvPr id="3" name="Szöveg helye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hu-HU" smtClean="0"/>
              <a:t>Mintaszöveg szerkesztése</a:t>
            </a:r>
          </a:p>
        </p:txBody>
      </p:sp>
      <p:sp>
        <p:nvSpPr>
          <p:cNvPr id="8" name="Dátum helye 7"/>
          <p:cNvSpPr>
            <a:spLocks noGrp="1"/>
          </p:cNvSpPr>
          <p:nvPr>
            <p:ph type="dt" sz="half" idx="10"/>
          </p:nvPr>
        </p:nvSpPr>
        <p:spPr>
          <a:xfrm>
            <a:off x="5562600" y="6513670"/>
            <a:ext cx="3002280" cy="274320"/>
          </a:xfrm>
        </p:spPr>
        <p:txBody>
          <a:bodyPr vert="horz" rtlCol="0"/>
          <a:lstStyle>
            <a:extLst/>
          </a:lstStyle>
          <a:p>
            <a:fld id="{4E4EB543-FA08-49CB-BD8E-C32C0EAC1B38}" type="datetimeFigureOut">
              <a:rPr lang="hu-HU" smtClean="0"/>
              <a:pPr/>
              <a:t>2016.05.09.</a:t>
            </a:fld>
            <a:endParaRPr lang="en-US"/>
          </a:p>
        </p:txBody>
      </p:sp>
      <p:sp>
        <p:nvSpPr>
          <p:cNvPr id="9" name="Dia számának helye 8"/>
          <p:cNvSpPr>
            <a:spLocks noGrp="1"/>
          </p:cNvSpPr>
          <p:nvPr>
            <p:ph type="sldNum" sz="quarter" idx="11"/>
          </p:nvPr>
        </p:nvSpPr>
        <p:spPr>
          <a:xfrm>
            <a:off x="8638954" y="6513670"/>
            <a:ext cx="464288" cy="274320"/>
          </a:xfrm>
        </p:spPr>
        <p:txBody>
          <a:bodyPr vert="horz" rtlCol="0"/>
          <a:lstStyle>
            <a:lvl1pPr>
              <a:defRPr>
                <a:solidFill>
                  <a:schemeClr val="tx2">
                    <a:shade val="90000"/>
                  </a:schemeClr>
                </a:solidFill>
              </a:defRPr>
            </a:lvl1pPr>
            <a:extLst/>
          </a:lstStyle>
          <a:p>
            <a:fld id="{5607A221-071F-4898-AF20-0287A052E2D0}" type="slidenum">
              <a:rPr lang="en-US" smtClean="0"/>
              <a:pPr/>
              <a:t>‹#›</a:t>
            </a:fld>
            <a:endParaRPr lang="en-US"/>
          </a:p>
        </p:txBody>
      </p:sp>
      <p:sp>
        <p:nvSpPr>
          <p:cNvPr id="10" name="Élőláb helye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extLst/>
          </a:lstStyle>
          <a:p>
            <a:r>
              <a:rPr kumimoji="0" lang="hu-HU" smtClean="0"/>
              <a:t>Mintacím szerkesztése</a:t>
            </a:r>
            <a:endParaRPr kumimoji="0" lang="en-US"/>
          </a:p>
        </p:txBody>
      </p:sp>
      <p:sp>
        <p:nvSpPr>
          <p:cNvPr id="3" name="Tartalom helye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Tartalom helye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p:txBody>
          <a:bodyPr/>
          <a:lstStyle>
            <a:extLst/>
          </a:lstStyle>
          <a:p>
            <a:fld id="{4E4EB543-FA08-49CB-BD8E-C32C0EAC1B38}" type="datetimeFigureOut">
              <a:rPr lang="hu-HU" smtClean="0"/>
              <a:pPr/>
              <a:t>2016.05.09.</a:t>
            </a:fld>
            <a:endParaRPr lang="en-US"/>
          </a:p>
        </p:txBody>
      </p:sp>
      <p:sp>
        <p:nvSpPr>
          <p:cNvPr id="6" name="Élőláb helye 5"/>
          <p:cNvSpPr>
            <a:spLocks noGrp="1"/>
          </p:cNvSpPr>
          <p:nvPr>
            <p:ph type="ftr" sz="quarter" idx="11"/>
          </p:nvPr>
        </p:nvSpPr>
        <p:spPr/>
        <p:txBody>
          <a:bodyPr/>
          <a:lstStyle>
            <a:extLst/>
          </a:lstStyle>
          <a:p>
            <a:endParaRPr lang="en-US"/>
          </a:p>
        </p:txBody>
      </p:sp>
      <p:sp>
        <p:nvSpPr>
          <p:cNvPr id="7" name="Dia számának helye 6"/>
          <p:cNvSpPr>
            <a:spLocks noGrp="1"/>
          </p:cNvSpPr>
          <p:nvPr>
            <p:ph type="sldNum" sz="quarter" idx="12"/>
          </p:nvPr>
        </p:nvSpPr>
        <p:spPr>
          <a:xfrm>
            <a:off x="8641081" y="6514568"/>
            <a:ext cx="464288" cy="274320"/>
          </a:xfrm>
        </p:spPr>
        <p:txBody>
          <a:bodyPr/>
          <a:lstStyle>
            <a:extLst/>
          </a:lstStyle>
          <a:p>
            <a:fld id="{5607A221-071F-4898-AF20-0287A052E2D0}" type="slidenum">
              <a:rPr lang="en-US" smtClean="0"/>
              <a:pPr/>
              <a:t>‹#›</a:t>
            </a:fld>
            <a:endParaRPr lang="en-US"/>
          </a:p>
        </p:txBody>
      </p:sp>
      <p:sp>
        <p:nvSpPr>
          <p:cNvPr id="10" name="Téglalap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10" name="Téglalap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Téglalap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Cím 1"/>
          <p:cNvSpPr>
            <a:spLocks noGrp="1"/>
          </p:cNvSpPr>
          <p:nvPr>
            <p:ph type="title"/>
          </p:nvPr>
        </p:nvSpPr>
        <p:spPr>
          <a:xfrm>
            <a:off x="457200" y="251948"/>
            <a:ext cx="8229600" cy="1143000"/>
          </a:xfrm>
        </p:spPr>
        <p:txBody>
          <a:bodyPr anchor="b"/>
          <a:lstStyle>
            <a:lvl1pPr>
              <a:defRPr/>
            </a:lvl1pPr>
            <a:extLst/>
          </a:lstStyle>
          <a:p>
            <a:r>
              <a:rPr kumimoji="0" lang="hu-HU" smtClean="0"/>
              <a:t>Mintacím szerkesztése</a:t>
            </a:r>
            <a:endParaRPr kumimoji="0" lang="en-US"/>
          </a:p>
        </p:txBody>
      </p:sp>
      <p:sp>
        <p:nvSpPr>
          <p:cNvPr id="3" name="Szöveg helye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hu-HU" smtClean="0"/>
              <a:t>Mintaszöveg szerkesztése</a:t>
            </a:r>
          </a:p>
        </p:txBody>
      </p:sp>
      <p:sp>
        <p:nvSpPr>
          <p:cNvPr id="4" name="Szöveg helye 3"/>
          <p:cNvSpPr>
            <a:spLocks noGrp="1"/>
          </p:cNvSpPr>
          <p:nvPr>
            <p:ph type="body" sz="half" idx="3"/>
          </p:nvPr>
        </p:nvSpPr>
        <p:spPr>
          <a:xfrm>
            <a:off x="4645027"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hu-HU" smtClean="0"/>
              <a:t>Mintaszöveg szerkesztése</a:t>
            </a:r>
          </a:p>
        </p:txBody>
      </p:sp>
      <p:sp>
        <p:nvSpPr>
          <p:cNvPr id="5" name="Tartalom helye 4"/>
          <p:cNvSpPr>
            <a:spLocks noGrp="1"/>
          </p:cNvSpPr>
          <p:nvPr>
            <p:ph sz="quarter" idx="2"/>
          </p:nvPr>
        </p:nvSpPr>
        <p:spPr>
          <a:xfrm>
            <a:off x="457200" y="2362204"/>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6" name="Tartalom helye 5"/>
          <p:cNvSpPr>
            <a:spLocks noGrp="1"/>
          </p:cNvSpPr>
          <p:nvPr>
            <p:ph sz="quarter" idx="4"/>
          </p:nvPr>
        </p:nvSpPr>
        <p:spPr>
          <a:xfrm>
            <a:off x="4645027" y="2362204"/>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7" name="Dátum helye 6"/>
          <p:cNvSpPr>
            <a:spLocks noGrp="1"/>
          </p:cNvSpPr>
          <p:nvPr>
            <p:ph type="dt" sz="half" idx="10"/>
          </p:nvPr>
        </p:nvSpPr>
        <p:spPr/>
        <p:txBody>
          <a:bodyPr/>
          <a:lstStyle>
            <a:extLst/>
          </a:lstStyle>
          <a:p>
            <a:fld id="{4E4EB543-FA08-49CB-BD8E-C32C0EAC1B38}" type="datetimeFigureOut">
              <a:rPr lang="hu-HU" smtClean="0"/>
              <a:pPr/>
              <a:t>2016.05.09.</a:t>
            </a:fld>
            <a:endParaRPr lang="en-US"/>
          </a:p>
        </p:txBody>
      </p:sp>
      <p:sp>
        <p:nvSpPr>
          <p:cNvPr id="8" name="Élőláb helye 7"/>
          <p:cNvSpPr>
            <a:spLocks noGrp="1"/>
          </p:cNvSpPr>
          <p:nvPr>
            <p:ph type="ftr" sz="quarter" idx="11"/>
          </p:nvPr>
        </p:nvSpPr>
        <p:spPr/>
        <p:txBody>
          <a:bodyPr/>
          <a:lstStyle>
            <a:extLst/>
          </a:lstStyle>
          <a:p>
            <a:endParaRPr lang="en-US"/>
          </a:p>
        </p:txBody>
      </p:sp>
      <p:sp>
        <p:nvSpPr>
          <p:cNvPr id="9" name="Dia számának helye 8"/>
          <p:cNvSpPr>
            <a:spLocks noGrp="1"/>
          </p:cNvSpPr>
          <p:nvPr>
            <p:ph type="sldNum" sz="quarter" idx="12"/>
          </p:nvPr>
        </p:nvSpPr>
        <p:spPr>
          <a:xfrm>
            <a:off x="8641081" y="6514568"/>
            <a:ext cx="464288" cy="274320"/>
          </a:xfrm>
        </p:spPr>
        <p:txBody>
          <a:bodyPr/>
          <a:lstStyle>
            <a:extLst/>
          </a:lstStyle>
          <a:p>
            <a:fld id="{5607A221-071F-4898-AF20-0287A052E2D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229600" cy="1143000"/>
          </a:xfrm>
        </p:spPr>
        <p:txBody>
          <a:bodyPr tIns="45720" anchor="b"/>
          <a:lstStyle>
            <a:lvl1pPr>
              <a:defRPr/>
            </a:lvl1pPr>
          </a:lstStyle>
          <a:p>
            <a:r>
              <a:rPr kumimoji="0" lang="hu-HU" smtClean="0"/>
              <a:t>Mintacím szerkesztése</a:t>
            </a:r>
            <a:endParaRPr kumimoji="0" lang="en-US"/>
          </a:p>
        </p:txBody>
      </p:sp>
      <p:sp>
        <p:nvSpPr>
          <p:cNvPr id="3" name="Szöveg hely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hu-HU" smtClean="0"/>
              <a:t>Mintaszöveg szerkesztése</a:t>
            </a:r>
          </a:p>
        </p:txBody>
      </p:sp>
      <p:sp>
        <p:nvSpPr>
          <p:cNvPr id="4" name="Szöveg helye 3"/>
          <p:cNvSpPr>
            <a:spLocks noGrp="1"/>
          </p:cNvSpPr>
          <p:nvPr>
            <p:ph type="body" sz="half" idx="3"/>
          </p:nvPr>
        </p:nvSpPr>
        <p:spPr>
          <a:xfrm>
            <a:off x="4645027" y="1859761"/>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hu-HU" smtClean="0"/>
              <a:t>Mintaszöveg szerkesztése</a:t>
            </a:r>
          </a:p>
        </p:txBody>
      </p:sp>
      <p:sp>
        <p:nvSpPr>
          <p:cNvPr id="5" name="Tartalom helye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6" name="Tartalom helye 5"/>
          <p:cNvSpPr>
            <a:spLocks noGrp="1"/>
          </p:cNvSpPr>
          <p:nvPr>
            <p:ph sz="quarter" idx="4"/>
          </p:nvPr>
        </p:nvSpPr>
        <p:spPr>
          <a:xfrm>
            <a:off x="4645027"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7" name="Dátum helye 6"/>
          <p:cNvSpPr>
            <a:spLocks noGrp="1"/>
          </p:cNvSpPr>
          <p:nvPr>
            <p:ph type="dt" sz="half" idx="10"/>
          </p:nvPr>
        </p:nvSpPr>
        <p:spPr/>
        <p:txBody>
          <a:bodyPr/>
          <a:lstStyle/>
          <a:p>
            <a:fld id="{D9ABA3D4-ED11-420B-A7FB-80801AB05752}" type="datetimeFigureOut">
              <a:rPr lang="hu-HU" smtClean="0"/>
              <a:pPr/>
              <a:t>2016.05.09.</a:t>
            </a:fld>
            <a:endParaRPr lang="en-US"/>
          </a:p>
        </p:txBody>
      </p:sp>
      <p:sp>
        <p:nvSpPr>
          <p:cNvPr id="8" name="Élőláb helye 7"/>
          <p:cNvSpPr>
            <a:spLocks noGrp="1"/>
          </p:cNvSpPr>
          <p:nvPr>
            <p:ph type="ftr" sz="quarter" idx="11"/>
          </p:nvPr>
        </p:nvSpPr>
        <p:spPr/>
        <p:txBody>
          <a:bodyPr/>
          <a:lstStyle/>
          <a:p>
            <a:endParaRPr lang="en-US"/>
          </a:p>
        </p:txBody>
      </p:sp>
      <p:sp>
        <p:nvSpPr>
          <p:cNvPr id="9" name="Dia számának helye 8"/>
          <p:cNvSpPr>
            <a:spLocks noGrp="1"/>
          </p:cNvSpPr>
          <p:nvPr>
            <p:ph type="sldNum" sz="quarter" idx="12"/>
          </p:nvPr>
        </p:nvSpPr>
        <p:spPr/>
        <p:txBody>
          <a:bodyPr/>
          <a:lstStyle/>
          <a:p>
            <a:fld id="{73CBD996-246B-40EA-A084-DB43D8016BD5}"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a:xfrm>
            <a:off x="457200" y="253218"/>
            <a:ext cx="8229600" cy="1143000"/>
          </a:xfrm>
        </p:spPr>
        <p:txBody>
          <a:bodyPr/>
          <a:lstStyle>
            <a:extLst/>
          </a:lstStyle>
          <a:p>
            <a:r>
              <a:rPr kumimoji="0" lang="hu-HU" smtClean="0"/>
              <a:t>Mintacím szerkesztése</a:t>
            </a:r>
            <a:endParaRPr kumimoji="0" lang="en-US"/>
          </a:p>
        </p:txBody>
      </p:sp>
      <p:sp>
        <p:nvSpPr>
          <p:cNvPr id="3" name="Dátum helye 2"/>
          <p:cNvSpPr>
            <a:spLocks noGrp="1"/>
          </p:cNvSpPr>
          <p:nvPr>
            <p:ph type="dt" sz="half" idx="10"/>
          </p:nvPr>
        </p:nvSpPr>
        <p:spPr/>
        <p:txBody>
          <a:bodyPr/>
          <a:lstStyle>
            <a:extLst/>
          </a:lstStyle>
          <a:p>
            <a:fld id="{4E4EB543-FA08-49CB-BD8E-C32C0EAC1B38}" type="datetimeFigureOut">
              <a:rPr lang="hu-HU" smtClean="0"/>
              <a:pPr/>
              <a:t>2016.05.09.</a:t>
            </a:fld>
            <a:endParaRPr lang="en-US"/>
          </a:p>
        </p:txBody>
      </p:sp>
      <p:sp>
        <p:nvSpPr>
          <p:cNvPr id="4" name="Élőláb helye 3"/>
          <p:cNvSpPr>
            <a:spLocks noGrp="1"/>
          </p:cNvSpPr>
          <p:nvPr>
            <p:ph type="ftr" sz="quarter" idx="11"/>
          </p:nvPr>
        </p:nvSpPr>
        <p:spPr/>
        <p:txBody>
          <a:bodyPr/>
          <a:lstStyle>
            <a:extLst/>
          </a:lstStyle>
          <a:p>
            <a:endParaRPr lang="en-US"/>
          </a:p>
        </p:txBody>
      </p:sp>
      <p:sp>
        <p:nvSpPr>
          <p:cNvPr id="5" name="Dia számának helye 4"/>
          <p:cNvSpPr>
            <a:spLocks noGrp="1"/>
          </p:cNvSpPr>
          <p:nvPr>
            <p:ph type="sldNum" sz="quarter" idx="12"/>
          </p:nvPr>
        </p:nvSpPr>
        <p:spPr/>
        <p:txBody>
          <a:bodyPr/>
          <a:lstStyle>
            <a:extLst/>
          </a:lstStyle>
          <a:p>
            <a:fld id="{5607A221-071F-4898-AF20-0287A052E2D0}" type="slidenum">
              <a:rPr lang="en-US" smtClean="0"/>
              <a:pPr/>
              <a:t>‹#›</a:t>
            </a:fld>
            <a:endParaRPr lang="en-US"/>
          </a:p>
        </p:txBody>
      </p:sp>
      <p:sp>
        <p:nvSpPr>
          <p:cNvPr id="7" name="Téglalap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extLst/>
          </a:lstStyle>
          <a:p>
            <a:fld id="{4E4EB543-FA08-49CB-BD8E-C32C0EAC1B38}" type="datetimeFigureOut">
              <a:rPr lang="hu-HU" smtClean="0"/>
              <a:pPr/>
              <a:t>2016.05.09.</a:t>
            </a:fld>
            <a:endParaRPr lang="en-US"/>
          </a:p>
        </p:txBody>
      </p:sp>
      <p:sp>
        <p:nvSpPr>
          <p:cNvPr id="3" name="Élőláb helye 2"/>
          <p:cNvSpPr>
            <a:spLocks noGrp="1"/>
          </p:cNvSpPr>
          <p:nvPr>
            <p:ph type="ftr" sz="quarter" idx="11"/>
          </p:nvPr>
        </p:nvSpPr>
        <p:spPr/>
        <p:txBody>
          <a:bodyPr/>
          <a:lstStyle>
            <a:extLst/>
          </a:lstStyle>
          <a:p>
            <a:endParaRPr lang="en-US"/>
          </a:p>
        </p:txBody>
      </p:sp>
      <p:sp>
        <p:nvSpPr>
          <p:cNvPr id="4" name="Dia számának helye 3"/>
          <p:cNvSpPr>
            <a:spLocks noGrp="1"/>
          </p:cNvSpPr>
          <p:nvPr>
            <p:ph type="sldNum" sz="quarter" idx="12"/>
          </p:nvPr>
        </p:nvSpPr>
        <p:spPr/>
        <p:txBody>
          <a:bodyPr/>
          <a:lstStyle>
            <a:extLst/>
          </a:lstStyle>
          <a:p>
            <a:fld id="{5607A221-071F-4898-AF20-0287A052E2D0}" type="slidenum">
              <a:rPr lang="en-US" smtClean="0"/>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Tartalomrész képaláírással">
    <p:bg>
      <p:bgRef idx="1001">
        <a:schemeClr val="bg2"/>
      </p:bgRef>
    </p:bg>
    <p:spTree>
      <p:nvGrpSpPr>
        <p:cNvPr id="1" name=""/>
        <p:cNvGrpSpPr/>
        <p:nvPr/>
      </p:nvGrpSpPr>
      <p:grpSpPr>
        <a:xfrm>
          <a:off x="0" y="0"/>
          <a:ext cx="0" cy="0"/>
          <a:chOff x="0" y="0"/>
          <a:chExt cx="0" cy="0"/>
        </a:xfrm>
      </p:grpSpPr>
      <p:sp>
        <p:nvSpPr>
          <p:cNvPr id="8" name="Téglalap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Cím 1"/>
          <p:cNvSpPr>
            <a:spLocks noGrp="1"/>
          </p:cNvSpPr>
          <p:nvPr>
            <p:ph type="title"/>
          </p:nvPr>
        </p:nvSpPr>
        <p:spPr>
          <a:xfrm>
            <a:off x="4963136" y="304800"/>
            <a:ext cx="3931920" cy="762000"/>
          </a:xfrm>
        </p:spPr>
        <p:txBody>
          <a:bodyPr anchor="b"/>
          <a:lstStyle>
            <a:lvl1pPr marL="0" algn="r">
              <a:buNone/>
              <a:defRPr sz="2000" b="1"/>
            </a:lvl1pPr>
            <a:extLst/>
          </a:lstStyle>
          <a:p>
            <a:r>
              <a:rPr kumimoji="0" lang="hu-HU" smtClean="0"/>
              <a:t>Mintacím szerkesztése</a:t>
            </a:r>
            <a:endParaRPr kumimoji="0" lang="en-US"/>
          </a:p>
        </p:txBody>
      </p:sp>
      <p:sp>
        <p:nvSpPr>
          <p:cNvPr id="3" name="Szöveg helye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hu-HU" smtClean="0"/>
              <a:t>Mintaszöveg szerkesztése</a:t>
            </a:r>
          </a:p>
        </p:txBody>
      </p:sp>
      <p:sp>
        <p:nvSpPr>
          <p:cNvPr id="4" name="Tartalom helye 3"/>
          <p:cNvSpPr>
            <a:spLocks noGrp="1"/>
          </p:cNvSpPr>
          <p:nvPr>
            <p:ph sz="half" idx="1"/>
          </p:nvPr>
        </p:nvSpPr>
        <p:spPr>
          <a:xfrm>
            <a:off x="228601"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9" name="Dátum helye 8"/>
          <p:cNvSpPr>
            <a:spLocks noGrp="1"/>
          </p:cNvSpPr>
          <p:nvPr>
            <p:ph type="dt" sz="half" idx="10"/>
          </p:nvPr>
        </p:nvSpPr>
        <p:spPr>
          <a:xfrm>
            <a:off x="5562600" y="6513670"/>
            <a:ext cx="3002280" cy="274320"/>
          </a:xfrm>
        </p:spPr>
        <p:txBody>
          <a:bodyPr vert="horz" rtlCol="0"/>
          <a:lstStyle>
            <a:extLst/>
          </a:lstStyle>
          <a:p>
            <a:fld id="{4E4EB543-FA08-49CB-BD8E-C32C0EAC1B38}" type="datetimeFigureOut">
              <a:rPr lang="hu-HU" smtClean="0"/>
              <a:pPr/>
              <a:t>2016.05.09.</a:t>
            </a:fld>
            <a:endParaRPr lang="en-US"/>
          </a:p>
        </p:txBody>
      </p:sp>
      <p:sp>
        <p:nvSpPr>
          <p:cNvPr id="10" name="Dia számának helye 9"/>
          <p:cNvSpPr>
            <a:spLocks noGrp="1"/>
          </p:cNvSpPr>
          <p:nvPr>
            <p:ph type="sldNum" sz="quarter" idx="11"/>
          </p:nvPr>
        </p:nvSpPr>
        <p:spPr>
          <a:xfrm>
            <a:off x="8638954" y="6513670"/>
            <a:ext cx="464288" cy="274320"/>
          </a:xfrm>
        </p:spPr>
        <p:txBody>
          <a:bodyPr vert="horz" rtlCol="0"/>
          <a:lstStyle>
            <a:lvl1pPr>
              <a:defRPr>
                <a:solidFill>
                  <a:schemeClr val="tx2">
                    <a:shade val="90000"/>
                  </a:schemeClr>
                </a:solidFill>
              </a:defRPr>
            </a:lvl1pPr>
            <a:extLst/>
          </a:lstStyle>
          <a:p>
            <a:fld id="{5607A221-071F-4898-AF20-0287A052E2D0}" type="slidenum">
              <a:rPr lang="en-US" smtClean="0"/>
              <a:pPr/>
              <a:t>‹#›</a:t>
            </a:fld>
            <a:endParaRPr lang="en-US"/>
          </a:p>
        </p:txBody>
      </p:sp>
      <p:sp>
        <p:nvSpPr>
          <p:cNvPr id="11" name="Élőláb helye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3040443" y="4724400"/>
            <a:ext cx="5486400" cy="664536"/>
          </a:xfrm>
        </p:spPr>
        <p:txBody>
          <a:bodyPr anchor="b"/>
          <a:lstStyle>
            <a:lvl1pPr marL="0" algn="r">
              <a:buNone/>
              <a:defRPr sz="2000" b="1"/>
            </a:lvl1pPr>
            <a:extLst/>
          </a:lstStyle>
          <a:p>
            <a:r>
              <a:rPr kumimoji="0" lang="hu-HU" smtClean="0"/>
              <a:t>Mintacím szerkesztése</a:t>
            </a:r>
            <a:endParaRPr kumimoji="0" lang="en-US"/>
          </a:p>
        </p:txBody>
      </p:sp>
      <p:sp>
        <p:nvSpPr>
          <p:cNvPr id="4" name="Szöveg helye 3"/>
          <p:cNvSpPr>
            <a:spLocks noGrp="1"/>
          </p:cNvSpPr>
          <p:nvPr>
            <p:ph type="body" sz="half" idx="2"/>
          </p:nvPr>
        </p:nvSpPr>
        <p:spPr>
          <a:xfrm>
            <a:off x="3040443" y="5388940"/>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hu-HU" smtClean="0"/>
              <a:t>Mintaszöveg szerkesztése</a:t>
            </a:r>
          </a:p>
        </p:txBody>
      </p:sp>
      <p:sp>
        <p:nvSpPr>
          <p:cNvPr id="13" name="Kép helye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hu-HU" smtClean="0">
                <a:solidFill>
                  <a:schemeClr val="lt1"/>
                </a:solidFill>
                <a:latin typeface="+mn-lt"/>
                <a:ea typeface="+mn-ea"/>
                <a:cs typeface="+mn-cs"/>
              </a:rPr>
              <a:t>Kép beszúrásához kattintson az ikonra</a:t>
            </a:r>
            <a:endParaRPr kumimoji="0" lang="en-US" dirty="0">
              <a:solidFill>
                <a:schemeClr val="lt1"/>
              </a:solidFill>
              <a:latin typeface="+mn-lt"/>
              <a:ea typeface="+mn-ea"/>
              <a:cs typeface="+mn-cs"/>
            </a:endParaRPr>
          </a:p>
        </p:txBody>
      </p:sp>
      <p:sp>
        <p:nvSpPr>
          <p:cNvPr id="8" name="Dátum helye 7"/>
          <p:cNvSpPr>
            <a:spLocks noGrp="1"/>
          </p:cNvSpPr>
          <p:nvPr>
            <p:ph type="dt" sz="half" idx="10"/>
          </p:nvPr>
        </p:nvSpPr>
        <p:spPr>
          <a:xfrm>
            <a:off x="5562600" y="6509004"/>
            <a:ext cx="3002280" cy="274320"/>
          </a:xfrm>
        </p:spPr>
        <p:txBody>
          <a:bodyPr vert="horz" rtlCol="0"/>
          <a:lstStyle>
            <a:extLst/>
          </a:lstStyle>
          <a:p>
            <a:fld id="{4E4EB543-FA08-49CB-BD8E-C32C0EAC1B38}" type="datetimeFigureOut">
              <a:rPr lang="hu-HU" smtClean="0"/>
              <a:pPr/>
              <a:t>2016.05.09.</a:t>
            </a:fld>
            <a:endParaRPr lang="en-US"/>
          </a:p>
        </p:txBody>
      </p:sp>
      <p:sp>
        <p:nvSpPr>
          <p:cNvPr id="9" name="Dia számának helye 8"/>
          <p:cNvSpPr>
            <a:spLocks noGrp="1"/>
          </p:cNvSpPr>
          <p:nvPr>
            <p:ph type="sldNum" sz="quarter" idx="11"/>
          </p:nvPr>
        </p:nvSpPr>
        <p:spPr>
          <a:xfrm>
            <a:off x="8638954" y="6509004"/>
            <a:ext cx="464288" cy="274320"/>
          </a:xfrm>
        </p:spPr>
        <p:txBody>
          <a:bodyPr vert="horz" rtlCol="0"/>
          <a:lstStyle>
            <a:lvl1pPr>
              <a:defRPr>
                <a:solidFill>
                  <a:schemeClr val="tx2">
                    <a:shade val="90000"/>
                  </a:schemeClr>
                </a:solidFill>
              </a:defRPr>
            </a:lvl1pPr>
            <a:extLst/>
          </a:lstStyle>
          <a:p>
            <a:fld id="{5607A221-071F-4898-AF20-0287A052E2D0}" type="slidenum">
              <a:rPr lang="en-US" smtClean="0"/>
              <a:pPr/>
              <a:t>‹#›</a:t>
            </a:fld>
            <a:endParaRPr lang="en-US"/>
          </a:p>
        </p:txBody>
      </p:sp>
      <p:sp>
        <p:nvSpPr>
          <p:cNvPr id="10" name="Élőláb helye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extLst/>
          </a:lstStyle>
          <a:p>
            <a:r>
              <a:rPr kumimoji="0" lang="hu-HU" smtClean="0"/>
              <a:t>Mintacím szerkesztése</a:t>
            </a:r>
            <a:endParaRPr kumimoji="0" lang="en-US"/>
          </a:p>
        </p:txBody>
      </p:sp>
      <p:sp>
        <p:nvSpPr>
          <p:cNvPr id="3" name="Függőleges szöveg helye 2"/>
          <p:cNvSpPr>
            <a:spLocks noGrp="1"/>
          </p:cNvSpPr>
          <p:nvPr>
            <p:ph type="body" orient="vert" idx="1"/>
          </p:nvPr>
        </p:nvSpPr>
        <p:spPr/>
        <p:txBody>
          <a:bodyPr vert="eaVert"/>
          <a:lstStyle>
            <a:extLs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extLst/>
          </a:lstStyle>
          <a:p>
            <a:fld id="{4E4EB543-FA08-49CB-BD8E-C32C0EAC1B38}" type="datetimeFigureOut">
              <a:rPr lang="hu-HU" smtClean="0"/>
              <a:pPr/>
              <a:t>2016.05.09.</a:t>
            </a:fld>
            <a:endParaRPr lang="en-US"/>
          </a:p>
        </p:txBody>
      </p:sp>
      <p:sp>
        <p:nvSpPr>
          <p:cNvPr id="5" name="Élőláb helye 4"/>
          <p:cNvSpPr>
            <a:spLocks noGrp="1"/>
          </p:cNvSpPr>
          <p:nvPr>
            <p:ph type="ftr" sz="quarter" idx="11"/>
          </p:nvPr>
        </p:nvSpPr>
        <p:spPr/>
        <p:txBody>
          <a:bodyPr/>
          <a:lstStyle>
            <a:extLst/>
          </a:lstStyle>
          <a:p>
            <a:endParaRPr lang="en-US"/>
          </a:p>
        </p:txBody>
      </p:sp>
      <p:sp>
        <p:nvSpPr>
          <p:cNvPr id="6" name="Dia számának helye 5"/>
          <p:cNvSpPr>
            <a:spLocks noGrp="1"/>
          </p:cNvSpPr>
          <p:nvPr>
            <p:ph type="sldNum" sz="quarter" idx="12"/>
          </p:nvPr>
        </p:nvSpPr>
        <p:spPr/>
        <p:txBody>
          <a:bodyPr/>
          <a:lstStyle>
            <a:extLst/>
          </a:lstStyle>
          <a:p>
            <a:fld id="{5607A221-071F-4898-AF20-0287A052E2D0}" type="slidenum">
              <a:rPr lang="en-US" smtClean="0"/>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42"/>
            <a:ext cx="2057400" cy="5851525"/>
          </a:xfrm>
        </p:spPr>
        <p:txBody>
          <a:bodyPr vert="eaVert"/>
          <a:lstStyle>
            <a:lvl1pPr algn="l">
              <a:defRPr/>
            </a:lvl1pPr>
            <a:extLst/>
          </a:lstStyle>
          <a:p>
            <a:r>
              <a:rPr kumimoji="0" lang="hu-HU" smtClean="0"/>
              <a:t>Mintacím szerkesztése</a:t>
            </a:r>
            <a:endParaRPr kumimoji="0" lang="en-US"/>
          </a:p>
        </p:txBody>
      </p:sp>
      <p:sp>
        <p:nvSpPr>
          <p:cNvPr id="3" name="Függőleges szöveg helye 2"/>
          <p:cNvSpPr>
            <a:spLocks noGrp="1"/>
          </p:cNvSpPr>
          <p:nvPr>
            <p:ph type="body" orient="vert" idx="1"/>
          </p:nvPr>
        </p:nvSpPr>
        <p:spPr>
          <a:xfrm>
            <a:off x="457200" y="274642"/>
            <a:ext cx="6019800" cy="5851525"/>
          </a:xfrm>
        </p:spPr>
        <p:txBody>
          <a:bodyPr vert="eaVert"/>
          <a:lstStyle>
            <a:extLs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extLst/>
          </a:lstStyle>
          <a:p>
            <a:fld id="{4E4EB543-FA08-49CB-BD8E-C32C0EAC1B38}" type="datetimeFigureOut">
              <a:rPr lang="hu-HU" smtClean="0"/>
              <a:pPr/>
              <a:t>2016.05.09.</a:t>
            </a:fld>
            <a:endParaRPr lang="en-US"/>
          </a:p>
        </p:txBody>
      </p:sp>
      <p:sp>
        <p:nvSpPr>
          <p:cNvPr id="5" name="Élőláb helye 4"/>
          <p:cNvSpPr>
            <a:spLocks noGrp="1"/>
          </p:cNvSpPr>
          <p:nvPr>
            <p:ph type="ftr" sz="quarter" idx="11"/>
          </p:nvPr>
        </p:nvSpPr>
        <p:spPr/>
        <p:txBody>
          <a:bodyPr/>
          <a:lstStyle>
            <a:extLst/>
          </a:lstStyle>
          <a:p>
            <a:endParaRPr lang="en-US"/>
          </a:p>
        </p:txBody>
      </p:sp>
      <p:sp>
        <p:nvSpPr>
          <p:cNvPr id="6" name="Dia számának helye 5"/>
          <p:cNvSpPr>
            <a:spLocks noGrp="1"/>
          </p:cNvSpPr>
          <p:nvPr>
            <p:ph type="sldNum" sz="quarter" idx="12"/>
          </p:nvPr>
        </p:nvSpPr>
        <p:spPr/>
        <p:txBody>
          <a:bodyPr/>
          <a:lstStyle>
            <a:extLst/>
          </a:lstStyle>
          <a:p>
            <a:fld id="{5607A221-071F-4898-AF20-0287A052E2D0}" type="slidenum">
              <a:rPr lang="en-US" smtClean="0"/>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4242851"/>
            <a:ext cx="6726063"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833789" y="4243845"/>
            <a:ext cx="2307831" cy="276940"/>
          </a:xfrm>
          <a:prstGeom prst="rect">
            <a:avLst/>
          </a:prstGeom>
        </p:spPr>
      </p:pic>
      <p:sp>
        <p:nvSpPr>
          <p:cNvPr id="9" name="Rectangle 8"/>
          <p:cNvSpPr/>
          <p:nvPr/>
        </p:nvSpPr>
        <p:spPr>
          <a:xfrm>
            <a:off x="0" y="2590078"/>
            <a:ext cx="6726064"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6833787" y="2590078"/>
            <a:ext cx="2307832"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510243" y="2733709"/>
            <a:ext cx="6108101" cy="1373070"/>
          </a:xfrm>
        </p:spPr>
        <p:txBody>
          <a:bodyPr anchor="b">
            <a:noAutofit/>
          </a:bodyPr>
          <a:lstStyle>
            <a:lvl1pPr algn="r">
              <a:defRPr sz="5400"/>
            </a:lvl1pPr>
          </a:lstStyle>
          <a:p>
            <a:r>
              <a:rPr lang="hu-HU" smtClean="0"/>
              <a:t>Mintacím szerkesztése</a:t>
            </a:r>
            <a:endParaRPr lang="en-US" dirty="0"/>
          </a:p>
        </p:txBody>
      </p:sp>
      <p:sp>
        <p:nvSpPr>
          <p:cNvPr id="3" name="Subtitle 2"/>
          <p:cNvSpPr>
            <a:spLocks noGrp="1"/>
          </p:cNvSpPr>
          <p:nvPr>
            <p:ph type="subTitle" idx="1"/>
          </p:nvPr>
        </p:nvSpPr>
        <p:spPr>
          <a:xfrm>
            <a:off x="510243" y="4394044"/>
            <a:ext cx="6108101"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smtClean="0"/>
              <a:t>Alcím mintájának szerkesztése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pPr/>
              <a:t>5/9/2016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6941510" y="2750337"/>
            <a:ext cx="878916" cy="1356442"/>
          </a:xfrm>
        </p:spPr>
        <p:txBody>
          <a:bodyPr/>
          <a:lstStyle/>
          <a:p>
            <a:fld id="{6D22F896-40B5-4ADD-8801-0D06FADFA095}" type="slidenum">
              <a:rPr lang="en-US" dirty="0"/>
              <a:pPr/>
              <a:t>‹#›</a:t>
            </a:fld>
            <a:endParaRPr 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 y="1970240"/>
            <a:ext cx="7828359"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1" y="1971234"/>
            <a:ext cx="1202248" cy="144270"/>
          </a:xfrm>
          <a:prstGeom prst="rect">
            <a:avLst/>
          </a:prstGeom>
        </p:spPr>
      </p:pic>
      <p:sp>
        <p:nvSpPr>
          <p:cNvPr id="17" name="Rectangle 16"/>
          <p:cNvSpPr/>
          <p:nvPr/>
        </p:nvSpPr>
        <p:spPr>
          <a:xfrm>
            <a:off x="2"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hu-HU" smtClean="0"/>
              <a:t>Mintacím szerkesztése</a:t>
            </a:r>
            <a:endParaRPr lang="en-US" dirty="0"/>
          </a:p>
        </p:txBody>
      </p:sp>
      <p:sp>
        <p:nvSpPr>
          <p:cNvPr id="3" name="Content Placeholder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pPr/>
              <a:t>5/9/2016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4086907"/>
            <a:ext cx="7828359"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68" y="4087901"/>
            <a:ext cx="1202248" cy="144270"/>
          </a:xfrm>
          <a:prstGeom prst="rect">
            <a:avLst/>
          </a:prstGeom>
        </p:spPr>
      </p:pic>
      <p:sp>
        <p:nvSpPr>
          <p:cNvPr id="9" name="Rectangle 8"/>
          <p:cNvSpPr/>
          <p:nvPr/>
        </p:nvSpPr>
        <p:spPr>
          <a:xfrm>
            <a:off x="-2" y="2726267"/>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7939371" y="2726267"/>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2" y="2869895"/>
            <a:ext cx="7210395" cy="1090788"/>
          </a:xfrm>
        </p:spPr>
        <p:txBody>
          <a:bodyPr anchor="ctr">
            <a:normAutofit/>
          </a:bodyPr>
          <a:lstStyle>
            <a:lvl1pPr algn="r">
              <a:defRPr sz="3600"/>
            </a:lvl1pPr>
          </a:lstStyle>
          <a:p>
            <a:r>
              <a:rPr lang="hu-HU" smtClean="0"/>
              <a:t>Mintacím szerkesztése</a:t>
            </a:r>
            <a:endParaRPr lang="en-US" dirty="0"/>
          </a:p>
        </p:txBody>
      </p:sp>
      <p:sp>
        <p:nvSpPr>
          <p:cNvPr id="3" name="Text Placeholder 2"/>
          <p:cNvSpPr>
            <a:spLocks noGrp="1"/>
          </p:cNvSpPr>
          <p:nvPr>
            <p:ph type="body" idx="1"/>
          </p:nvPr>
        </p:nvSpPr>
        <p:spPr>
          <a:xfrm>
            <a:off x="510242" y="4232176"/>
            <a:ext cx="7210395"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smtClean="0"/>
              <a:t>Mintaszöveg szerkesztése</a:t>
            </a:r>
          </a:p>
        </p:txBody>
      </p:sp>
      <p:sp>
        <p:nvSpPr>
          <p:cNvPr id="4" name="Date Placeholder 3"/>
          <p:cNvSpPr>
            <a:spLocks noGrp="1"/>
          </p:cNvSpPr>
          <p:nvPr>
            <p:ph type="dt" sz="half" idx="10"/>
          </p:nvPr>
        </p:nvSpPr>
        <p:spPr/>
        <p:txBody>
          <a:bodyPr/>
          <a:lstStyle/>
          <a:p>
            <a:fld id="{30578ACC-22D6-47C1-A373-4FD133E34F3C}" type="datetimeFigureOut">
              <a:rPr lang="en-US" dirty="0"/>
              <a:pPr/>
              <a:t>5/9/2016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8047094" y="2869900"/>
            <a:ext cx="865613" cy="1090789"/>
          </a:xfrm>
        </p:spPr>
        <p:txBody>
          <a:bodyPr/>
          <a:lstStyle/>
          <a:p>
            <a:fld id="{6D22F896-40B5-4ADD-8801-0D06FADFA095}" type="slidenum">
              <a:rPr lang="en-US" dirty="0"/>
              <a:pPr/>
              <a:t>‹#›</a:t>
            </a:fld>
            <a:endParaRPr 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 y="1970240"/>
            <a:ext cx="782835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1" y="1971234"/>
            <a:ext cx="1202248" cy="144270"/>
          </a:xfrm>
          <a:prstGeom prst="rect">
            <a:avLst/>
          </a:prstGeom>
        </p:spPr>
      </p:pic>
      <p:sp>
        <p:nvSpPr>
          <p:cNvPr id="10" name="Rectangle 9"/>
          <p:cNvSpPr/>
          <p:nvPr/>
        </p:nvSpPr>
        <p:spPr>
          <a:xfrm>
            <a:off x="2"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hu-HU" smtClean="0"/>
              <a:t>Mintacím szerkesztése</a:t>
            </a:r>
            <a:endParaRPr lang="en-US" dirty="0"/>
          </a:p>
        </p:txBody>
      </p:sp>
      <p:sp>
        <p:nvSpPr>
          <p:cNvPr id="3" name="Content Placeholder 2"/>
          <p:cNvSpPr>
            <a:spLocks noGrp="1"/>
          </p:cNvSpPr>
          <p:nvPr>
            <p:ph sz="half" idx="1"/>
          </p:nvPr>
        </p:nvSpPr>
        <p:spPr>
          <a:xfrm>
            <a:off x="510242" y="2336873"/>
            <a:ext cx="3523769" cy="3599316"/>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Content Placeholder 3"/>
          <p:cNvSpPr>
            <a:spLocks noGrp="1"/>
          </p:cNvSpPr>
          <p:nvPr>
            <p:ph sz="half" idx="2"/>
          </p:nvPr>
        </p:nvSpPr>
        <p:spPr>
          <a:xfrm>
            <a:off x="4195594" y="2336873"/>
            <a:ext cx="3525044" cy="3599316"/>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hu-HU" smtClean="0"/>
              <a:t>Mintacím szerkesztése</a:t>
            </a:r>
            <a:endParaRPr kumimoji="0" lang="en-US"/>
          </a:p>
        </p:txBody>
      </p:sp>
      <p:sp>
        <p:nvSpPr>
          <p:cNvPr id="3" name="Dátum helye 2"/>
          <p:cNvSpPr>
            <a:spLocks noGrp="1"/>
          </p:cNvSpPr>
          <p:nvPr>
            <p:ph type="dt" sz="half" idx="10"/>
          </p:nvPr>
        </p:nvSpPr>
        <p:spPr/>
        <p:txBody>
          <a:bodyPr/>
          <a:lstStyle/>
          <a:p>
            <a:fld id="{D9ABA3D4-ED11-420B-A7FB-80801AB05752}" type="datetimeFigureOut">
              <a:rPr lang="hu-HU" smtClean="0"/>
              <a:pPr/>
              <a:t>2016.05.09.</a:t>
            </a:fld>
            <a:endParaRPr lang="en-US"/>
          </a:p>
        </p:txBody>
      </p:sp>
      <p:sp>
        <p:nvSpPr>
          <p:cNvPr id="4" name="Élőláb helye 3"/>
          <p:cNvSpPr>
            <a:spLocks noGrp="1"/>
          </p:cNvSpPr>
          <p:nvPr>
            <p:ph type="ftr" sz="quarter" idx="11"/>
          </p:nvPr>
        </p:nvSpPr>
        <p:spPr/>
        <p:txBody>
          <a:bodyPr/>
          <a:lstStyle/>
          <a:p>
            <a:endParaRPr lang="en-US"/>
          </a:p>
        </p:txBody>
      </p:sp>
      <p:sp>
        <p:nvSpPr>
          <p:cNvPr id="5" name="Dia számának helye 4"/>
          <p:cNvSpPr>
            <a:spLocks noGrp="1"/>
          </p:cNvSpPr>
          <p:nvPr>
            <p:ph type="sldNum" sz="quarter" idx="12"/>
          </p:nvPr>
        </p:nvSpPr>
        <p:spPr/>
        <p:txBody>
          <a:bodyPr/>
          <a:lstStyle/>
          <a:p>
            <a:fld id="{73CBD996-246B-40EA-A084-DB43D8016BD5}"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 y="1970240"/>
            <a:ext cx="7828359"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1" y="1971234"/>
            <a:ext cx="1202248" cy="144270"/>
          </a:xfrm>
          <a:prstGeom prst="rect">
            <a:avLst/>
          </a:prstGeom>
        </p:spPr>
      </p:pic>
      <p:sp>
        <p:nvSpPr>
          <p:cNvPr id="12" name="Rectangle 11"/>
          <p:cNvSpPr/>
          <p:nvPr/>
        </p:nvSpPr>
        <p:spPr>
          <a:xfrm>
            <a:off x="2"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2" y="753234"/>
            <a:ext cx="7210397" cy="1080937"/>
          </a:xfrm>
        </p:spPr>
        <p:txBody>
          <a:bodyPr/>
          <a:lstStyle/>
          <a:p>
            <a:r>
              <a:rPr lang="hu-HU" smtClean="0"/>
              <a:t>Mintacím szerkesztése</a:t>
            </a:r>
            <a:endParaRPr lang="en-US" dirty="0"/>
          </a:p>
        </p:txBody>
      </p:sp>
      <p:sp>
        <p:nvSpPr>
          <p:cNvPr id="3" name="Text Placeholder 2"/>
          <p:cNvSpPr>
            <a:spLocks noGrp="1"/>
          </p:cNvSpPr>
          <p:nvPr>
            <p:ph type="body" idx="1"/>
          </p:nvPr>
        </p:nvSpPr>
        <p:spPr>
          <a:xfrm>
            <a:off x="679765" y="2336878"/>
            <a:ext cx="3354245"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Content Placeholder 3"/>
          <p:cNvSpPr>
            <a:spLocks noGrp="1"/>
          </p:cNvSpPr>
          <p:nvPr>
            <p:ph sz="half" idx="2"/>
          </p:nvPr>
        </p:nvSpPr>
        <p:spPr>
          <a:xfrm>
            <a:off x="510244" y="3030013"/>
            <a:ext cx="3523766" cy="2906179"/>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5" name="Text Placeholder 4"/>
          <p:cNvSpPr>
            <a:spLocks noGrp="1"/>
          </p:cNvSpPr>
          <p:nvPr>
            <p:ph type="body" sz="quarter" idx="3"/>
          </p:nvPr>
        </p:nvSpPr>
        <p:spPr>
          <a:xfrm>
            <a:off x="4365116" y="2336873"/>
            <a:ext cx="3355521"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Content Placeholder 5"/>
          <p:cNvSpPr>
            <a:spLocks noGrp="1"/>
          </p:cNvSpPr>
          <p:nvPr>
            <p:ph sz="quarter" idx="4"/>
          </p:nvPr>
        </p:nvSpPr>
        <p:spPr>
          <a:xfrm>
            <a:off x="4195594" y="3030013"/>
            <a:ext cx="3525044" cy="2906179"/>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pPr/>
              <a:t>5/9/2016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 y="1970240"/>
            <a:ext cx="7828359"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1" y="1971234"/>
            <a:ext cx="1202248" cy="144270"/>
          </a:xfrm>
          <a:prstGeom prst="rect">
            <a:avLst/>
          </a:prstGeom>
        </p:spPr>
      </p:pic>
      <p:sp>
        <p:nvSpPr>
          <p:cNvPr id="8" name="Rectangle 7"/>
          <p:cNvSpPr/>
          <p:nvPr/>
        </p:nvSpPr>
        <p:spPr>
          <a:xfrm>
            <a:off x="2"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hu-HU" smtClean="0"/>
              <a:t>Mintacím szerkesztése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pPr/>
              <a:t>5/9/2016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939371" y="1971234"/>
            <a:ext cx="1202248" cy="144270"/>
          </a:xfrm>
          <a:prstGeom prst="rect">
            <a:avLst/>
          </a:prstGeom>
        </p:spPr>
      </p:pic>
      <p:sp>
        <p:nvSpPr>
          <p:cNvPr id="6" name="Rectangle 5"/>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pPr/>
              <a:t>5/9/2016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 y="1970240"/>
            <a:ext cx="782835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1" y="1971234"/>
            <a:ext cx="1202248" cy="144270"/>
          </a:xfrm>
          <a:prstGeom prst="rect">
            <a:avLst/>
          </a:prstGeom>
        </p:spPr>
      </p:pic>
      <p:sp>
        <p:nvSpPr>
          <p:cNvPr id="10" name="Rectangle 9"/>
          <p:cNvSpPr/>
          <p:nvPr/>
        </p:nvSpPr>
        <p:spPr>
          <a:xfrm>
            <a:off x="2"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1" y="753227"/>
            <a:ext cx="7210394" cy="1080940"/>
          </a:xfrm>
        </p:spPr>
        <p:txBody>
          <a:bodyPr anchor="ctr">
            <a:normAutofit/>
          </a:bodyPr>
          <a:lstStyle>
            <a:lvl1pPr>
              <a:defRPr sz="3600"/>
            </a:lvl1pPr>
          </a:lstStyle>
          <a:p>
            <a:r>
              <a:rPr lang="hu-HU" smtClean="0"/>
              <a:t>Mintacím szerkesztése</a:t>
            </a:r>
            <a:endParaRPr lang="en-US" dirty="0"/>
          </a:p>
        </p:txBody>
      </p:sp>
      <p:sp>
        <p:nvSpPr>
          <p:cNvPr id="3" name="Content Placeholder 2"/>
          <p:cNvSpPr>
            <a:spLocks noGrp="1"/>
          </p:cNvSpPr>
          <p:nvPr>
            <p:ph idx="1"/>
          </p:nvPr>
        </p:nvSpPr>
        <p:spPr>
          <a:xfrm>
            <a:off x="3514385" y="2336878"/>
            <a:ext cx="4206252" cy="3599313"/>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Text Placeholder 3"/>
          <p:cNvSpPr>
            <a:spLocks noGrp="1"/>
          </p:cNvSpPr>
          <p:nvPr>
            <p:ph type="body" sz="half" idx="2"/>
          </p:nvPr>
        </p:nvSpPr>
        <p:spPr>
          <a:xfrm>
            <a:off x="510243" y="2336877"/>
            <a:ext cx="2842559"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ate Placeholder 4"/>
          <p:cNvSpPr>
            <a:spLocks noGrp="1"/>
          </p:cNvSpPr>
          <p:nvPr>
            <p:ph type="dt" sz="half" idx="10"/>
          </p:nvPr>
        </p:nvSpPr>
        <p:spPr/>
        <p:txBody>
          <a:bodyPr/>
          <a:lstStyle/>
          <a:p>
            <a:fld id="{E331444B-B92B-4E27-8C94-BB93EAF5CB18}" type="datetimeFigureOut">
              <a:rPr lang="en-US" dirty="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 y="1970240"/>
            <a:ext cx="782835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1" y="1971234"/>
            <a:ext cx="1202248" cy="144270"/>
          </a:xfrm>
          <a:prstGeom prst="rect">
            <a:avLst/>
          </a:prstGeom>
        </p:spPr>
      </p:pic>
      <p:sp>
        <p:nvSpPr>
          <p:cNvPr id="10" name="Rectangle 9"/>
          <p:cNvSpPr/>
          <p:nvPr/>
        </p:nvSpPr>
        <p:spPr>
          <a:xfrm>
            <a:off x="2"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5" y="753228"/>
            <a:ext cx="7210393" cy="1080938"/>
          </a:xfrm>
        </p:spPr>
        <p:txBody>
          <a:bodyPr anchor="ctr">
            <a:normAutofit/>
          </a:bodyPr>
          <a:lstStyle>
            <a:lvl1pPr>
              <a:defRPr sz="3600"/>
            </a:lvl1pPr>
          </a:lstStyle>
          <a:p>
            <a:r>
              <a:rPr lang="hu-HU" smtClean="0"/>
              <a:t>Mintacím szerkesztése</a:t>
            </a:r>
            <a:endParaRPr lang="en-US" dirty="0"/>
          </a:p>
        </p:txBody>
      </p:sp>
      <p:sp>
        <p:nvSpPr>
          <p:cNvPr id="3" name="Picture Placeholder 2"/>
          <p:cNvSpPr>
            <a:spLocks noGrp="1" noChangeAspect="1"/>
          </p:cNvSpPr>
          <p:nvPr>
            <p:ph type="pic" idx="1"/>
          </p:nvPr>
        </p:nvSpPr>
        <p:spPr>
          <a:xfrm>
            <a:off x="3651252" y="2336874"/>
            <a:ext cx="4069387"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u-HU" smtClean="0"/>
              <a:t>Kép beszúrásához kattintson az ikonra</a:t>
            </a:r>
            <a:endParaRPr lang="en-US" dirty="0"/>
          </a:p>
        </p:txBody>
      </p:sp>
      <p:sp>
        <p:nvSpPr>
          <p:cNvPr id="4" name="Text Placeholder 3"/>
          <p:cNvSpPr>
            <a:spLocks noGrp="1"/>
          </p:cNvSpPr>
          <p:nvPr>
            <p:ph type="body" sz="half" idx="2"/>
          </p:nvPr>
        </p:nvSpPr>
        <p:spPr>
          <a:xfrm>
            <a:off x="510242" y="2336878"/>
            <a:ext cx="2907192"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ate Placeholder 4"/>
          <p:cNvSpPr>
            <a:spLocks noGrp="1"/>
          </p:cNvSpPr>
          <p:nvPr>
            <p:ph type="dt" sz="half" idx="10"/>
          </p:nvPr>
        </p:nvSpPr>
        <p:spPr/>
        <p:txBody>
          <a:bodyPr/>
          <a:lstStyle/>
          <a:p>
            <a:fld id="{363EFA5E-FA76-400D-B3DC-F0BA90E6D107}" type="datetimeFigureOut">
              <a:rPr lang="en-US" dirty="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Panorámakép képaláírással">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 y="5928628"/>
            <a:ext cx="782835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1" y="5929622"/>
            <a:ext cx="1202248" cy="144270"/>
          </a:xfrm>
          <a:prstGeom prst="rect">
            <a:avLst/>
          </a:prstGeom>
        </p:spPr>
      </p:pic>
      <p:sp>
        <p:nvSpPr>
          <p:cNvPr id="10" name="Rectangle 9"/>
          <p:cNvSpPr/>
          <p:nvPr/>
        </p:nvSpPr>
        <p:spPr>
          <a:xfrm>
            <a:off x="2" y="4567988"/>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39371" y="4567988"/>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4" y="4711621"/>
            <a:ext cx="7210394" cy="453051"/>
          </a:xfrm>
        </p:spPr>
        <p:txBody>
          <a:bodyPr anchor="b">
            <a:normAutofit/>
          </a:bodyPr>
          <a:lstStyle>
            <a:lvl1pPr>
              <a:defRPr sz="2400"/>
            </a:lvl1pPr>
          </a:lstStyle>
          <a:p>
            <a:r>
              <a:rPr lang="hu-HU" smtClean="0"/>
              <a:t>Mintacím szerkesztése</a:t>
            </a:r>
            <a:endParaRPr lang="en-US" dirty="0"/>
          </a:p>
        </p:txBody>
      </p:sp>
      <p:sp>
        <p:nvSpPr>
          <p:cNvPr id="3" name="Picture Placeholder 2"/>
          <p:cNvSpPr>
            <a:spLocks noGrp="1" noChangeAspect="1"/>
          </p:cNvSpPr>
          <p:nvPr>
            <p:ph type="pic" idx="1"/>
          </p:nvPr>
        </p:nvSpPr>
        <p:spPr>
          <a:xfrm>
            <a:off x="510244" y="609602"/>
            <a:ext cx="7210394"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u-HU" smtClean="0"/>
              <a:t>Kép beszúrásához kattintson az ikonra</a:t>
            </a:r>
            <a:endParaRPr lang="en-US" dirty="0"/>
          </a:p>
        </p:txBody>
      </p:sp>
      <p:sp>
        <p:nvSpPr>
          <p:cNvPr id="4" name="Text Placeholder 3"/>
          <p:cNvSpPr>
            <a:spLocks noGrp="1"/>
          </p:cNvSpPr>
          <p:nvPr>
            <p:ph type="body" sz="half" idx="2"/>
          </p:nvPr>
        </p:nvSpPr>
        <p:spPr>
          <a:xfrm>
            <a:off x="510241" y="5169588"/>
            <a:ext cx="7210397"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ate Placeholder 4"/>
          <p:cNvSpPr>
            <a:spLocks noGrp="1"/>
          </p:cNvSpPr>
          <p:nvPr>
            <p:ph type="dt" sz="half" idx="10"/>
          </p:nvPr>
        </p:nvSpPr>
        <p:spPr/>
        <p:txBody>
          <a:bodyPr/>
          <a:lstStyle/>
          <a:p>
            <a:fld id="{446C117F-5CCF-4837-BE5F-2B92066CAFAF}" type="datetimeFigureOut">
              <a:rPr lang="en-US" dirty="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47094" y="4711314"/>
            <a:ext cx="865613" cy="1090789"/>
          </a:xfrm>
        </p:spPr>
        <p:txBody>
          <a:bodyPr/>
          <a:lstStyle/>
          <a:p>
            <a:fld id="{6D22F896-40B5-4ADD-8801-0D06FADFA095}" type="slidenum">
              <a:rPr lang="en-US" dirty="0"/>
              <a:pPr/>
              <a:t>‹#›</a:t>
            </a:fld>
            <a:endParaRPr lang="en-US"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Cím és képaláírás">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 y="5928628"/>
            <a:ext cx="7828359"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1" y="5929622"/>
            <a:ext cx="1202248" cy="144270"/>
          </a:xfrm>
          <a:prstGeom prst="rect">
            <a:avLst/>
          </a:prstGeom>
        </p:spPr>
      </p:pic>
      <p:sp>
        <p:nvSpPr>
          <p:cNvPr id="10" name="Rectangle 9"/>
          <p:cNvSpPr/>
          <p:nvPr/>
        </p:nvSpPr>
        <p:spPr>
          <a:xfrm>
            <a:off x="2" y="4567988"/>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7939371" y="4567988"/>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1" y="609597"/>
            <a:ext cx="7210394" cy="3592750"/>
          </a:xfrm>
        </p:spPr>
        <p:txBody>
          <a:bodyPr anchor="ctr"/>
          <a:lstStyle>
            <a:lvl1pPr>
              <a:defRPr sz="3200"/>
            </a:lvl1pPr>
          </a:lstStyle>
          <a:p>
            <a:r>
              <a:rPr lang="hu-HU" smtClean="0"/>
              <a:t>Mintacím szerkesztése</a:t>
            </a:r>
            <a:endParaRPr lang="en-US" dirty="0"/>
          </a:p>
        </p:txBody>
      </p:sp>
      <p:sp>
        <p:nvSpPr>
          <p:cNvPr id="4" name="Text Placeholder 3"/>
          <p:cNvSpPr>
            <a:spLocks noGrp="1"/>
          </p:cNvSpPr>
          <p:nvPr>
            <p:ph type="body" sz="half" idx="2"/>
          </p:nvPr>
        </p:nvSpPr>
        <p:spPr>
          <a:xfrm>
            <a:off x="510244" y="4711620"/>
            <a:ext cx="7210394"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ate Placeholder 4"/>
          <p:cNvSpPr>
            <a:spLocks noGrp="1"/>
          </p:cNvSpPr>
          <p:nvPr>
            <p:ph type="dt" sz="half" idx="10"/>
          </p:nvPr>
        </p:nvSpPr>
        <p:spPr/>
        <p:txBody>
          <a:bodyPr/>
          <a:lstStyle/>
          <a:p>
            <a:fld id="{84EB90BD-B6CE-46B7-997F-7313B992CCDC}" type="datetimeFigureOut">
              <a:rPr lang="en-US" dirty="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47094" y="4711620"/>
            <a:ext cx="865613" cy="1090789"/>
          </a:xfrm>
        </p:spPr>
        <p:txBody>
          <a:bodyPr/>
          <a:lstStyle/>
          <a:p>
            <a:fld id="{6D22F896-40B5-4ADD-8801-0D06FADFA095}" type="slidenum">
              <a:rPr lang="en-US" dirty="0"/>
              <a:pPr/>
              <a:t>‹#›</a:t>
            </a:fld>
            <a:endParaRPr lang="en-US"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Idézet képaláírással">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 y="5928628"/>
            <a:ext cx="7828359"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1" y="5929622"/>
            <a:ext cx="1202248" cy="144270"/>
          </a:xfrm>
          <a:prstGeom prst="rect">
            <a:avLst/>
          </a:prstGeom>
        </p:spPr>
      </p:pic>
      <p:sp>
        <p:nvSpPr>
          <p:cNvPr id="14" name="Rectangle 13"/>
          <p:cNvSpPr/>
          <p:nvPr/>
        </p:nvSpPr>
        <p:spPr>
          <a:xfrm>
            <a:off x="2" y="4567988"/>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7939371" y="4567988"/>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92" y="609603"/>
            <a:ext cx="6539158" cy="3036061"/>
          </a:xfrm>
        </p:spPr>
        <p:txBody>
          <a:bodyPr anchor="ctr"/>
          <a:lstStyle>
            <a:lvl1pPr>
              <a:defRPr sz="3200"/>
            </a:lvl1pPr>
          </a:lstStyle>
          <a:p>
            <a:r>
              <a:rPr lang="hu-HU" smtClean="0"/>
              <a:t>Mintacím szerkesztése</a:t>
            </a:r>
            <a:endParaRPr lang="en-US" dirty="0"/>
          </a:p>
        </p:txBody>
      </p:sp>
      <p:sp>
        <p:nvSpPr>
          <p:cNvPr id="12" name="Text Placeholder 3"/>
          <p:cNvSpPr>
            <a:spLocks noGrp="1"/>
          </p:cNvSpPr>
          <p:nvPr>
            <p:ph type="body" sz="half" idx="13"/>
          </p:nvPr>
        </p:nvSpPr>
        <p:spPr>
          <a:xfrm>
            <a:off x="1051717" y="3653379"/>
            <a:ext cx="611743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4" name="Text Placeholder 3"/>
          <p:cNvSpPr>
            <a:spLocks noGrp="1"/>
          </p:cNvSpPr>
          <p:nvPr>
            <p:ph type="body" sz="half" idx="2"/>
          </p:nvPr>
        </p:nvSpPr>
        <p:spPr>
          <a:xfrm>
            <a:off x="510244" y="4711620"/>
            <a:ext cx="7210394"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ate Placeholder 4"/>
          <p:cNvSpPr>
            <a:spLocks noGrp="1"/>
          </p:cNvSpPr>
          <p:nvPr>
            <p:ph type="dt" sz="half" idx="10"/>
          </p:nvPr>
        </p:nvSpPr>
        <p:spPr/>
        <p:txBody>
          <a:bodyPr/>
          <a:lstStyle/>
          <a:p>
            <a:fld id="{CDB9D11F-B188-461D-B23F-39381795C052}" type="datetimeFigureOut">
              <a:rPr lang="en-US" dirty="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47094" y="4709930"/>
            <a:ext cx="865613" cy="1090789"/>
          </a:xfrm>
        </p:spPr>
        <p:txBody>
          <a:bodyPr/>
          <a:lstStyle/>
          <a:p>
            <a:fld id="{6D22F896-40B5-4ADD-8801-0D06FADFA095}" type="slidenum">
              <a:rPr lang="en-US" dirty="0"/>
              <a:pPr/>
              <a:t>‹#›</a:t>
            </a:fld>
            <a:endParaRPr lang="en-US" dirty="0"/>
          </a:p>
        </p:txBody>
      </p:sp>
      <p:sp>
        <p:nvSpPr>
          <p:cNvPr id="16" name="TextBox 15"/>
          <p:cNvSpPr txBox="1"/>
          <p:nvPr/>
        </p:nvSpPr>
        <p:spPr>
          <a:xfrm>
            <a:off x="437679" y="748116"/>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7247107" y="3033524"/>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Névkártya">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 y="5928628"/>
            <a:ext cx="7828359"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1" y="5929622"/>
            <a:ext cx="1202248" cy="144270"/>
          </a:xfrm>
          <a:prstGeom prst="rect">
            <a:avLst/>
          </a:prstGeom>
        </p:spPr>
      </p:pic>
      <p:sp>
        <p:nvSpPr>
          <p:cNvPr id="11" name="Rectangle 10"/>
          <p:cNvSpPr/>
          <p:nvPr/>
        </p:nvSpPr>
        <p:spPr>
          <a:xfrm>
            <a:off x="2" y="4567988"/>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7939371" y="4567988"/>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510241" y="4711620"/>
            <a:ext cx="7210397" cy="588535"/>
          </a:xfrm>
        </p:spPr>
        <p:txBody>
          <a:bodyPr anchor="b"/>
          <a:lstStyle>
            <a:lvl1pPr>
              <a:defRPr sz="3200"/>
            </a:lvl1pPr>
          </a:lstStyle>
          <a:p>
            <a:r>
              <a:rPr lang="hu-HU" smtClean="0"/>
              <a:t>Mintacím szerkesztése</a:t>
            </a:r>
            <a:endParaRPr lang="en-US" dirty="0"/>
          </a:p>
        </p:txBody>
      </p:sp>
      <p:sp>
        <p:nvSpPr>
          <p:cNvPr id="4" name="Text Placeholder 3"/>
          <p:cNvSpPr>
            <a:spLocks noGrp="1"/>
          </p:cNvSpPr>
          <p:nvPr>
            <p:ph type="body" sz="half" idx="2"/>
          </p:nvPr>
        </p:nvSpPr>
        <p:spPr>
          <a:xfrm>
            <a:off x="510242" y="5300154"/>
            <a:ext cx="7210397"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smtClean="0"/>
              <a:t>Mintaszöveg szerkesztése</a:t>
            </a:r>
          </a:p>
        </p:txBody>
      </p:sp>
      <p:sp>
        <p:nvSpPr>
          <p:cNvPr id="5" name="Date Placeholder 4"/>
          <p:cNvSpPr>
            <a:spLocks noGrp="1"/>
          </p:cNvSpPr>
          <p:nvPr>
            <p:ph type="dt" sz="half" idx="10"/>
          </p:nvPr>
        </p:nvSpPr>
        <p:spPr/>
        <p:txBody>
          <a:bodyPr/>
          <a:lstStyle/>
          <a:p>
            <a:fld id="{52E6D8D9-55A2-4063-B0F3-121F44549695}" type="datetimeFigureOut">
              <a:rPr lang="en-US" dirty="0"/>
              <a:pPr/>
              <a:t>5/9/2016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47094" y="4709930"/>
            <a:ext cx="865613" cy="1090789"/>
          </a:xfrm>
        </p:spPr>
        <p:txBody>
          <a:bodyPr/>
          <a:lstStyle/>
          <a:p>
            <a:fld id="{6D22F896-40B5-4ADD-8801-0D06FADFA095}" type="slidenum">
              <a:rPr lang="en-US" dirty="0"/>
              <a:pPr/>
              <a:t>‹#›</a:t>
            </a:fld>
            <a:endParaRPr lang="en-US"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3 hasáb">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 y="1970240"/>
            <a:ext cx="7828359"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1" y="1971234"/>
            <a:ext cx="1202248" cy="144270"/>
          </a:xfrm>
          <a:prstGeom prst="rect">
            <a:avLst/>
          </a:prstGeom>
        </p:spPr>
      </p:pic>
      <p:sp>
        <p:nvSpPr>
          <p:cNvPr id="16" name="Rectangle 15"/>
          <p:cNvSpPr/>
          <p:nvPr/>
        </p:nvSpPr>
        <p:spPr>
          <a:xfrm>
            <a:off x="2"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501917" y="753228"/>
            <a:ext cx="7218720" cy="1080938"/>
          </a:xfrm>
        </p:spPr>
        <p:txBody>
          <a:bodyPr/>
          <a:lstStyle/>
          <a:p>
            <a:r>
              <a:rPr lang="hu-HU" smtClean="0"/>
              <a:t>Mintacím szerkesztése</a:t>
            </a:r>
            <a:endParaRPr lang="en-US" dirty="0"/>
          </a:p>
        </p:txBody>
      </p:sp>
      <p:sp>
        <p:nvSpPr>
          <p:cNvPr id="7" name="Text Placeholder 2"/>
          <p:cNvSpPr>
            <a:spLocks noGrp="1"/>
          </p:cNvSpPr>
          <p:nvPr>
            <p:ph type="body" idx="1"/>
          </p:nvPr>
        </p:nvSpPr>
        <p:spPr>
          <a:xfrm>
            <a:off x="495709" y="2336873"/>
            <a:ext cx="2302526"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8" name="Text Placeholder 3"/>
          <p:cNvSpPr>
            <a:spLocks noGrp="1"/>
          </p:cNvSpPr>
          <p:nvPr>
            <p:ph type="body" sz="half" idx="15"/>
          </p:nvPr>
        </p:nvSpPr>
        <p:spPr>
          <a:xfrm>
            <a:off x="510243" y="3022678"/>
            <a:ext cx="2287277"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9" name="Text Placeholder 4"/>
          <p:cNvSpPr>
            <a:spLocks noGrp="1"/>
          </p:cNvSpPr>
          <p:nvPr>
            <p:ph type="body" sz="quarter" idx="3"/>
          </p:nvPr>
        </p:nvSpPr>
        <p:spPr>
          <a:xfrm>
            <a:off x="2967019" y="2336873"/>
            <a:ext cx="229743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10" name="Text Placeholder 3"/>
          <p:cNvSpPr>
            <a:spLocks noGrp="1"/>
          </p:cNvSpPr>
          <p:nvPr>
            <p:ph type="body" sz="half" idx="16"/>
          </p:nvPr>
        </p:nvSpPr>
        <p:spPr>
          <a:xfrm>
            <a:off x="2959103" y="3022678"/>
            <a:ext cx="229743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11" name="Text Placeholder 4"/>
          <p:cNvSpPr>
            <a:spLocks noGrp="1"/>
          </p:cNvSpPr>
          <p:nvPr>
            <p:ph type="body" sz="quarter" idx="13"/>
          </p:nvPr>
        </p:nvSpPr>
        <p:spPr>
          <a:xfrm>
            <a:off x="5418119" y="2336873"/>
            <a:ext cx="2302519"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12" name="Text Placeholder 3"/>
          <p:cNvSpPr>
            <a:spLocks noGrp="1"/>
          </p:cNvSpPr>
          <p:nvPr>
            <p:ph type="body" sz="half" idx="17"/>
          </p:nvPr>
        </p:nvSpPr>
        <p:spPr>
          <a:xfrm>
            <a:off x="5418119" y="3022678"/>
            <a:ext cx="2302519"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3" name="Date Placeholder 2"/>
          <p:cNvSpPr>
            <a:spLocks noGrp="1"/>
          </p:cNvSpPr>
          <p:nvPr>
            <p:ph type="dt" sz="half" idx="10"/>
          </p:nvPr>
        </p:nvSpPr>
        <p:spPr/>
        <p:txBody>
          <a:bodyPr/>
          <a:lstStyle/>
          <a:p>
            <a:fld id="{D4B24536-994D-4021-A283-9F449C0DB509}" type="datetimeFigureOut">
              <a:rPr lang="en-US" dirty="0"/>
              <a:pPr/>
              <a:t>5/9/2016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D9ABA3D4-ED11-420B-A7FB-80801AB05752}" type="datetimeFigureOut">
              <a:rPr lang="hu-HU" smtClean="0"/>
              <a:pPr/>
              <a:t>2016.05.09.</a:t>
            </a:fld>
            <a:endParaRPr lang="en-US"/>
          </a:p>
        </p:txBody>
      </p:sp>
      <p:sp>
        <p:nvSpPr>
          <p:cNvPr id="3" name="Élőláb helye 2"/>
          <p:cNvSpPr>
            <a:spLocks noGrp="1"/>
          </p:cNvSpPr>
          <p:nvPr>
            <p:ph type="ftr" sz="quarter" idx="11"/>
          </p:nvPr>
        </p:nvSpPr>
        <p:spPr/>
        <p:txBody>
          <a:bodyPr/>
          <a:lstStyle/>
          <a:p>
            <a:endParaRPr lang="en-US"/>
          </a:p>
        </p:txBody>
      </p:sp>
      <p:sp>
        <p:nvSpPr>
          <p:cNvPr id="4" name="Dia számának helye 3"/>
          <p:cNvSpPr>
            <a:spLocks noGrp="1"/>
          </p:cNvSpPr>
          <p:nvPr>
            <p:ph type="sldNum" sz="quarter" idx="12"/>
          </p:nvPr>
        </p:nvSpPr>
        <p:spPr/>
        <p:txBody>
          <a:bodyPr/>
          <a:lstStyle/>
          <a:p>
            <a:fld id="{73CBD996-246B-40EA-A084-DB43D8016BD5}"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3 képhasáb">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 y="1970240"/>
            <a:ext cx="7828359"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1" y="1971234"/>
            <a:ext cx="1202248" cy="144270"/>
          </a:xfrm>
          <a:prstGeom prst="rect">
            <a:avLst/>
          </a:prstGeom>
        </p:spPr>
      </p:pic>
      <p:sp>
        <p:nvSpPr>
          <p:cNvPr id="17" name="Rectangle 16"/>
          <p:cNvSpPr/>
          <p:nvPr/>
        </p:nvSpPr>
        <p:spPr>
          <a:xfrm>
            <a:off x="2"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510242" y="753228"/>
            <a:ext cx="7210395" cy="1080938"/>
          </a:xfrm>
        </p:spPr>
        <p:txBody>
          <a:bodyPr/>
          <a:lstStyle/>
          <a:p>
            <a:r>
              <a:rPr lang="hu-HU" smtClean="0"/>
              <a:t>Mintacím szerkesztése</a:t>
            </a:r>
            <a:endParaRPr lang="en-US" dirty="0"/>
          </a:p>
        </p:txBody>
      </p:sp>
      <p:sp>
        <p:nvSpPr>
          <p:cNvPr id="19" name="Text Placeholder 2"/>
          <p:cNvSpPr>
            <a:spLocks noGrp="1"/>
          </p:cNvSpPr>
          <p:nvPr>
            <p:ph type="body" idx="1"/>
          </p:nvPr>
        </p:nvSpPr>
        <p:spPr>
          <a:xfrm>
            <a:off x="510241" y="4297503"/>
            <a:ext cx="2287279"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20" name="Picture Placeholder 2"/>
          <p:cNvSpPr>
            <a:spLocks noGrp="1" noChangeAspect="1"/>
          </p:cNvSpPr>
          <p:nvPr>
            <p:ph type="pic" idx="15"/>
          </p:nvPr>
        </p:nvSpPr>
        <p:spPr>
          <a:xfrm>
            <a:off x="510241" y="2336873"/>
            <a:ext cx="2287279"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smtClean="0"/>
              <a:t>Kép beszúrásához kattintson az ikonra</a:t>
            </a:r>
            <a:endParaRPr lang="en-US" dirty="0"/>
          </a:p>
        </p:txBody>
      </p:sp>
      <p:sp>
        <p:nvSpPr>
          <p:cNvPr id="21" name="Text Placeholder 3"/>
          <p:cNvSpPr>
            <a:spLocks noGrp="1"/>
          </p:cNvSpPr>
          <p:nvPr>
            <p:ph type="body" sz="half" idx="18"/>
          </p:nvPr>
        </p:nvSpPr>
        <p:spPr>
          <a:xfrm>
            <a:off x="510241" y="4873765"/>
            <a:ext cx="2287279"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22" name="Text Placeholder 4"/>
          <p:cNvSpPr>
            <a:spLocks noGrp="1"/>
          </p:cNvSpPr>
          <p:nvPr>
            <p:ph type="body" sz="quarter" idx="3"/>
          </p:nvPr>
        </p:nvSpPr>
        <p:spPr>
          <a:xfrm>
            <a:off x="2959103" y="4297503"/>
            <a:ext cx="229743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23" name="Picture Placeholder 2"/>
          <p:cNvSpPr>
            <a:spLocks noGrp="1" noChangeAspect="1"/>
          </p:cNvSpPr>
          <p:nvPr>
            <p:ph type="pic" idx="21"/>
          </p:nvPr>
        </p:nvSpPr>
        <p:spPr>
          <a:xfrm>
            <a:off x="2959103" y="2336873"/>
            <a:ext cx="229743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smtClean="0"/>
              <a:t>Kép beszúrásához kattintson az ikonra</a:t>
            </a:r>
            <a:endParaRPr lang="en-US" dirty="0"/>
          </a:p>
        </p:txBody>
      </p:sp>
      <p:sp>
        <p:nvSpPr>
          <p:cNvPr id="24" name="Text Placeholder 3"/>
          <p:cNvSpPr>
            <a:spLocks noGrp="1"/>
          </p:cNvSpPr>
          <p:nvPr>
            <p:ph type="body" sz="half" idx="19"/>
          </p:nvPr>
        </p:nvSpPr>
        <p:spPr>
          <a:xfrm>
            <a:off x="2958090" y="4873764"/>
            <a:ext cx="230047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25" name="Text Placeholder 4"/>
          <p:cNvSpPr>
            <a:spLocks noGrp="1"/>
          </p:cNvSpPr>
          <p:nvPr>
            <p:ph type="body" sz="quarter" idx="13"/>
          </p:nvPr>
        </p:nvSpPr>
        <p:spPr>
          <a:xfrm>
            <a:off x="5423011" y="4297503"/>
            <a:ext cx="2297629"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26" name="Picture Placeholder 2"/>
          <p:cNvSpPr>
            <a:spLocks noGrp="1" noChangeAspect="1"/>
          </p:cNvSpPr>
          <p:nvPr>
            <p:ph type="pic" idx="22"/>
          </p:nvPr>
        </p:nvSpPr>
        <p:spPr>
          <a:xfrm>
            <a:off x="5423010" y="2336873"/>
            <a:ext cx="2297629"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u-HU" smtClean="0"/>
              <a:t>Kép beszúrásához kattintson az ikonra</a:t>
            </a:r>
            <a:endParaRPr lang="en-US" dirty="0"/>
          </a:p>
        </p:txBody>
      </p:sp>
      <p:sp>
        <p:nvSpPr>
          <p:cNvPr id="27" name="Text Placeholder 3"/>
          <p:cNvSpPr>
            <a:spLocks noGrp="1"/>
          </p:cNvSpPr>
          <p:nvPr>
            <p:ph type="body" sz="half" idx="20"/>
          </p:nvPr>
        </p:nvSpPr>
        <p:spPr>
          <a:xfrm>
            <a:off x="5422915" y="4873762"/>
            <a:ext cx="2300672"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3" name="Date Placeholder 2"/>
          <p:cNvSpPr>
            <a:spLocks noGrp="1"/>
          </p:cNvSpPr>
          <p:nvPr>
            <p:ph type="dt" sz="half" idx="10"/>
          </p:nvPr>
        </p:nvSpPr>
        <p:spPr/>
        <p:txBody>
          <a:bodyPr/>
          <a:lstStyle/>
          <a:p>
            <a:fld id="{3CBBBB78-C96F-47B7-AB17-D852CA960AC9}" type="datetimeFigureOut">
              <a:rPr lang="en-US" dirty="0"/>
              <a:pPr/>
              <a:t>5/9/2016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 y="1970240"/>
            <a:ext cx="7828359"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39371" y="1971234"/>
            <a:ext cx="1202248" cy="144270"/>
          </a:xfrm>
          <a:prstGeom prst="rect">
            <a:avLst/>
          </a:prstGeom>
        </p:spPr>
      </p:pic>
      <p:sp>
        <p:nvSpPr>
          <p:cNvPr id="9" name="Rectangle 8"/>
          <p:cNvSpPr/>
          <p:nvPr/>
        </p:nvSpPr>
        <p:spPr>
          <a:xfrm>
            <a:off x="2" y="609600"/>
            <a:ext cx="7828359"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7939371" y="609600"/>
            <a:ext cx="1202248"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hu-HU" smtClean="0"/>
              <a:t>Mintacím szerkesztése</a:t>
            </a:r>
            <a:endParaRPr lang="en-US" dirty="0"/>
          </a:p>
        </p:txBody>
      </p:sp>
      <p:sp>
        <p:nvSpPr>
          <p:cNvPr id="3" name="Vertical Text Placeholder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pPr/>
              <a:t>5/9/2016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7" name="Rectangle 6"/>
          <p:cNvSpPr/>
          <p:nvPr/>
        </p:nvSpPr>
        <p:spPr>
          <a:xfrm rot="5400000">
            <a:off x="5448782" y="2040424"/>
            <a:ext cx="5106988" cy="1026149"/>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7200779" y="5543432"/>
            <a:ext cx="1602997" cy="10261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7596925" y="609597"/>
            <a:ext cx="805352" cy="4353760"/>
          </a:xfrm>
        </p:spPr>
        <p:txBody>
          <a:bodyPr vert="eaVert"/>
          <a:lstStyle/>
          <a:p>
            <a:r>
              <a:rPr lang="hu-HU" smtClean="0"/>
              <a:t>Mintacím szerkesztése</a:t>
            </a:r>
            <a:endParaRPr lang="en-US" dirty="0"/>
          </a:p>
        </p:txBody>
      </p:sp>
      <p:sp>
        <p:nvSpPr>
          <p:cNvPr id="3" name="Vertical Text Placeholder 2"/>
          <p:cNvSpPr>
            <a:spLocks noGrp="1"/>
          </p:cNvSpPr>
          <p:nvPr>
            <p:ph type="body" orient="vert" idx="1"/>
          </p:nvPr>
        </p:nvSpPr>
        <p:spPr>
          <a:xfrm>
            <a:off x="510241" y="609602"/>
            <a:ext cx="6652503" cy="5326589"/>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10"/>
          </p:nvPr>
        </p:nvSpPr>
        <p:spPr>
          <a:xfrm>
            <a:off x="5105344" y="5936192"/>
            <a:ext cx="2057400" cy="365125"/>
          </a:xfrm>
        </p:spPr>
        <p:txBody>
          <a:bodyPr/>
          <a:lstStyle/>
          <a:p>
            <a:fld id="{6178E61D-D431-422C-9764-11DAFE33AB63}" type="datetimeFigureOut">
              <a:rPr lang="en-US" dirty="0"/>
              <a:pPr/>
              <a:t>5/9/2016</a:t>
            </a:fld>
            <a:endParaRPr lang="en-US" dirty="0"/>
          </a:p>
        </p:txBody>
      </p:sp>
      <p:sp>
        <p:nvSpPr>
          <p:cNvPr id="5" name="Footer Placeholder 4"/>
          <p:cNvSpPr>
            <a:spLocks noGrp="1"/>
          </p:cNvSpPr>
          <p:nvPr>
            <p:ph type="ftr" sz="quarter" idx="11"/>
          </p:nvPr>
        </p:nvSpPr>
        <p:spPr>
          <a:xfrm>
            <a:off x="510243" y="5936193"/>
            <a:ext cx="4595104" cy="365125"/>
          </a:xfrm>
        </p:spPr>
        <p:txBody>
          <a:bodyPr/>
          <a:lstStyle/>
          <a:p>
            <a:endParaRPr lang="en-US" dirty="0"/>
          </a:p>
        </p:txBody>
      </p:sp>
      <p:sp>
        <p:nvSpPr>
          <p:cNvPr id="6" name="Slide Number Placeholder 5"/>
          <p:cNvSpPr>
            <a:spLocks noGrp="1"/>
          </p:cNvSpPr>
          <p:nvPr>
            <p:ph type="sldNum" sz="quarter" idx="12"/>
          </p:nvPr>
        </p:nvSpPr>
        <p:spPr>
          <a:xfrm>
            <a:off x="7573165" y="5398638"/>
            <a:ext cx="865613"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8" name="Cím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hu-HU" smtClean="0"/>
              <a:t>Mintacím szerkesztése</a:t>
            </a:r>
            <a:endParaRPr kumimoji="0" lang="en-US"/>
          </a:p>
        </p:txBody>
      </p:sp>
      <p:sp>
        <p:nvSpPr>
          <p:cNvPr id="28" name="Dátum helye 27"/>
          <p:cNvSpPr>
            <a:spLocks noGrp="1"/>
          </p:cNvSpPr>
          <p:nvPr>
            <p:ph type="dt" sz="half" idx="10"/>
          </p:nvPr>
        </p:nvSpPr>
        <p:spPr/>
        <p:txBody>
          <a:bodyPr/>
          <a:lstStyle/>
          <a:p>
            <a:fld id="{0ECE69EC-7A7B-4861-A850-9F9E92C8F30D}" type="datetimeFigureOut">
              <a:rPr lang="hu-HU" smtClean="0"/>
              <a:pPr/>
              <a:t>2016.05.09.</a:t>
            </a:fld>
            <a:endParaRPr lang="en-US"/>
          </a:p>
        </p:txBody>
      </p:sp>
      <p:sp>
        <p:nvSpPr>
          <p:cNvPr id="17" name="Élőláb helye 16"/>
          <p:cNvSpPr>
            <a:spLocks noGrp="1"/>
          </p:cNvSpPr>
          <p:nvPr>
            <p:ph type="ftr" sz="quarter" idx="11"/>
          </p:nvPr>
        </p:nvSpPr>
        <p:spPr/>
        <p:txBody>
          <a:bodyPr/>
          <a:lstStyle/>
          <a:p>
            <a:endParaRPr lang="en-US"/>
          </a:p>
        </p:txBody>
      </p:sp>
      <p:sp>
        <p:nvSpPr>
          <p:cNvPr id="29" name="Dia számának helye 28"/>
          <p:cNvSpPr>
            <a:spLocks noGrp="1"/>
          </p:cNvSpPr>
          <p:nvPr>
            <p:ph type="sldNum" sz="quarter" idx="12"/>
          </p:nvPr>
        </p:nvSpPr>
        <p:spPr/>
        <p:txBody>
          <a:bodyPr/>
          <a:lstStyle/>
          <a:p>
            <a:fld id="{3A1C75CB-EAB2-4089-A0B7-A90DF868F968}" type="slidenum">
              <a:rPr lang="en-US" smtClean="0"/>
              <a:pPr/>
              <a:t>‹#›</a:t>
            </a:fld>
            <a:endParaRPr lang="en-US"/>
          </a:p>
        </p:txBody>
      </p:sp>
      <p:sp>
        <p:nvSpPr>
          <p:cNvPr id="9" name="Alcím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hu-HU" smtClean="0"/>
              <a:t>Alcím mintájának szerkesztése</a:t>
            </a:r>
            <a:endParaRPr kumimoji="0"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Tartalom helye 2"/>
          <p:cNvSpPr>
            <a:spLocks noGrp="1"/>
          </p:cNvSpPr>
          <p:nvPr>
            <p:ph idx="1"/>
          </p:nvPr>
        </p:nvSpPr>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0ECE69EC-7A7B-4861-A850-9F9E92C8F30D}" type="datetimeFigureOut">
              <a:rPr lang="hu-HU" smtClean="0"/>
              <a:pPr/>
              <a:t>2016.05.09.</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3A1C75CB-EAB2-4089-A0B7-A90DF868F968}" type="slidenum">
              <a:rPr lang="en-US" smtClean="0"/>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Szakaszfejléc">
    <p:bg>
      <p:bgRef idx="1003">
        <a:schemeClr val="bg2"/>
      </p:bgRef>
    </p:bg>
    <p:spTree>
      <p:nvGrpSpPr>
        <p:cNvPr id="1" name=""/>
        <p:cNvGrpSpPr/>
        <p:nvPr/>
      </p:nvGrpSpPr>
      <p:grpSpPr>
        <a:xfrm>
          <a:off x="0" y="0"/>
          <a:ext cx="0" cy="0"/>
          <a:chOff x="0" y="0"/>
          <a:chExt cx="0" cy="0"/>
        </a:xfrm>
      </p:grpSpPr>
      <p:sp>
        <p:nvSpPr>
          <p:cNvPr id="2" name="Cím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hu-HU" smtClean="0"/>
              <a:t>Mintacím szerkesztése</a:t>
            </a:r>
            <a:endParaRPr kumimoji="0" lang="en-US"/>
          </a:p>
        </p:txBody>
      </p:sp>
      <p:sp>
        <p:nvSpPr>
          <p:cNvPr id="3" name="Szöveg helye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hu-HU" smtClean="0"/>
              <a:t>Mintaszöveg szerkesztése</a:t>
            </a:r>
          </a:p>
        </p:txBody>
      </p:sp>
      <p:sp>
        <p:nvSpPr>
          <p:cNvPr id="4" name="Dátum helye 3"/>
          <p:cNvSpPr>
            <a:spLocks noGrp="1"/>
          </p:cNvSpPr>
          <p:nvPr>
            <p:ph type="dt" sz="half" idx="10"/>
          </p:nvPr>
        </p:nvSpPr>
        <p:spPr/>
        <p:txBody>
          <a:bodyPr/>
          <a:lstStyle/>
          <a:p>
            <a:fld id="{0ECE69EC-7A7B-4861-A850-9F9E92C8F30D}" type="datetimeFigureOut">
              <a:rPr lang="hu-HU" smtClean="0"/>
              <a:pPr/>
              <a:t>2016.05.09.</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a:xfrm>
            <a:off x="7924800" y="6416679"/>
            <a:ext cx="762000" cy="365125"/>
          </a:xfrm>
        </p:spPr>
        <p:txBody>
          <a:bodyPr/>
          <a:lstStyle/>
          <a:p>
            <a:fld id="{3A1C75CB-EAB2-4089-A0B7-A90DF868F96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Tartalom helye 2"/>
          <p:cNvSpPr>
            <a:spLocks noGrp="1"/>
          </p:cNvSpPr>
          <p:nvPr>
            <p:ph sz="half" idx="1"/>
          </p:nvPr>
        </p:nvSpPr>
        <p:spPr>
          <a:xfrm>
            <a:off x="457200" y="1600204"/>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Tartalom helye 3"/>
          <p:cNvSpPr>
            <a:spLocks noGrp="1"/>
          </p:cNvSpPr>
          <p:nvPr>
            <p:ph sz="half" idx="2"/>
          </p:nvPr>
        </p:nvSpPr>
        <p:spPr>
          <a:xfrm>
            <a:off x="4648200" y="1600204"/>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p:txBody>
          <a:bodyPr/>
          <a:lstStyle/>
          <a:p>
            <a:fld id="{0ECE69EC-7A7B-4861-A850-9F9E92C8F30D}" type="datetimeFigureOut">
              <a:rPr lang="hu-HU" smtClean="0"/>
              <a:pPr/>
              <a:t>2016.05.09.</a:t>
            </a:fld>
            <a:endParaRPr lang="en-US"/>
          </a:p>
        </p:txBody>
      </p:sp>
      <p:sp>
        <p:nvSpPr>
          <p:cNvPr id="6" name="Élőláb helye 5"/>
          <p:cNvSpPr>
            <a:spLocks noGrp="1"/>
          </p:cNvSpPr>
          <p:nvPr>
            <p:ph type="ftr" sz="quarter" idx="11"/>
          </p:nvPr>
        </p:nvSpPr>
        <p:spPr/>
        <p:txBody>
          <a:bodyPr/>
          <a:lstStyle/>
          <a:p>
            <a:endParaRPr lang="en-US"/>
          </a:p>
        </p:txBody>
      </p:sp>
      <p:sp>
        <p:nvSpPr>
          <p:cNvPr id="7" name="Dia számának helye 6"/>
          <p:cNvSpPr>
            <a:spLocks noGrp="1"/>
          </p:cNvSpPr>
          <p:nvPr>
            <p:ph type="sldNum" sz="quarter" idx="12"/>
          </p:nvPr>
        </p:nvSpPr>
        <p:spPr/>
        <p:txBody>
          <a:bodyPr/>
          <a:lstStyle/>
          <a:p>
            <a:fld id="{3A1C75CB-EAB2-4089-A0B7-A90DF868F968}" type="slidenum">
              <a:rPr lang="en-US" smtClean="0"/>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8229600" cy="1143000"/>
          </a:xfrm>
        </p:spPr>
        <p:txBody>
          <a:bodyPr anchor="ctr"/>
          <a:lstStyle>
            <a:lvl1pPr>
              <a:defRPr/>
            </a:lvl1pPr>
          </a:lstStyle>
          <a:p>
            <a:r>
              <a:rPr kumimoji="0" lang="hu-HU" smtClean="0"/>
              <a:t>Mintacím szerkesztése</a:t>
            </a:r>
            <a:endParaRPr kumimoji="0" lang="en-US"/>
          </a:p>
        </p:txBody>
      </p:sp>
      <p:sp>
        <p:nvSpPr>
          <p:cNvPr id="3" name="Szöveg helye 2"/>
          <p:cNvSpPr>
            <a:spLocks noGrp="1"/>
          </p:cNvSpPr>
          <p:nvPr>
            <p:ph type="body" idx="1"/>
          </p:nvPr>
        </p:nvSpPr>
        <p:spPr>
          <a:xfrm>
            <a:off x="457200" y="1535113"/>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hu-HU" smtClean="0"/>
              <a:t>Mintaszöveg szerkesztése</a:t>
            </a:r>
          </a:p>
        </p:txBody>
      </p:sp>
      <p:sp>
        <p:nvSpPr>
          <p:cNvPr id="4" name="Szöveg helye 3"/>
          <p:cNvSpPr>
            <a:spLocks noGrp="1"/>
          </p:cNvSpPr>
          <p:nvPr>
            <p:ph type="body" sz="half" idx="3"/>
          </p:nvPr>
        </p:nvSpPr>
        <p:spPr>
          <a:xfrm>
            <a:off x="4645027" y="1535113"/>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hu-HU" smtClean="0"/>
              <a:t>Mintaszöveg szerkesztése</a:t>
            </a:r>
          </a:p>
        </p:txBody>
      </p:sp>
      <p:sp>
        <p:nvSpPr>
          <p:cNvPr id="5" name="Tartalom helye 4"/>
          <p:cNvSpPr>
            <a:spLocks noGrp="1"/>
          </p:cNvSpPr>
          <p:nvPr>
            <p:ph sz="quarter" idx="2"/>
          </p:nvPr>
        </p:nvSpPr>
        <p:spPr>
          <a:xfrm>
            <a:off x="457200" y="2362204"/>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6" name="Tartalom helye 5"/>
          <p:cNvSpPr>
            <a:spLocks noGrp="1"/>
          </p:cNvSpPr>
          <p:nvPr>
            <p:ph sz="quarter" idx="4"/>
          </p:nvPr>
        </p:nvSpPr>
        <p:spPr>
          <a:xfrm>
            <a:off x="4645027" y="2362204"/>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7" name="Dátum helye 6"/>
          <p:cNvSpPr>
            <a:spLocks noGrp="1"/>
          </p:cNvSpPr>
          <p:nvPr>
            <p:ph type="dt" sz="half" idx="10"/>
          </p:nvPr>
        </p:nvSpPr>
        <p:spPr/>
        <p:txBody>
          <a:bodyPr/>
          <a:lstStyle/>
          <a:p>
            <a:fld id="{0ECE69EC-7A7B-4861-A850-9F9E92C8F30D}" type="datetimeFigureOut">
              <a:rPr lang="hu-HU" smtClean="0"/>
              <a:pPr/>
              <a:t>2016.05.09.</a:t>
            </a:fld>
            <a:endParaRPr lang="en-US"/>
          </a:p>
        </p:txBody>
      </p:sp>
      <p:sp>
        <p:nvSpPr>
          <p:cNvPr id="8" name="Élőláb helye 7"/>
          <p:cNvSpPr>
            <a:spLocks noGrp="1"/>
          </p:cNvSpPr>
          <p:nvPr>
            <p:ph type="ftr" sz="quarter" idx="11"/>
          </p:nvPr>
        </p:nvSpPr>
        <p:spPr/>
        <p:txBody>
          <a:bodyPr/>
          <a:lstStyle/>
          <a:p>
            <a:endParaRPr lang="en-US"/>
          </a:p>
        </p:txBody>
      </p:sp>
      <p:sp>
        <p:nvSpPr>
          <p:cNvPr id="9" name="Dia számának helye 8"/>
          <p:cNvSpPr>
            <a:spLocks noGrp="1"/>
          </p:cNvSpPr>
          <p:nvPr>
            <p:ph type="sldNum" sz="quarter" idx="12"/>
          </p:nvPr>
        </p:nvSpPr>
        <p:spPr/>
        <p:txBody>
          <a:bodyPr/>
          <a:lstStyle/>
          <a:p>
            <a:fld id="{3A1C75CB-EAB2-4089-A0B7-A90DF868F968}" type="slidenum">
              <a:rPr lang="en-US" smtClean="0"/>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Dátum helye 2"/>
          <p:cNvSpPr>
            <a:spLocks noGrp="1"/>
          </p:cNvSpPr>
          <p:nvPr>
            <p:ph type="dt" sz="half" idx="10"/>
          </p:nvPr>
        </p:nvSpPr>
        <p:spPr/>
        <p:txBody>
          <a:bodyPr/>
          <a:lstStyle/>
          <a:p>
            <a:fld id="{0ECE69EC-7A7B-4861-A850-9F9E92C8F30D}" type="datetimeFigureOut">
              <a:rPr lang="hu-HU" smtClean="0"/>
              <a:pPr/>
              <a:t>2016.05.09.</a:t>
            </a:fld>
            <a:endParaRPr lang="en-US"/>
          </a:p>
        </p:txBody>
      </p:sp>
      <p:sp>
        <p:nvSpPr>
          <p:cNvPr id="4" name="Élőláb helye 3"/>
          <p:cNvSpPr>
            <a:spLocks noGrp="1"/>
          </p:cNvSpPr>
          <p:nvPr>
            <p:ph type="ftr" sz="quarter" idx="11"/>
          </p:nvPr>
        </p:nvSpPr>
        <p:spPr/>
        <p:txBody>
          <a:bodyPr/>
          <a:lstStyle/>
          <a:p>
            <a:endParaRPr lang="en-US"/>
          </a:p>
        </p:txBody>
      </p:sp>
      <p:sp>
        <p:nvSpPr>
          <p:cNvPr id="5" name="Dia számának helye 4"/>
          <p:cNvSpPr>
            <a:spLocks noGrp="1"/>
          </p:cNvSpPr>
          <p:nvPr>
            <p:ph type="sldNum" sz="quarter" idx="12"/>
          </p:nvPr>
        </p:nvSpPr>
        <p:spPr/>
        <p:txBody>
          <a:bodyPr/>
          <a:lstStyle/>
          <a:p>
            <a:fld id="{3A1C75CB-EAB2-4089-A0B7-A90DF868F968}" type="slidenum">
              <a:rPr lang="en-US" smtClean="0"/>
              <a:pPr/>
              <a:t>‹#›</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0ECE69EC-7A7B-4861-A850-9F9E92C8F30D}" type="datetimeFigureOut">
              <a:rPr lang="hu-HU" smtClean="0"/>
              <a:pPr/>
              <a:t>2016.05.09.</a:t>
            </a:fld>
            <a:endParaRPr lang="en-US"/>
          </a:p>
        </p:txBody>
      </p:sp>
      <p:sp>
        <p:nvSpPr>
          <p:cNvPr id="3" name="Élőláb helye 2"/>
          <p:cNvSpPr>
            <a:spLocks noGrp="1"/>
          </p:cNvSpPr>
          <p:nvPr>
            <p:ph type="ftr" sz="quarter" idx="11"/>
          </p:nvPr>
        </p:nvSpPr>
        <p:spPr/>
        <p:txBody>
          <a:bodyPr/>
          <a:lstStyle/>
          <a:p>
            <a:endParaRPr lang="en-US"/>
          </a:p>
        </p:txBody>
      </p:sp>
      <p:sp>
        <p:nvSpPr>
          <p:cNvPr id="4" name="Dia számának helye 3"/>
          <p:cNvSpPr>
            <a:spLocks noGrp="1"/>
          </p:cNvSpPr>
          <p:nvPr>
            <p:ph type="sldNum" sz="quarter" idx="12"/>
          </p:nvPr>
        </p:nvSpPr>
        <p:spPr/>
        <p:txBody>
          <a:bodyPr/>
          <a:lstStyle/>
          <a:p>
            <a:fld id="{3A1C75CB-EAB2-4089-A0B7-A90DF868F96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hu-HU" smtClean="0"/>
              <a:t>Mintacím szerkesztése</a:t>
            </a:r>
            <a:endParaRPr kumimoji="0" lang="en-US"/>
          </a:p>
        </p:txBody>
      </p:sp>
      <p:sp>
        <p:nvSpPr>
          <p:cNvPr id="3" name="Szöveg hely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hu-HU" smtClean="0"/>
              <a:t>Mintaszöveg szerkesztése</a:t>
            </a:r>
          </a:p>
        </p:txBody>
      </p:sp>
      <p:sp>
        <p:nvSpPr>
          <p:cNvPr id="4" name="Tartalom helye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p:txBody>
          <a:bodyPr/>
          <a:lstStyle/>
          <a:p>
            <a:fld id="{D9ABA3D4-ED11-420B-A7FB-80801AB05752}" type="datetimeFigureOut">
              <a:rPr lang="hu-HU" smtClean="0"/>
              <a:pPr/>
              <a:t>2016.05.09.</a:t>
            </a:fld>
            <a:endParaRPr lang="en-US"/>
          </a:p>
        </p:txBody>
      </p:sp>
      <p:sp>
        <p:nvSpPr>
          <p:cNvPr id="6" name="Élőláb helye 5"/>
          <p:cNvSpPr>
            <a:spLocks noGrp="1"/>
          </p:cNvSpPr>
          <p:nvPr>
            <p:ph type="ftr" sz="quarter" idx="11"/>
          </p:nvPr>
        </p:nvSpPr>
        <p:spPr/>
        <p:txBody>
          <a:bodyPr/>
          <a:lstStyle/>
          <a:p>
            <a:endParaRPr lang="en-US"/>
          </a:p>
        </p:txBody>
      </p:sp>
      <p:sp>
        <p:nvSpPr>
          <p:cNvPr id="7" name="Dia számának helye 6"/>
          <p:cNvSpPr>
            <a:spLocks noGrp="1"/>
          </p:cNvSpPr>
          <p:nvPr>
            <p:ph type="sldNum" sz="quarter" idx="12"/>
          </p:nvPr>
        </p:nvSpPr>
        <p:spPr/>
        <p:txBody>
          <a:bodyPr/>
          <a:lstStyle/>
          <a:p>
            <a:fld id="{73CBD996-246B-40EA-A084-DB43D8016BD5}"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2"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hu-HU" smtClean="0"/>
              <a:t>Mintacím szerkesztése</a:t>
            </a:r>
            <a:endParaRPr kumimoji="0" lang="en-US"/>
          </a:p>
        </p:txBody>
      </p:sp>
      <p:sp>
        <p:nvSpPr>
          <p:cNvPr id="3" name="Szöveg helye 2"/>
          <p:cNvSpPr>
            <a:spLocks noGrp="1"/>
          </p:cNvSpPr>
          <p:nvPr>
            <p:ph type="body" idx="2"/>
          </p:nvPr>
        </p:nvSpPr>
        <p:spPr>
          <a:xfrm>
            <a:off x="457202" y="1524004"/>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hu-HU" smtClean="0"/>
              <a:t>Mintaszöveg szerkesztése</a:t>
            </a:r>
          </a:p>
        </p:txBody>
      </p:sp>
      <p:sp>
        <p:nvSpPr>
          <p:cNvPr id="4" name="Tartalom helye 3"/>
          <p:cNvSpPr>
            <a:spLocks noGrp="1"/>
          </p:cNvSpPr>
          <p:nvPr>
            <p:ph sz="half" idx="1"/>
          </p:nvPr>
        </p:nvSpPr>
        <p:spPr>
          <a:xfrm>
            <a:off x="3575050" y="273054"/>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p:txBody>
          <a:bodyPr/>
          <a:lstStyle/>
          <a:p>
            <a:fld id="{0ECE69EC-7A7B-4861-A850-9F9E92C8F30D}" type="datetimeFigureOut">
              <a:rPr lang="hu-HU" smtClean="0"/>
              <a:pPr/>
              <a:t>2016.05.09.</a:t>
            </a:fld>
            <a:endParaRPr lang="en-US"/>
          </a:p>
        </p:txBody>
      </p:sp>
      <p:sp>
        <p:nvSpPr>
          <p:cNvPr id="6" name="Élőláb helye 5"/>
          <p:cNvSpPr>
            <a:spLocks noGrp="1"/>
          </p:cNvSpPr>
          <p:nvPr>
            <p:ph type="ftr" sz="quarter" idx="11"/>
          </p:nvPr>
        </p:nvSpPr>
        <p:spPr/>
        <p:txBody>
          <a:bodyPr/>
          <a:lstStyle/>
          <a:p>
            <a:endParaRPr lang="en-US"/>
          </a:p>
        </p:txBody>
      </p:sp>
      <p:sp>
        <p:nvSpPr>
          <p:cNvPr id="7" name="Dia számának helye 6"/>
          <p:cNvSpPr>
            <a:spLocks noGrp="1"/>
          </p:cNvSpPr>
          <p:nvPr>
            <p:ph type="sldNum" sz="quarter" idx="12"/>
          </p:nvPr>
        </p:nvSpPr>
        <p:spPr/>
        <p:txBody>
          <a:bodyPr/>
          <a:lstStyle/>
          <a:p>
            <a:fld id="{3A1C75CB-EAB2-4089-A0B7-A90DF868F968}" type="slidenum">
              <a:rPr lang="en-US" smtClean="0"/>
              <a:pPr/>
              <a:t>‹#›</a:t>
            </a:fld>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hu-HU" smtClean="0"/>
              <a:t>Mintacím szerkesztése</a:t>
            </a:r>
            <a:endParaRPr kumimoji="0" lang="en-US"/>
          </a:p>
        </p:txBody>
      </p:sp>
      <p:sp>
        <p:nvSpPr>
          <p:cNvPr id="3" name="Kép helye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hu-HU" smtClean="0">
                <a:solidFill>
                  <a:schemeClr val="lt1"/>
                </a:solidFill>
                <a:latin typeface="+mn-lt"/>
                <a:ea typeface="+mn-ea"/>
                <a:cs typeface="+mn-cs"/>
              </a:rPr>
              <a:t>Kép beszúrásához kattintson az ikonra</a:t>
            </a:r>
            <a:endParaRPr kumimoji="0" lang="en-US" dirty="0">
              <a:solidFill>
                <a:schemeClr val="lt1"/>
              </a:solidFill>
              <a:latin typeface="+mn-lt"/>
              <a:ea typeface="+mn-ea"/>
              <a:cs typeface="+mn-cs"/>
            </a:endParaRPr>
          </a:p>
        </p:txBody>
      </p:sp>
      <p:sp>
        <p:nvSpPr>
          <p:cNvPr id="4" name="Szöveg helye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hu-HU" smtClean="0"/>
              <a:t>Mintaszöveg szerkesztése</a:t>
            </a:r>
          </a:p>
        </p:txBody>
      </p:sp>
      <p:sp>
        <p:nvSpPr>
          <p:cNvPr id="5" name="Dátum helye 4"/>
          <p:cNvSpPr>
            <a:spLocks noGrp="1"/>
          </p:cNvSpPr>
          <p:nvPr>
            <p:ph type="dt" sz="half" idx="10"/>
          </p:nvPr>
        </p:nvSpPr>
        <p:spPr/>
        <p:txBody>
          <a:bodyPr/>
          <a:lstStyle/>
          <a:p>
            <a:fld id="{0ECE69EC-7A7B-4861-A850-9F9E92C8F30D}" type="datetimeFigureOut">
              <a:rPr lang="hu-HU" smtClean="0"/>
              <a:pPr/>
              <a:t>2016.05.09.</a:t>
            </a:fld>
            <a:endParaRPr lang="en-US"/>
          </a:p>
        </p:txBody>
      </p:sp>
      <p:sp>
        <p:nvSpPr>
          <p:cNvPr id="6" name="Élőláb helye 5"/>
          <p:cNvSpPr>
            <a:spLocks noGrp="1"/>
          </p:cNvSpPr>
          <p:nvPr>
            <p:ph type="ftr" sz="quarter" idx="11"/>
          </p:nvPr>
        </p:nvSpPr>
        <p:spPr/>
        <p:txBody>
          <a:bodyPr/>
          <a:lstStyle/>
          <a:p>
            <a:endParaRPr lang="en-US"/>
          </a:p>
        </p:txBody>
      </p:sp>
      <p:sp>
        <p:nvSpPr>
          <p:cNvPr id="7" name="Dia számának helye 6"/>
          <p:cNvSpPr>
            <a:spLocks noGrp="1"/>
          </p:cNvSpPr>
          <p:nvPr>
            <p:ph type="sldNum" sz="quarter" idx="12"/>
          </p:nvPr>
        </p:nvSpPr>
        <p:spPr/>
        <p:txBody>
          <a:bodyPr/>
          <a:lstStyle/>
          <a:p>
            <a:fld id="{3A1C75CB-EAB2-4089-A0B7-A90DF868F968}" type="slidenum">
              <a:rPr lang="en-US" smtClean="0"/>
              <a:pPr/>
              <a:t>‹#›</a:t>
            </a:fld>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Függőleges szöveg helye 2"/>
          <p:cNvSpPr>
            <a:spLocks noGrp="1"/>
          </p:cNvSpPr>
          <p:nvPr>
            <p:ph type="body" orient="vert" idx="1"/>
          </p:nvPr>
        </p:nvSpPr>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0ECE69EC-7A7B-4861-A850-9F9E92C8F30D}" type="datetimeFigureOut">
              <a:rPr lang="hu-HU" smtClean="0"/>
              <a:pPr/>
              <a:t>2016.05.09.</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3A1C75CB-EAB2-4089-A0B7-A90DF868F968}" type="slidenum">
              <a:rPr lang="en-US" smtClean="0"/>
              <a:pPr/>
              <a:t>‹#›</a:t>
            </a:fld>
            <a:endParaRPr 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42"/>
            <a:ext cx="2057400" cy="5851525"/>
          </a:xfrm>
        </p:spPr>
        <p:txBody>
          <a:bodyPr vert="eaVert"/>
          <a:lstStyle/>
          <a:p>
            <a:r>
              <a:rPr kumimoji="0" lang="hu-HU" smtClean="0"/>
              <a:t>Mintacím szerkesztése</a:t>
            </a:r>
            <a:endParaRPr kumimoji="0" lang="en-US"/>
          </a:p>
        </p:txBody>
      </p:sp>
      <p:sp>
        <p:nvSpPr>
          <p:cNvPr id="3" name="Függőleges szöveg helye 2"/>
          <p:cNvSpPr>
            <a:spLocks noGrp="1"/>
          </p:cNvSpPr>
          <p:nvPr>
            <p:ph type="body" orient="vert" idx="1"/>
          </p:nvPr>
        </p:nvSpPr>
        <p:spPr>
          <a:xfrm>
            <a:off x="457200" y="274642"/>
            <a:ext cx="6019800" cy="5851525"/>
          </a:xfrm>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fld id="{0ECE69EC-7A7B-4861-A850-9F9E92C8F30D}" type="datetimeFigureOut">
              <a:rPr lang="hu-HU" smtClean="0"/>
              <a:pPr/>
              <a:t>2016.05.09.</a:t>
            </a:fld>
            <a:endParaRPr lang="en-US"/>
          </a:p>
        </p:txBody>
      </p:sp>
      <p:sp>
        <p:nvSpPr>
          <p:cNvPr id="5" name="Élőláb helye 4"/>
          <p:cNvSpPr>
            <a:spLocks noGrp="1"/>
          </p:cNvSpPr>
          <p:nvPr>
            <p:ph type="ftr" sz="quarter" idx="11"/>
          </p:nvPr>
        </p:nvSpPr>
        <p:spPr/>
        <p:txBody>
          <a:bodyPr/>
          <a:lstStyle/>
          <a:p>
            <a:endParaRPr lang="en-US"/>
          </a:p>
        </p:txBody>
      </p:sp>
      <p:sp>
        <p:nvSpPr>
          <p:cNvPr id="6" name="Dia számának helye 5"/>
          <p:cNvSpPr>
            <a:spLocks noGrp="1"/>
          </p:cNvSpPr>
          <p:nvPr>
            <p:ph type="sldNum" sz="quarter" idx="12"/>
          </p:nvPr>
        </p:nvSpPr>
        <p:spPr/>
        <p:txBody>
          <a:bodyPr/>
          <a:lstStyle/>
          <a:p>
            <a:fld id="{3A1C75CB-EAB2-4089-A0B7-A90DF868F968}" type="slidenum">
              <a:rPr lang="en-US" smtClean="0"/>
              <a:pPr/>
              <a:t>‹#›</a:t>
            </a:fld>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34D8DEE8-7A87-4E01-8ADE-4C49CDD43F74}" type="datetime1">
              <a:rPr lang="en-US" smtClean="0"/>
              <a:pPr/>
              <a:t>5/9/2016</a:t>
            </a:fld>
            <a:endParaRPr lang="en-US" dirty="0"/>
          </a:p>
        </p:txBody>
      </p:sp>
      <p:sp>
        <p:nvSpPr>
          <p:cNvPr id="11" name="Slide Number Placeholder 10"/>
          <p:cNvSpPr>
            <a:spLocks noGrp="1"/>
          </p:cNvSpPr>
          <p:nvPr>
            <p:ph type="sldNum" sz="quarter" idx="11"/>
          </p:nvPr>
        </p:nvSpPr>
        <p:spPr/>
        <p:txBody>
          <a:bodyPr/>
          <a:lstStyle>
            <a:lvl1pPr>
              <a:defRPr>
                <a:solidFill>
                  <a:srgbClr val="FFFFFF"/>
                </a:solidFill>
              </a:defRPr>
            </a:lvl1pPr>
          </a:lstStyle>
          <a:p>
            <a:pPr algn="r"/>
            <a:fld id="{F7886C9C-DC18-4195-8FD5-A50AA931D419}" type="slidenum">
              <a:rPr lang="en-US" smtClean="0"/>
              <a:pPr algn="r"/>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hu-HU" smtClean="0"/>
              <a:t>Click to edit Master title style</a:t>
            </a:r>
            <a:endParaRPr lang="en-US" dirty="0"/>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dirty="0"/>
          </a:p>
        </p:txBody>
      </p:sp>
      <p:sp>
        <p:nvSpPr>
          <p:cNvPr id="4" name="Date Placeholder 3"/>
          <p:cNvSpPr>
            <a:spLocks noGrp="1"/>
          </p:cNvSpPr>
          <p:nvPr>
            <p:ph type="dt" sz="half" idx="10"/>
          </p:nvPr>
        </p:nvSpPr>
        <p:spPr/>
        <p:txBody>
          <a:bodyPr/>
          <a:lstStyle/>
          <a:p>
            <a:fld id="{A2EFF424-F111-43CB-9C75-D52325012943}" type="datetime1">
              <a:rPr lang="en-US" smtClean="0"/>
              <a:pPr/>
              <a:t>5/9/2016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886C9C-DC18-4195-8FD5-A50AA931D419}" type="slidenum">
              <a:rPr lang="en-US" smtClean="0"/>
              <a:pPr/>
              <a:t>‹#›</a:t>
            </a:fld>
            <a:endParaRPr lang="en-US"/>
          </a:p>
        </p:txBody>
      </p:sp>
      <p:sp>
        <p:nvSpPr>
          <p:cNvPr id="7" name="Title 6"/>
          <p:cNvSpPr>
            <a:spLocks noGrp="1"/>
          </p:cNvSpPr>
          <p:nvPr>
            <p:ph type="title"/>
          </p:nvPr>
        </p:nvSpPr>
        <p:spPr/>
        <p:txBody>
          <a:bodyPr/>
          <a:lstStyle/>
          <a:p>
            <a:r>
              <a:rPr lang="hu-HU" smtClean="0"/>
              <a:t>Click to edit Master title style</a:t>
            </a:r>
            <a:endParaRPr 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801"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74A8BBF0-342D-409A-9C0A-B1B451E92883}" type="datetime1">
              <a:rPr lang="en-US" smtClean="0"/>
              <a:pPr/>
              <a:t>5/9/2016</a:t>
            </a:fld>
            <a:endParaRPr lang="en-US" dirty="0"/>
          </a:p>
        </p:txBody>
      </p:sp>
      <p:sp>
        <p:nvSpPr>
          <p:cNvPr id="10" name="Slide Number Placeholder 9"/>
          <p:cNvSpPr>
            <a:spLocks noGrp="1"/>
          </p:cNvSpPr>
          <p:nvPr>
            <p:ph type="sldNum" sz="quarter" idx="11"/>
          </p:nvPr>
        </p:nvSpPr>
        <p:spPr/>
        <p:txBody>
          <a:bodyPr/>
          <a:lstStyle>
            <a:lvl1pPr>
              <a:defRPr>
                <a:solidFill>
                  <a:schemeClr val="bg2"/>
                </a:solidFill>
              </a:defRPr>
            </a:lvl1pPr>
          </a:lstStyle>
          <a:p>
            <a:pPr algn="r"/>
            <a:fld id="{F7886C9C-DC18-4195-8FD5-A50AA931D419}" type="slidenum">
              <a:rPr lang="en-US" smtClean="0"/>
              <a:pPr algn="r"/>
              <a:t>‹#›</a:t>
            </a:fld>
            <a:endParaRPr lang="en-US" dirty="0"/>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dirty="0"/>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hu-HU" smtClean="0"/>
              <a:t>Click to edit Master title style</a:t>
            </a:r>
            <a:endParaRPr lang="en-US" dirty="0"/>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dirty="0"/>
          </a:p>
        </p:txBody>
      </p:sp>
      <p:sp>
        <p:nvSpPr>
          <p:cNvPr id="5" name="Date Placeholder 4"/>
          <p:cNvSpPr>
            <a:spLocks noGrp="1"/>
          </p:cNvSpPr>
          <p:nvPr>
            <p:ph type="dt" sz="half" idx="10"/>
          </p:nvPr>
        </p:nvSpPr>
        <p:spPr/>
        <p:txBody>
          <a:bodyPr/>
          <a:lstStyle/>
          <a:p>
            <a:fld id="{345DA190-4BDC-4D39-B5BB-A14B3E8B1B3D}" type="datetime1">
              <a:rPr lang="en-US" smtClean="0"/>
              <a:pPr/>
              <a:t>5/9/2016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a:p>
        </p:txBody>
      </p:sp>
      <p:sp>
        <p:nvSpPr>
          <p:cNvPr id="8" name="Title 7"/>
          <p:cNvSpPr>
            <a:spLocks noGrp="1"/>
          </p:cNvSpPr>
          <p:nvPr>
            <p:ph type="title"/>
          </p:nvPr>
        </p:nvSpPr>
        <p:spPr/>
        <p:txBody>
          <a:bodyPr/>
          <a:lstStyle/>
          <a:p>
            <a:r>
              <a:rPr lang="hu-HU" smtClean="0"/>
              <a:t>Click to edit Master title style</a:t>
            </a:r>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Click to edit Master text styles</a:t>
            </a:r>
          </a:p>
        </p:txBody>
      </p:sp>
      <p:sp>
        <p:nvSpPr>
          <p:cNvPr id="4" name="Content Placeholder 3"/>
          <p:cNvSpPr>
            <a:spLocks noGrp="1"/>
          </p:cNvSpPr>
          <p:nvPr>
            <p:ph sz="half" idx="2"/>
          </p:nvPr>
        </p:nvSpPr>
        <p:spPr>
          <a:xfrm>
            <a:off x="457200" y="2438403"/>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dirty="0"/>
          </a:p>
        </p:txBody>
      </p:sp>
      <p:sp>
        <p:nvSpPr>
          <p:cNvPr id="5" name="Text Placeholder 4"/>
          <p:cNvSpPr>
            <a:spLocks noGrp="1"/>
          </p:cNvSpPr>
          <p:nvPr>
            <p:ph type="body" sz="quarter" idx="3"/>
          </p:nvPr>
        </p:nvSpPr>
        <p:spPr>
          <a:xfrm>
            <a:off x="4645027"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Click to edit Master text styles</a:t>
            </a:r>
          </a:p>
        </p:txBody>
      </p:sp>
      <p:sp>
        <p:nvSpPr>
          <p:cNvPr id="6" name="Content Placeholder 5"/>
          <p:cNvSpPr>
            <a:spLocks noGrp="1"/>
          </p:cNvSpPr>
          <p:nvPr>
            <p:ph sz="quarter" idx="4"/>
          </p:nvPr>
        </p:nvSpPr>
        <p:spPr>
          <a:xfrm>
            <a:off x="4645027" y="2438403"/>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dirty="0"/>
          </a:p>
        </p:txBody>
      </p:sp>
      <p:sp>
        <p:nvSpPr>
          <p:cNvPr id="7" name="Date Placeholder 6"/>
          <p:cNvSpPr>
            <a:spLocks noGrp="1"/>
          </p:cNvSpPr>
          <p:nvPr>
            <p:ph type="dt" sz="half" idx="10"/>
          </p:nvPr>
        </p:nvSpPr>
        <p:spPr/>
        <p:txBody>
          <a:bodyPr/>
          <a:lstStyle/>
          <a:p>
            <a:fld id="{581D52F2-9B11-4FC0-9217-7D20B3AC9849}" type="datetime1">
              <a:rPr lang="en-US" smtClean="0"/>
              <a:pPr/>
              <a:t>5/9/2016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886C9C-DC18-4195-8FD5-A50AA931D419}" type="slidenum">
              <a:rPr lang="en-US" smtClean="0"/>
              <a:pPr/>
              <a:t>‹#›</a:t>
            </a:fld>
            <a:endParaRPr lang="en-US"/>
          </a:p>
        </p:txBody>
      </p:sp>
      <p:sp>
        <p:nvSpPr>
          <p:cNvPr id="10" name="Title 9"/>
          <p:cNvSpPr>
            <a:spLocks noGrp="1"/>
          </p:cNvSpPr>
          <p:nvPr>
            <p:ph type="title"/>
          </p:nvPr>
        </p:nvSpPr>
        <p:spPr/>
        <p:txBody>
          <a:bodyPr/>
          <a:lstStyle/>
          <a:p>
            <a:r>
              <a:rPr lang="hu-HU" smtClean="0"/>
              <a:t>Click to edit Master title style</a:t>
            </a:r>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CF13737-8506-438E-ABC0-0BE7E06DCCA6}" type="datetime1">
              <a:rPr lang="en-US" smtClean="0"/>
              <a:pPr/>
              <a:t>5/9/2016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886C9C-DC18-4195-8FD5-A50AA931D419}" type="slidenum">
              <a:rPr lang="en-US" smtClean="0"/>
              <a:pPr/>
              <a:t>‹#›</a:t>
            </a:fld>
            <a:endParaRPr lang="en-US"/>
          </a:p>
        </p:txBody>
      </p:sp>
      <p:sp>
        <p:nvSpPr>
          <p:cNvPr id="6" name="Title 5"/>
          <p:cNvSpPr>
            <a:spLocks noGrp="1"/>
          </p:cNvSpPr>
          <p:nvPr>
            <p:ph type="title"/>
          </p:nvPr>
        </p:nvSpPr>
        <p:spPr/>
        <p:txBody>
          <a:bodyPr/>
          <a:lstStyle/>
          <a:p>
            <a:r>
              <a:rPr lang="hu-HU" smtClean="0"/>
              <a:t>Click to edit Master title style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9" name="Egy sarkán kerekítve levágott téglalap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Derékszögű háromszög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Cím 1"/>
          <p:cNvSpPr>
            <a:spLocks noGrp="1"/>
          </p:cNvSpPr>
          <p:nvPr>
            <p:ph type="title"/>
          </p:nvPr>
        </p:nvSpPr>
        <p:spPr>
          <a:xfrm>
            <a:off x="609600" y="1176999"/>
            <a:ext cx="2212848" cy="1582621"/>
          </a:xfrm>
        </p:spPr>
        <p:txBody>
          <a:bodyPr vert="horz" lIns="45720" tIns="45720" rIns="45720" bIns="45720" anchor="b"/>
          <a:lstStyle>
            <a:lvl1pPr algn="l">
              <a:buNone/>
              <a:defRPr sz="2000" b="1">
                <a:solidFill>
                  <a:schemeClr val="tx2"/>
                </a:solidFill>
              </a:defRPr>
            </a:lvl1pPr>
          </a:lstStyle>
          <a:p>
            <a:r>
              <a:rPr kumimoji="0" lang="hu-HU" smtClean="0"/>
              <a:t>Mintacím szerkesztése</a:t>
            </a:r>
            <a:endParaRPr kumimoji="0" lang="en-US"/>
          </a:p>
        </p:txBody>
      </p:sp>
      <p:sp>
        <p:nvSpPr>
          <p:cNvPr id="4" name="Szöveg hely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hu-HU" smtClean="0"/>
              <a:t>Mintaszöveg szerkesztése</a:t>
            </a:r>
          </a:p>
        </p:txBody>
      </p:sp>
      <p:sp>
        <p:nvSpPr>
          <p:cNvPr id="5" name="Dátum helye 4"/>
          <p:cNvSpPr>
            <a:spLocks noGrp="1"/>
          </p:cNvSpPr>
          <p:nvPr>
            <p:ph type="dt" sz="half" idx="10"/>
          </p:nvPr>
        </p:nvSpPr>
        <p:spPr/>
        <p:txBody>
          <a:bodyPr/>
          <a:lstStyle/>
          <a:p>
            <a:fld id="{D9ABA3D4-ED11-420B-A7FB-80801AB05752}" type="datetimeFigureOut">
              <a:rPr lang="hu-HU" smtClean="0"/>
              <a:pPr/>
              <a:t>2016.05.09.</a:t>
            </a:fld>
            <a:endParaRPr lang="en-US"/>
          </a:p>
        </p:txBody>
      </p:sp>
      <p:sp>
        <p:nvSpPr>
          <p:cNvPr id="6" name="Élőláb helye 5"/>
          <p:cNvSpPr>
            <a:spLocks noGrp="1"/>
          </p:cNvSpPr>
          <p:nvPr>
            <p:ph type="ftr" sz="quarter" idx="11"/>
          </p:nvPr>
        </p:nvSpPr>
        <p:spPr/>
        <p:txBody>
          <a:bodyPr/>
          <a:lstStyle/>
          <a:p>
            <a:endParaRPr lang="en-US"/>
          </a:p>
        </p:txBody>
      </p:sp>
      <p:sp>
        <p:nvSpPr>
          <p:cNvPr id="7" name="Dia számának helye 6"/>
          <p:cNvSpPr>
            <a:spLocks noGrp="1"/>
          </p:cNvSpPr>
          <p:nvPr>
            <p:ph type="sldNum" sz="quarter" idx="12"/>
          </p:nvPr>
        </p:nvSpPr>
        <p:spPr>
          <a:xfrm>
            <a:off x="8077200" y="6356354"/>
            <a:ext cx="609600" cy="365125"/>
          </a:xfrm>
        </p:spPr>
        <p:txBody>
          <a:bodyPr/>
          <a:lstStyle/>
          <a:p>
            <a:fld id="{73CBD996-246B-40EA-A084-DB43D8016BD5}" type="slidenum">
              <a:rPr lang="en-US" smtClean="0"/>
              <a:pPr/>
              <a:t>‹#›</a:t>
            </a:fld>
            <a:endParaRPr lang="en-US"/>
          </a:p>
        </p:txBody>
      </p:sp>
      <p:sp>
        <p:nvSpPr>
          <p:cNvPr id="3" name="Kép hely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hu-HU" smtClean="0"/>
              <a:t>Kép beszúrásához kattintson az ikonra</a:t>
            </a:r>
            <a:endParaRPr kumimoji="0" lang="en-US" dirty="0"/>
          </a:p>
        </p:txBody>
      </p:sp>
      <p:sp>
        <p:nvSpPr>
          <p:cNvPr id="10" name="Szabadkézi sokszög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Szabadkézi sokszög 10"/>
          <p:cNvSpPr>
            <a:spLocks/>
          </p:cNvSpPr>
          <p:nvPr/>
        </p:nvSpPr>
        <p:spPr bwMode="auto">
          <a:xfrm flipV="1">
            <a:off x="4381500" y="6219829"/>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941D58AA-1C84-40C9-BFEE-631CCB17636C}" type="datetime1">
              <a:rPr lang="en-US" smtClean="0"/>
              <a:pPr/>
              <a:t>5/9/2016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886C9C-DC18-4195-8FD5-A50AA931D419}" type="slidenum">
              <a:rPr lang="en-US" smtClean="0"/>
              <a:pPr/>
              <a:t>‹#›</a:t>
            </a:fld>
            <a:endParaRPr 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4"/>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Click to edit Master text styles</a:t>
            </a:r>
          </a:p>
        </p:txBody>
      </p:sp>
      <p:sp>
        <p:nvSpPr>
          <p:cNvPr id="5" name="Date Placeholder 4"/>
          <p:cNvSpPr>
            <a:spLocks noGrp="1"/>
          </p:cNvSpPr>
          <p:nvPr>
            <p:ph type="dt" sz="half" idx="10"/>
          </p:nvPr>
        </p:nvSpPr>
        <p:spPr/>
        <p:txBody>
          <a:bodyPr/>
          <a:lstStyle/>
          <a:p>
            <a:fld id="{936542C1-4E96-413B-B72E-6C4B39D85C9D}" type="datetime1">
              <a:rPr lang="en-US" smtClean="0"/>
              <a:pPr/>
              <a:t>5/9/2016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F7886C9C-DC18-4195-8FD5-A50AA931D419}" type="slidenum">
              <a:rPr lang="en-US" smtClean="0"/>
              <a:pPr/>
              <a:t>‹#›</a:t>
            </a:fld>
            <a:endParaRPr lang="en-US"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hu-HU"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u-HU"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Click to edit Master text styles</a:t>
            </a:r>
          </a:p>
        </p:txBody>
      </p:sp>
      <p:sp>
        <p:nvSpPr>
          <p:cNvPr id="5" name="Date Placeholder 4"/>
          <p:cNvSpPr>
            <a:spLocks noGrp="1"/>
          </p:cNvSpPr>
          <p:nvPr>
            <p:ph type="dt" sz="half" idx="10"/>
          </p:nvPr>
        </p:nvSpPr>
        <p:spPr/>
        <p:txBody>
          <a:bodyPr/>
          <a:lstStyle/>
          <a:p>
            <a:fld id="{F0542AA2-D442-471A-9D69-80392E1E581D}" type="datetime1">
              <a:rPr lang="en-US" smtClean="0"/>
              <a:pPr/>
              <a:t>5/9/2016</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hu-HU"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a:p>
        </p:txBody>
      </p:sp>
      <p:sp>
        <p:nvSpPr>
          <p:cNvPr id="4" name="Date Placeholder 3"/>
          <p:cNvSpPr>
            <a:spLocks noGrp="1"/>
          </p:cNvSpPr>
          <p:nvPr>
            <p:ph type="dt" sz="half" idx="10"/>
          </p:nvPr>
        </p:nvSpPr>
        <p:spPr/>
        <p:txBody>
          <a:bodyPr/>
          <a:lstStyle/>
          <a:p>
            <a:fld id="{7F8F9461-E3EB-40CD-B93F-E5CBBBD8E0BA}" type="datetimeFigureOut">
              <a:rPr lang="en-US" smtClean="0"/>
              <a:pPr/>
              <a:t>5/9/2016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A7543-9AAE-4E9F-B28C-4FCCFD07D42B}" type="slidenum">
              <a:rPr lang="en-US" smtClean="0"/>
              <a:pPr/>
              <a:t>‹#›</a:t>
            </a:fld>
            <a:endParaRPr lang="en-US"/>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42"/>
            <a:ext cx="1676400" cy="5851525"/>
          </a:xfrm>
        </p:spPr>
        <p:txBody>
          <a:bodyPr vert="eaVert"/>
          <a:lstStyle/>
          <a:p>
            <a:r>
              <a:rPr lang="hu-HU" smtClean="0"/>
              <a:t>Click to edit Master title style</a:t>
            </a:r>
            <a:endParaRPr lang="en-US" dirty="0"/>
          </a:p>
        </p:txBody>
      </p:sp>
      <p:sp>
        <p:nvSpPr>
          <p:cNvPr id="3" name="Vertical Text Placeholder 2"/>
          <p:cNvSpPr>
            <a:spLocks noGrp="1"/>
          </p:cNvSpPr>
          <p:nvPr>
            <p:ph type="body" orient="vert" idx="1"/>
          </p:nvPr>
        </p:nvSpPr>
        <p:spPr>
          <a:xfrm>
            <a:off x="457200" y="274642"/>
            <a:ext cx="6019800" cy="5851525"/>
          </a:xfrm>
        </p:spPr>
        <p:txBody>
          <a:bodyPr vert="eaVert"/>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dirty="0"/>
          </a:p>
        </p:txBody>
      </p:sp>
      <p:sp>
        <p:nvSpPr>
          <p:cNvPr id="4" name="Date Placeholder 3"/>
          <p:cNvSpPr>
            <a:spLocks noGrp="1"/>
          </p:cNvSpPr>
          <p:nvPr>
            <p:ph type="dt" sz="half" idx="10"/>
          </p:nvPr>
        </p:nvSpPr>
        <p:spPr/>
        <p:txBody>
          <a:bodyPr/>
          <a:lstStyle/>
          <a:p>
            <a:fld id="{60578FA3-38AD-400D-A4D2-18E8EF129E5F}" type="datetime1">
              <a:rPr lang="en-US" smtClean="0"/>
              <a:pPr/>
              <a:t>5/9/2016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F7886C9C-DC18-4195-8FD5-A50AA931D419}" type="slidenum">
              <a:rPr lang="en-US" smtClean="0"/>
              <a:pPr/>
              <a:t>‹#›</a:t>
            </a:fld>
            <a:endParaRPr lang="en-US" dirty="0"/>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4"/>
            <a:ext cx="8228013" cy="1927225"/>
          </a:xfrm>
        </p:spPr>
        <p:txBody>
          <a:bodyPr tIns="0" bIns="0" anchor="b" anchorCtr="0"/>
          <a:lstStyle>
            <a:lvl1pPr>
              <a:defRPr sz="6000">
                <a:solidFill>
                  <a:schemeClr val="bg1"/>
                </a:solidFill>
              </a:defRPr>
            </a:lvl1pPr>
          </a:lstStyle>
          <a:p>
            <a:r>
              <a:rPr lang="hu-HU" smtClean="0"/>
              <a:t>Click to edit Master title style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Click to edit Master subtitle style</a:t>
            </a:r>
            <a:endParaRPr dirty="0"/>
          </a:p>
        </p:txBody>
      </p:sp>
      <p:sp>
        <p:nvSpPr>
          <p:cNvPr id="4" name="Date Placeholder 3"/>
          <p:cNvSpPr>
            <a:spLocks noGrp="1"/>
          </p:cNvSpPr>
          <p:nvPr>
            <p:ph type="dt" sz="half" idx="10"/>
          </p:nvPr>
        </p:nvSpPr>
        <p:spPr/>
        <p:txBody>
          <a:bodyPr/>
          <a:lstStyle/>
          <a:p>
            <a:fld id="{82FB666E-443B-2344-BBA6-5C547DB3D5C6}" type="datetimeFigureOut">
              <a:rPr lang="en-US" smtClean="0"/>
              <a:pPr/>
              <a:t>5/9/2016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54ED01-E2A0-4C1E-8E21-014B99041579}" type="slidenum">
              <a:rPr lang="en-US" smtClean="0"/>
              <a:pPr/>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overrideClrMapping bg1="lt1" tx1="dk1" bg2="lt2" tx2="dk2" accent1="accent1" accent2="accent2" accent3="accent3" accent4="accent4" accent5="accent5" accent6="accent6" hlink="hlink" folHlink="folHlink"/>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
        <p:nvSpPr>
          <p:cNvPr id="4" name="Date Placeholder 3"/>
          <p:cNvSpPr>
            <a:spLocks noGrp="1"/>
          </p:cNvSpPr>
          <p:nvPr>
            <p:ph type="dt" sz="half" idx="10"/>
          </p:nvPr>
        </p:nvSpPr>
        <p:spPr/>
        <p:txBody>
          <a:bodyPr/>
          <a:lstStyle/>
          <a:p>
            <a:fld id="{82FB666E-443B-2344-BBA6-5C547DB3D5C6}" type="datetimeFigureOut">
              <a:rPr lang="en-US" smtClean="0"/>
              <a:pPr/>
              <a:t>5/9/2016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C8723A-93D5-7A45-B539-10A44B2FD1D8}" type="slidenum">
              <a:rPr lang="en-US" smtClean="0"/>
              <a:pPr/>
              <a:t>‹#›</a:t>
            </a:fld>
            <a:endParaRPr lang="en-US"/>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36698"/>
            <a:ext cx="6400800" cy="1362075"/>
          </a:xfrm>
        </p:spPr>
        <p:txBody>
          <a:bodyPr anchor="b" anchorCtr="0"/>
          <a:lstStyle>
            <a:lvl1pPr algn="r">
              <a:defRPr sz="4600" b="0" cap="none" baseline="0"/>
            </a:lvl1pPr>
          </a:lstStyle>
          <a:p>
            <a:r>
              <a:rPr lang="hu-HU" smtClean="0"/>
              <a:t>Click to edit Master title style</a:t>
            </a:r>
            <a:endParaRPr/>
          </a:p>
        </p:txBody>
      </p:sp>
      <p:sp>
        <p:nvSpPr>
          <p:cNvPr id="3" name="Text Placeholder 2"/>
          <p:cNvSpPr>
            <a:spLocks noGrp="1"/>
          </p:cNvSpPr>
          <p:nvPr>
            <p:ph type="body" idx="1"/>
          </p:nvPr>
        </p:nvSpPr>
        <p:spPr>
          <a:xfrm>
            <a:off x="1676401" y="3609699"/>
            <a:ext cx="5181601" cy="1500187"/>
          </a:xfrm>
        </p:spPr>
        <p:txBody>
          <a:bodyPr anchor="t" anchorCtr="0"/>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fld id="{82FB666E-443B-2344-BBA6-5C547DB3D5C6}" type="datetimeFigureOut">
              <a:rPr lang="en-US" smtClean="0"/>
              <a:pPr/>
              <a:t>5/9/2016</a:t>
            </a:fld>
            <a:endParaRPr lang="en-US"/>
          </a:p>
        </p:txBody>
      </p:sp>
      <p:sp>
        <p:nvSpPr>
          <p:cNvPr id="5" name="Footer Placeholder 4"/>
          <p:cNvSpPr>
            <a:spLocks noGrp="1"/>
          </p:cNvSpPr>
          <p:nvPr>
            <p:ph type="ftr" sz="quarter" idx="11"/>
          </p:nvPr>
        </p:nvSpPr>
        <p:spPr>
          <a:xfrm>
            <a:off x="7238999" y="6356354"/>
            <a:ext cx="1446213" cy="365125"/>
          </a:xfrm>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FC8723A-93D5-7A45-B539-10A44B2FD1D8}" type="slidenum">
              <a:rPr lang="en-US" smtClean="0"/>
              <a:pPr/>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Click to edit Master title style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marL="1946275" indent="-227013">
              <a:tabLst/>
              <a:defRPr sz="1600"/>
            </a:lvl6pPr>
            <a:lvl7pPr marL="2173288" indent="-227013">
              <a:tabLst/>
              <a:defRPr sz="1600"/>
            </a:lvl7pPr>
            <a:lvl8pPr marL="2398713" indent="-227013">
              <a:tabLst/>
              <a:defRPr sz="1600"/>
            </a:lvl8pPr>
            <a:lvl9pPr marL="2625725" indent="-227013">
              <a:tabLst/>
              <a:defRPr sz="16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
        <p:nvSpPr>
          <p:cNvPr id="5" name="Date Placeholder 4"/>
          <p:cNvSpPr>
            <a:spLocks noGrp="1"/>
          </p:cNvSpPr>
          <p:nvPr>
            <p:ph type="dt" sz="half" idx="10"/>
          </p:nvPr>
        </p:nvSpPr>
        <p:spPr/>
        <p:txBody>
          <a:bodyPr/>
          <a:lstStyle/>
          <a:p>
            <a:fld id="{82FB666E-443B-2344-BBA6-5C547DB3D5C6}" type="datetimeFigureOut">
              <a:rPr lang="en-US" smtClean="0"/>
              <a:pPr/>
              <a:t>5/9/2016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C8723A-93D5-7A45-B539-10A44B2FD1D8}" type="slidenum">
              <a:rPr lang="en-US" smtClean="0"/>
              <a:pPr/>
              <a:t>‹#›</a:t>
            </a:fld>
            <a:endParaRPr lang="en-US"/>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hu-HU" smtClean="0"/>
              <a:t>Click to edit Master title style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Click to edit Master text styles</a:t>
            </a:r>
          </a:p>
        </p:txBody>
      </p:sp>
      <p:sp>
        <p:nvSpPr>
          <p:cNvPr id="4" name="Content Placeholder 3"/>
          <p:cNvSpPr>
            <a:spLocks noGrp="1"/>
          </p:cNvSpPr>
          <p:nvPr>
            <p:ph sz="half" idx="2"/>
          </p:nvPr>
        </p:nvSpPr>
        <p:spPr>
          <a:xfrm>
            <a:off x="740664" y="3160063"/>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Click to edit Master text styles</a:t>
            </a:r>
          </a:p>
        </p:txBody>
      </p:sp>
      <p:sp>
        <p:nvSpPr>
          <p:cNvPr id="6" name="Content Placeholder 5"/>
          <p:cNvSpPr>
            <a:spLocks noGrp="1"/>
          </p:cNvSpPr>
          <p:nvPr>
            <p:ph sz="quarter" idx="4"/>
          </p:nvPr>
        </p:nvSpPr>
        <p:spPr>
          <a:xfrm>
            <a:off x="4631578" y="3160063"/>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
        <p:nvSpPr>
          <p:cNvPr id="7" name="Date Placeholder 6"/>
          <p:cNvSpPr>
            <a:spLocks noGrp="1"/>
          </p:cNvSpPr>
          <p:nvPr>
            <p:ph type="dt" sz="half" idx="10"/>
          </p:nvPr>
        </p:nvSpPr>
        <p:spPr/>
        <p:txBody>
          <a:bodyPr/>
          <a:lstStyle/>
          <a:p>
            <a:fld id="{82FB666E-443B-2344-BBA6-5C547DB3D5C6}" type="datetimeFigureOut">
              <a:rPr lang="en-US" smtClean="0"/>
              <a:pPr/>
              <a:t>5/9/2016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C8723A-93D5-7A45-B539-10A44B2FD1D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theme" Target="../theme/theme10.xml"/><Relationship Id="rId2" Type="http://schemas.openxmlformats.org/officeDocument/2006/relationships/slideLayout" Target="../slideLayouts/slideLayout112.xml"/><Relationship Id="rId16" Type="http://schemas.openxmlformats.org/officeDocument/2006/relationships/slideLayout" Target="../slideLayouts/slideLayout126.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4.xml"/><Relationship Id="rId13" Type="http://schemas.openxmlformats.org/officeDocument/2006/relationships/slideLayout" Target="../slideLayouts/slideLayout139.xml"/><Relationship Id="rId18" Type="http://schemas.openxmlformats.org/officeDocument/2006/relationships/theme" Target="../theme/theme11.xml"/><Relationship Id="rId3" Type="http://schemas.openxmlformats.org/officeDocument/2006/relationships/slideLayout" Target="../slideLayouts/slideLayout129.xml"/><Relationship Id="rId7" Type="http://schemas.openxmlformats.org/officeDocument/2006/relationships/slideLayout" Target="../slideLayouts/slideLayout133.xml"/><Relationship Id="rId12" Type="http://schemas.openxmlformats.org/officeDocument/2006/relationships/slideLayout" Target="../slideLayouts/slideLayout138.xml"/><Relationship Id="rId17" Type="http://schemas.openxmlformats.org/officeDocument/2006/relationships/slideLayout" Target="../slideLayouts/slideLayout143.xml"/><Relationship Id="rId2" Type="http://schemas.openxmlformats.org/officeDocument/2006/relationships/slideLayout" Target="../slideLayouts/slideLayout128.xml"/><Relationship Id="rId16" Type="http://schemas.openxmlformats.org/officeDocument/2006/relationships/slideLayout" Target="../slideLayouts/slideLayout142.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slideLayout" Target="../slideLayouts/slideLayout137.xml"/><Relationship Id="rId5" Type="http://schemas.openxmlformats.org/officeDocument/2006/relationships/slideLayout" Target="../slideLayouts/slideLayout131.xml"/><Relationship Id="rId15" Type="http://schemas.openxmlformats.org/officeDocument/2006/relationships/slideLayout" Target="../slideLayouts/slideLayout141.xml"/><Relationship Id="rId10" Type="http://schemas.openxmlformats.org/officeDocument/2006/relationships/slideLayout" Target="../slideLayouts/slideLayout136.xml"/><Relationship Id="rId19" Type="http://schemas.openxmlformats.org/officeDocument/2006/relationships/image" Target="../media/image7.png"/><Relationship Id="rId4" Type="http://schemas.openxmlformats.org/officeDocument/2006/relationships/slideLayout" Target="../slideLayouts/slideLayout130.xml"/><Relationship Id="rId9" Type="http://schemas.openxmlformats.org/officeDocument/2006/relationships/slideLayout" Target="../slideLayouts/slideLayout135.xml"/><Relationship Id="rId14" Type="http://schemas.openxmlformats.org/officeDocument/2006/relationships/slideLayout" Target="../slideLayouts/slideLayout14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4.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slideLayout" Target="../slideLayouts/slideLayout68.xml"/><Relationship Id="rId18" Type="http://schemas.openxmlformats.org/officeDocument/2006/relationships/theme" Target="../theme/theme6.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17" Type="http://schemas.openxmlformats.org/officeDocument/2006/relationships/slideLayout" Target="../slideLayouts/slideLayout72.xml"/><Relationship Id="rId2" Type="http://schemas.openxmlformats.org/officeDocument/2006/relationships/slideLayout" Target="../slideLayouts/slideLayout57.xml"/><Relationship Id="rId16" Type="http://schemas.openxmlformats.org/officeDocument/2006/relationships/slideLayout" Target="../slideLayouts/slideLayout71.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slideLayout" Target="../slideLayouts/slideLayout70.xml"/><Relationship Id="rId10" Type="http://schemas.openxmlformats.org/officeDocument/2006/relationships/slideLayout" Target="../slideLayouts/slideLayout65.xml"/><Relationship Id="rId19" Type="http://schemas.openxmlformats.org/officeDocument/2006/relationships/image" Target="../media/image7.png"/><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7.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1.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theme" Target="../theme/theme8.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slideLayout" Target="../slideLayouts/slideLayout107.xml"/><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slideLayout" Target="../slideLayouts/slideLayout106.xml"/><Relationship Id="rId17" Type="http://schemas.openxmlformats.org/officeDocument/2006/relationships/theme" Target="../theme/theme9.xml"/><Relationship Id="rId2" Type="http://schemas.openxmlformats.org/officeDocument/2006/relationships/slideLayout" Target="../slideLayouts/slideLayout96.xml"/><Relationship Id="rId16" Type="http://schemas.openxmlformats.org/officeDocument/2006/relationships/slideLayout" Target="../slideLayouts/slideLayout110.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5" Type="http://schemas.openxmlformats.org/officeDocument/2006/relationships/slideLayout" Target="../slideLayouts/slideLayout109.xml"/><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slideLayout" Target="../slideLayouts/slideLayout10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Szabadkézi sokszög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Szabadkézi sokszög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Cím hely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hu-HU" smtClean="0"/>
              <a:t>Mintacím szerkesztése</a:t>
            </a:r>
            <a:endParaRPr kumimoji="0" lang="en-US"/>
          </a:p>
        </p:txBody>
      </p:sp>
      <p:sp>
        <p:nvSpPr>
          <p:cNvPr id="30" name="Szöveg hely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hu-HU" smtClean="0"/>
              <a:t>Mintaszöveg szerkesztése</a:t>
            </a:r>
          </a:p>
          <a:p>
            <a:pPr lvl="1" eaLnBrk="1" latinLnBrk="0" hangingPunct="1"/>
            <a:r>
              <a:rPr kumimoji="0" lang="hu-HU" smtClean="0"/>
              <a:t>Második szint</a:t>
            </a:r>
          </a:p>
          <a:p>
            <a:pPr lvl="2" eaLnBrk="1" latinLnBrk="0" hangingPunct="1"/>
            <a:r>
              <a:rPr kumimoji="0" lang="hu-HU" smtClean="0"/>
              <a:t>Harmadik szint</a:t>
            </a:r>
          </a:p>
          <a:p>
            <a:pPr lvl="3" eaLnBrk="1" latinLnBrk="0" hangingPunct="1"/>
            <a:r>
              <a:rPr kumimoji="0" lang="hu-HU" smtClean="0"/>
              <a:t>Negyedik szint</a:t>
            </a:r>
          </a:p>
          <a:p>
            <a:pPr lvl="4" eaLnBrk="1" latinLnBrk="0" hangingPunct="1"/>
            <a:r>
              <a:rPr kumimoji="0" lang="hu-HU" smtClean="0"/>
              <a:t>Ötödik szint</a:t>
            </a:r>
            <a:endParaRPr kumimoji="0" lang="en-US"/>
          </a:p>
        </p:txBody>
      </p:sp>
      <p:sp>
        <p:nvSpPr>
          <p:cNvPr id="10" name="Dátum helye 9"/>
          <p:cNvSpPr>
            <a:spLocks noGrp="1"/>
          </p:cNvSpPr>
          <p:nvPr>
            <p:ph type="dt" sz="half" idx="2"/>
          </p:nvPr>
        </p:nvSpPr>
        <p:spPr>
          <a:xfrm>
            <a:off x="457200" y="6356354"/>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9ABA3D4-ED11-420B-A7FB-80801AB05752}" type="datetimeFigureOut">
              <a:rPr lang="hu-HU" smtClean="0"/>
              <a:pPr/>
              <a:t>2016.05.09.</a:t>
            </a:fld>
            <a:endParaRPr lang="en-US"/>
          </a:p>
        </p:txBody>
      </p:sp>
      <p:sp>
        <p:nvSpPr>
          <p:cNvPr id="22" name="Élőláb helye 21"/>
          <p:cNvSpPr>
            <a:spLocks noGrp="1"/>
          </p:cNvSpPr>
          <p:nvPr>
            <p:ph type="ftr" sz="quarter" idx="3"/>
          </p:nvPr>
        </p:nvSpPr>
        <p:spPr>
          <a:xfrm>
            <a:off x="2667000" y="6356354"/>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Dia számának helye 17"/>
          <p:cNvSpPr>
            <a:spLocks noGrp="1"/>
          </p:cNvSpPr>
          <p:nvPr>
            <p:ph type="sldNum" sz="quarter" idx="4"/>
          </p:nvPr>
        </p:nvSpPr>
        <p:spPr>
          <a:xfrm>
            <a:off x="7924800" y="6356354"/>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3CBD996-246B-40EA-A084-DB43D8016BD5}" type="slidenum">
              <a:rPr lang="en-US" smtClean="0"/>
              <a:pPr/>
              <a:t>‹#›</a:t>
            </a:fld>
            <a:endParaRPr lang="en-US"/>
          </a:p>
        </p:txBody>
      </p:sp>
      <p:grpSp>
        <p:nvGrpSpPr>
          <p:cNvPr id="2" name="Csoportba foglalás 1"/>
          <p:cNvGrpSpPr/>
          <p:nvPr/>
        </p:nvGrpSpPr>
        <p:grpSpPr>
          <a:xfrm>
            <a:off x="-19017" y="202408"/>
            <a:ext cx="9180548" cy="649224"/>
            <a:chOff x="-19045" y="216550"/>
            <a:chExt cx="9180548" cy="649224"/>
          </a:xfrm>
        </p:grpSpPr>
        <p:sp>
          <p:nvSpPr>
            <p:cNvPr id="12" name="Szabadkézi sokszög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Szabadkézi sokszög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8" name="Group 22"/>
          <p:cNvGrpSpPr/>
          <p:nvPr/>
        </p:nvGrpSpPr>
        <p:grpSpPr>
          <a:xfrm>
            <a:off x="2" y="228600"/>
            <a:ext cx="2138637"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9" name="Group 9"/>
          <p:cNvGrpSpPr/>
          <p:nvPr/>
        </p:nvGrpSpPr>
        <p:grpSpPr>
          <a:xfrm>
            <a:off x="20416" y="-786"/>
            <a:ext cx="1767506"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3716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4696" y="624110"/>
            <a:ext cx="6683765" cy="1280890"/>
          </a:xfrm>
          <a:prstGeom prst="rect">
            <a:avLst/>
          </a:prstGeom>
        </p:spPr>
        <p:txBody>
          <a:bodyPr vert="horz" lIns="91440" tIns="45720" rIns="91440" bIns="45720" rtlCol="0" anchor="t">
            <a:normAutofit/>
          </a:bodyPr>
          <a:lstStyle/>
          <a:p>
            <a:r>
              <a:rPr lang="hu-HU" smtClean="0"/>
              <a:t>Mintacím szerkesztése</a:t>
            </a:r>
            <a:endParaRPr lang="en-US" dirty="0"/>
          </a:p>
        </p:txBody>
      </p:sp>
      <p:sp>
        <p:nvSpPr>
          <p:cNvPr id="3" name="Text Placeholder 2"/>
          <p:cNvSpPr>
            <a:spLocks noGrp="1"/>
          </p:cNvSpPr>
          <p:nvPr>
            <p:ph type="body" idx="1"/>
          </p:nvPr>
        </p:nvSpPr>
        <p:spPr>
          <a:xfrm>
            <a:off x="1941909" y="2133600"/>
            <a:ext cx="6686550" cy="3886200"/>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2"/>
          </p:nvPr>
        </p:nvSpPr>
        <p:spPr>
          <a:xfrm>
            <a:off x="7771210" y="6130437"/>
            <a:ext cx="859712"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5/9/2016</a:t>
            </a:fld>
            <a:endParaRPr lang="en-US" dirty="0"/>
          </a:p>
        </p:txBody>
      </p:sp>
      <p:sp>
        <p:nvSpPr>
          <p:cNvPr id="5" name="Footer Placeholder 4"/>
          <p:cNvSpPr>
            <a:spLocks noGrp="1"/>
          </p:cNvSpPr>
          <p:nvPr>
            <p:ph type="ftr" sz="quarter" idx="3"/>
          </p:nvPr>
        </p:nvSpPr>
        <p:spPr>
          <a:xfrm>
            <a:off x="1941912" y="6135813"/>
            <a:ext cx="5714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398862" y="787785"/>
            <a:ext cx="584825"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xmlns="" val="1508615183"/>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 id="2147483792" r:id="rId13"/>
    <p:sldLayoutId id="2147483793" r:id="rId14"/>
    <p:sldLayoutId id="2147483794" r:id="rId15"/>
    <p:sldLayoutId id="2147483795"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10241" y="753228"/>
            <a:ext cx="7210396" cy="1080938"/>
          </a:xfrm>
          <a:prstGeom prst="rect">
            <a:avLst/>
          </a:prstGeom>
        </p:spPr>
        <p:txBody>
          <a:bodyPr vert="horz" lIns="91440" tIns="45720" rIns="91440" bIns="45720" rtlCol="0" anchor="ctr">
            <a:normAutofit/>
          </a:bodyPr>
          <a:lstStyle/>
          <a:p>
            <a:r>
              <a:rPr lang="hu-HU" smtClean="0"/>
              <a:t>Mintacím szerkesztése</a:t>
            </a:r>
            <a:endParaRPr lang="en-US" dirty="0"/>
          </a:p>
        </p:txBody>
      </p:sp>
      <p:sp>
        <p:nvSpPr>
          <p:cNvPr id="3" name="Text Placeholder 2"/>
          <p:cNvSpPr>
            <a:spLocks noGrp="1"/>
          </p:cNvSpPr>
          <p:nvPr>
            <p:ph type="body" idx="1"/>
          </p:nvPr>
        </p:nvSpPr>
        <p:spPr>
          <a:xfrm>
            <a:off x="510241" y="2336873"/>
            <a:ext cx="7210396" cy="3599316"/>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2"/>
          </p:nvPr>
        </p:nvSpPr>
        <p:spPr>
          <a:xfrm>
            <a:off x="5663236" y="5936188"/>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pPr/>
              <a:t>5/9/2016</a:t>
            </a:fld>
            <a:endParaRPr lang="en-US" dirty="0"/>
          </a:p>
        </p:txBody>
      </p:sp>
      <p:sp>
        <p:nvSpPr>
          <p:cNvPr id="5" name="Footer Placeholder 4"/>
          <p:cNvSpPr>
            <a:spLocks noGrp="1"/>
          </p:cNvSpPr>
          <p:nvPr>
            <p:ph type="ftr" sz="quarter" idx="3"/>
          </p:nvPr>
        </p:nvSpPr>
        <p:spPr>
          <a:xfrm>
            <a:off x="510241" y="5936189"/>
            <a:ext cx="5152995"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047092" y="753228"/>
            <a:ext cx="865613"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825" r:id="rId12"/>
    <p:sldLayoutId id="2147483826" r:id="rId13"/>
    <p:sldLayoutId id="2147483827" r:id="rId14"/>
    <p:sldLayoutId id="2147483828" r:id="rId15"/>
    <p:sldLayoutId id="2147483829" r:id="rId16"/>
    <p:sldLayoutId id="2147483830"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Cím helye 21"/>
          <p:cNvSpPr>
            <a:spLocks noGrp="1"/>
          </p:cNvSpPr>
          <p:nvPr>
            <p:ph type="title"/>
          </p:nvPr>
        </p:nvSpPr>
        <p:spPr>
          <a:xfrm>
            <a:off x="609600" y="228600"/>
            <a:ext cx="8153400" cy="990600"/>
          </a:xfrm>
          <a:prstGeom prst="rect">
            <a:avLst/>
          </a:prstGeom>
        </p:spPr>
        <p:txBody>
          <a:bodyPr vert="horz" anchor="ctr">
            <a:normAutofit/>
          </a:bodyPr>
          <a:lstStyle/>
          <a:p>
            <a:r>
              <a:rPr kumimoji="0" lang="hu-HU" smtClean="0"/>
              <a:t>Mintacím szerkesztése</a:t>
            </a:r>
            <a:endParaRPr kumimoji="0" lang="en-US"/>
          </a:p>
        </p:txBody>
      </p:sp>
      <p:sp>
        <p:nvSpPr>
          <p:cNvPr id="13" name="Szöveg helye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hu-HU" smtClean="0"/>
              <a:t>Mintaszöveg szerkesztése</a:t>
            </a:r>
          </a:p>
          <a:p>
            <a:pPr lvl="1" eaLnBrk="1" latinLnBrk="0" hangingPunct="1"/>
            <a:r>
              <a:rPr kumimoji="0" lang="hu-HU" smtClean="0"/>
              <a:t>Második szint</a:t>
            </a:r>
          </a:p>
          <a:p>
            <a:pPr lvl="2" eaLnBrk="1" latinLnBrk="0" hangingPunct="1"/>
            <a:r>
              <a:rPr kumimoji="0" lang="hu-HU" smtClean="0"/>
              <a:t>Harmadik szint</a:t>
            </a:r>
          </a:p>
          <a:p>
            <a:pPr lvl="3" eaLnBrk="1" latinLnBrk="0" hangingPunct="1"/>
            <a:r>
              <a:rPr kumimoji="0" lang="hu-HU" smtClean="0"/>
              <a:t>Negyedik szint</a:t>
            </a:r>
          </a:p>
          <a:p>
            <a:pPr lvl="4" eaLnBrk="1" latinLnBrk="0" hangingPunct="1"/>
            <a:r>
              <a:rPr kumimoji="0" lang="hu-HU" smtClean="0"/>
              <a:t>Ötödik szint</a:t>
            </a:r>
            <a:endParaRPr kumimoji="0" lang="en-US"/>
          </a:p>
        </p:txBody>
      </p:sp>
      <p:sp>
        <p:nvSpPr>
          <p:cNvPr id="14" name="Dátum helye 13"/>
          <p:cNvSpPr>
            <a:spLocks noGrp="1"/>
          </p:cNvSpPr>
          <p:nvPr>
            <p:ph type="dt" sz="half" idx="2"/>
          </p:nvPr>
        </p:nvSpPr>
        <p:spPr>
          <a:xfrm>
            <a:off x="6096000" y="6248404"/>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7C476089-E7EA-4727-B9C5-DFF22F39C797}" type="datetimeFigureOut">
              <a:rPr lang="hu-HU" smtClean="0"/>
              <a:pPr/>
              <a:t>2016.05.09.</a:t>
            </a:fld>
            <a:endParaRPr lang="en-US"/>
          </a:p>
        </p:txBody>
      </p:sp>
      <p:sp>
        <p:nvSpPr>
          <p:cNvPr id="3" name="Élőláb helye 2"/>
          <p:cNvSpPr>
            <a:spLocks noGrp="1"/>
          </p:cNvSpPr>
          <p:nvPr>
            <p:ph type="ftr" sz="quarter" idx="3"/>
          </p:nvPr>
        </p:nvSpPr>
        <p:spPr>
          <a:xfrm>
            <a:off x="609602" y="6248210"/>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Téglalap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églalap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églalap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Dia számának helye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61B5413-9FBC-407E-A5F5-3BAE8C4E125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Szabadkézi sokszög 12"/>
          <p:cNvSpPr>
            <a:spLocks/>
          </p:cNvSpPr>
          <p:nvPr/>
        </p:nvSpPr>
        <p:spPr bwMode="auto">
          <a:xfrm>
            <a:off x="716438" y="5001997"/>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Szabadkézi sokszög 11"/>
          <p:cNvSpPr>
            <a:spLocks/>
          </p:cNvSpPr>
          <p:nvPr/>
        </p:nvSpPr>
        <p:spPr bwMode="auto">
          <a:xfrm>
            <a:off x="-53560"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Derékszögű háromszög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Egyenes összekötő 14"/>
          <p:cNvCxnSpPr/>
          <p:nvPr/>
        </p:nvCxnSpPr>
        <p:spPr>
          <a:xfrm>
            <a:off x="-9237" y="5787742"/>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ím helye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hu-HU" smtClean="0"/>
              <a:t>Mintacím szerkesztése</a:t>
            </a:r>
            <a:endParaRPr kumimoji="0" lang="en-US"/>
          </a:p>
        </p:txBody>
      </p:sp>
      <p:sp>
        <p:nvSpPr>
          <p:cNvPr id="30" name="Szöveg helye 29"/>
          <p:cNvSpPr>
            <a:spLocks noGrp="1"/>
          </p:cNvSpPr>
          <p:nvPr>
            <p:ph type="body" idx="1"/>
          </p:nvPr>
        </p:nvSpPr>
        <p:spPr>
          <a:xfrm>
            <a:off x="457200" y="1481332"/>
            <a:ext cx="8229600" cy="4525963"/>
          </a:xfrm>
          <a:prstGeom prst="rect">
            <a:avLst/>
          </a:prstGeom>
        </p:spPr>
        <p:txBody>
          <a:bodyPr vert="horz">
            <a:normAutofit/>
          </a:bodyPr>
          <a:lstStyle>
            <a:extLst/>
          </a:lstStyle>
          <a:p>
            <a:pPr lvl="0" eaLnBrk="1" latinLnBrk="0" hangingPunct="1"/>
            <a:r>
              <a:rPr kumimoji="0" lang="hu-HU" smtClean="0"/>
              <a:t>Mintaszöveg szerkesztése</a:t>
            </a:r>
          </a:p>
          <a:p>
            <a:pPr lvl="1" eaLnBrk="1" latinLnBrk="0" hangingPunct="1"/>
            <a:r>
              <a:rPr kumimoji="0" lang="hu-HU" smtClean="0"/>
              <a:t>Második szint</a:t>
            </a:r>
          </a:p>
          <a:p>
            <a:pPr lvl="2" eaLnBrk="1" latinLnBrk="0" hangingPunct="1"/>
            <a:r>
              <a:rPr kumimoji="0" lang="hu-HU" smtClean="0"/>
              <a:t>Harmadik szint</a:t>
            </a:r>
          </a:p>
          <a:p>
            <a:pPr lvl="3" eaLnBrk="1" latinLnBrk="0" hangingPunct="1"/>
            <a:r>
              <a:rPr kumimoji="0" lang="hu-HU" smtClean="0"/>
              <a:t>Negyedik szint</a:t>
            </a:r>
          </a:p>
          <a:p>
            <a:pPr lvl="4" eaLnBrk="1" latinLnBrk="0" hangingPunct="1"/>
            <a:r>
              <a:rPr kumimoji="0" lang="hu-HU" smtClean="0"/>
              <a:t>Ötödik szint</a:t>
            </a:r>
            <a:endParaRPr kumimoji="0" lang="en-US"/>
          </a:p>
        </p:txBody>
      </p:sp>
      <p:sp>
        <p:nvSpPr>
          <p:cNvPr id="10" name="Dátum helye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45CD0C4-4CF0-4701-AD77-971AA44A9BEC}" type="datetimeFigureOut">
              <a:rPr lang="hu-HU" smtClean="0"/>
              <a:pPr/>
              <a:t>2016.05.09.</a:t>
            </a:fld>
            <a:endParaRPr lang="en-US"/>
          </a:p>
        </p:txBody>
      </p:sp>
      <p:sp>
        <p:nvSpPr>
          <p:cNvPr id="22" name="Élőláb helye 21"/>
          <p:cNvSpPr>
            <a:spLocks noGrp="1"/>
          </p:cNvSpPr>
          <p:nvPr>
            <p:ph type="ftr" sz="quarter" idx="3"/>
          </p:nvPr>
        </p:nvSpPr>
        <p:spPr>
          <a:xfrm>
            <a:off x="4380074" y="6407948"/>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Dia számának helye 17"/>
          <p:cNvSpPr>
            <a:spLocks noGrp="1"/>
          </p:cNvSpPr>
          <p:nvPr>
            <p:ph type="sldNum" sz="quarter" idx="4"/>
          </p:nvPr>
        </p:nvSpPr>
        <p:spPr>
          <a:xfrm>
            <a:off x="8647272" y="6407948"/>
            <a:ext cx="365760" cy="365125"/>
          </a:xfrm>
          <a:prstGeom prst="rect">
            <a:avLst/>
          </a:prstGeom>
        </p:spPr>
        <p:txBody>
          <a:bodyPr vert="horz" anchor="b"/>
          <a:lstStyle>
            <a:lvl1pPr algn="r" eaLnBrk="1" latinLnBrk="0" hangingPunct="1">
              <a:defRPr kumimoji="0" sz="1000" b="0">
                <a:solidFill>
                  <a:schemeClr val="tx1"/>
                </a:solidFill>
              </a:defRPr>
            </a:lvl1pPr>
            <a:extLst/>
          </a:lstStyle>
          <a:p>
            <a:fld id="{7E4DE81E-3B9C-49D1-A25A-3BF6072B646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Egyenes összekötő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Cím helye 21"/>
          <p:cNvSpPr>
            <a:spLocks noGrp="1"/>
          </p:cNvSpPr>
          <p:nvPr>
            <p:ph type="title"/>
          </p:nvPr>
        </p:nvSpPr>
        <p:spPr>
          <a:xfrm>
            <a:off x="457200" y="274638"/>
            <a:ext cx="7467600" cy="1143000"/>
          </a:xfrm>
          <a:prstGeom prst="rect">
            <a:avLst/>
          </a:prstGeom>
        </p:spPr>
        <p:txBody>
          <a:bodyPr vert="horz" anchor="b">
            <a:normAutofit/>
          </a:bodyPr>
          <a:lstStyle/>
          <a:p>
            <a:r>
              <a:rPr kumimoji="0" lang="hu-HU" smtClean="0"/>
              <a:t>Mintacím szerkesztése</a:t>
            </a:r>
            <a:endParaRPr kumimoji="0" lang="en-US"/>
          </a:p>
        </p:txBody>
      </p:sp>
      <p:sp>
        <p:nvSpPr>
          <p:cNvPr id="13" name="Szöveg helye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hu-HU" smtClean="0"/>
              <a:t>Mintaszöveg szerkesztése</a:t>
            </a:r>
          </a:p>
          <a:p>
            <a:pPr lvl="1" eaLnBrk="1" latinLnBrk="0" hangingPunct="1"/>
            <a:r>
              <a:rPr kumimoji="0" lang="hu-HU" smtClean="0"/>
              <a:t>Második szint</a:t>
            </a:r>
          </a:p>
          <a:p>
            <a:pPr lvl="2" eaLnBrk="1" latinLnBrk="0" hangingPunct="1"/>
            <a:r>
              <a:rPr kumimoji="0" lang="hu-HU" smtClean="0"/>
              <a:t>Harmadik szint</a:t>
            </a:r>
          </a:p>
          <a:p>
            <a:pPr lvl="3" eaLnBrk="1" latinLnBrk="0" hangingPunct="1"/>
            <a:r>
              <a:rPr kumimoji="0" lang="hu-HU" smtClean="0"/>
              <a:t>Negyedik szint</a:t>
            </a:r>
          </a:p>
          <a:p>
            <a:pPr lvl="4" eaLnBrk="1" latinLnBrk="0" hangingPunct="1"/>
            <a:r>
              <a:rPr kumimoji="0" lang="hu-HU" smtClean="0"/>
              <a:t>Ötödik szint</a:t>
            </a:r>
            <a:endParaRPr kumimoji="0" lang="en-US"/>
          </a:p>
        </p:txBody>
      </p:sp>
      <p:sp>
        <p:nvSpPr>
          <p:cNvPr id="14" name="Dátum helye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C084E1E-37A4-47A2-917B-D0DE25625402}" type="datetimeFigureOut">
              <a:rPr lang="hu-HU" smtClean="0"/>
              <a:pPr/>
              <a:t>2016.05.09.</a:t>
            </a:fld>
            <a:endParaRPr lang="en-US"/>
          </a:p>
        </p:txBody>
      </p:sp>
      <p:sp>
        <p:nvSpPr>
          <p:cNvPr id="3" name="Élőláb helye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Egyenes összekötő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Egyenes összekötő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Téglalap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gyenes összekötő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lipszis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Dia számának helye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12171B3-0F84-469C-8E85-A23C4D51988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Átellenes sarkain kerekített téglalap 6"/>
          <p:cNvSpPr/>
          <p:nvPr/>
        </p:nvSpPr>
        <p:spPr>
          <a:xfrm>
            <a:off x="164593"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Élőláb helye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átum helye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4E4EB543-FA08-49CB-BD8E-C32C0EAC1B38}" type="datetimeFigureOut">
              <a:rPr lang="hu-HU" smtClean="0"/>
              <a:pPr/>
              <a:t>2016.05.09.</a:t>
            </a:fld>
            <a:endParaRPr lang="en-US"/>
          </a:p>
        </p:txBody>
      </p:sp>
      <p:sp>
        <p:nvSpPr>
          <p:cNvPr id="23" name="Dia számának helye 22"/>
          <p:cNvSpPr>
            <a:spLocks noGrp="1"/>
          </p:cNvSpPr>
          <p:nvPr>
            <p:ph type="sldNum" sz="quarter" idx="4"/>
          </p:nvPr>
        </p:nvSpPr>
        <p:spPr>
          <a:xfrm>
            <a:off x="8638954"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5607A221-071F-4898-AF20-0287A052E2D0}" type="slidenum">
              <a:rPr lang="en-US" smtClean="0"/>
              <a:pPr/>
              <a:t>‹#›</a:t>
            </a:fld>
            <a:endParaRPr lang="en-US"/>
          </a:p>
        </p:txBody>
      </p:sp>
      <p:sp>
        <p:nvSpPr>
          <p:cNvPr id="22" name="Cím helye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hu-HU" smtClean="0"/>
              <a:t>Mintacím szerkesztése</a:t>
            </a:r>
            <a:endParaRPr kumimoji="0" lang="en-US"/>
          </a:p>
        </p:txBody>
      </p:sp>
      <p:sp>
        <p:nvSpPr>
          <p:cNvPr id="13" name="Szöveg helye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hu-HU" smtClean="0"/>
              <a:t>Mintaszöveg szerkesztése</a:t>
            </a:r>
          </a:p>
          <a:p>
            <a:pPr lvl="1" eaLnBrk="1" latinLnBrk="0" hangingPunct="1"/>
            <a:r>
              <a:rPr kumimoji="0" lang="hu-HU" smtClean="0"/>
              <a:t>Második szint</a:t>
            </a:r>
          </a:p>
          <a:p>
            <a:pPr lvl="2" eaLnBrk="1" latinLnBrk="0" hangingPunct="1"/>
            <a:r>
              <a:rPr kumimoji="0" lang="hu-HU" smtClean="0"/>
              <a:t>Harmadik szint</a:t>
            </a:r>
          </a:p>
          <a:p>
            <a:pPr lvl="3" eaLnBrk="1" latinLnBrk="0" hangingPunct="1"/>
            <a:r>
              <a:rPr kumimoji="0" lang="hu-HU" smtClean="0"/>
              <a:t>Negyedik szint</a:t>
            </a:r>
          </a:p>
          <a:p>
            <a:pPr lvl="4" eaLnBrk="1" latinLnBrk="0" hangingPunct="1"/>
            <a:r>
              <a:rPr kumimoji="0" lang="hu-HU" smtClean="0"/>
              <a:t>Ötödik szint</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10243" y="753228"/>
            <a:ext cx="7210396" cy="1080938"/>
          </a:xfrm>
          <a:prstGeom prst="rect">
            <a:avLst/>
          </a:prstGeom>
        </p:spPr>
        <p:txBody>
          <a:bodyPr vert="horz" lIns="91440" tIns="45720" rIns="91440" bIns="45720" rtlCol="0" anchor="ctr">
            <a:normAutofit/>
          </a:bodyPr>
          <a:lstStyle/>
          <a:p>
            <a:r>
              <a:rPr lang="hu-HU" smtClean="0"/>
              <a:t>Mintacím szerkesztése</a:t>
            </a:r>
            <a:endParaRPr lang="en-US" dirty="0"/>
          </a:p>
        </p:txBody>
      </p:sp>
      <p:sp>
        <p:nvSpPr>
          <p:cNvPr id="3" name="Text Placeholder 2"/>
          <p:cNvSpPr>
            <a:spLocks noGrp="1"/>
          </p:cNvSpPr>
          <p:nvPr>
            <p:ph type="body" idx="1"/>
          </p:nvPr>
        </p:nvSpPr>
        <p:spPr>
          <a:xfrm>
            <a:off x="510243" y="2336873"/>
            <a:ext cx="7210396" cy="3599316"/>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dirty="0"/>
          </a:p>
        </p:txBody>
      </p:sp>
      <p:sp>
        <p:nvSpPr>
          <p:cNvPr id="4" name="Date Placeholder 3"/>
          <p:cNvSpPr>
            <a:spLocks noGrp="1"/>
          </p:cNvSpPr>
          <p:nvPr>
            <p:ph type="dt" sz="half" idx="2"/>
          </p:nvPr>
        </p:nvSpPr>
        <p:spPr>
          <a:xfrm>
            <a:off x="5663236" y="5936192"/>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pPr/>
              <a:t>5/9/2016</a:t>
            </a:fld>
            <a:endParaRPr lang="en-US" dirty="0"/>
          </a:p>
        </p:txBody>
      </p:sp>
      <p:sp>
        <p:nvSpPr>
          <p:cNvPr id="5" name="Footer Placeholder 4"/>
          <p:cNvSpPr>
            <a:spLocks noGrp="1"/>
          </p:cNvSpPr>
          <p:nvPr>
            <p:ph type="ftr" sz="quarter" idx="3"/>
          </p:nvPr>
        </p:nvSpPr>
        <p:spPr>
          <a:xfrm>
            <a:off x="510242" y="5936193"/>
            <a:ext cx="5152995"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047094" y="753232"/>
            <a:ext cx="865613"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 id="2147483736" r:id="rId16"/>
    <p:sldLayoutId id="2147483737"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Cím helye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hu-HU" smtClean="0"/>
              <a:t>Mintacím szerkesztése</a:t>
            </a:r>
            <a:endParaRPr kumimoji="0" lang="en-US"/>
          </a:p>
        </p:txBody>
      </p:sp>
      <p:sp>
        <p:nvSpPr>
          <p:cNvPr id="13" name="Szöveg helye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hu-HU" smtClean="0"/>
              <a:t>Mintaszöveg szerkesztése</a:t>
            </a:r>
          </a:p>
          <a:p>
            <a:pPr lvl="1" eaLnBrk="1" latinLnBrk="0" hangingPunct="1"/>
            <a:r>
              <a:rPr kumimoji="0" lang="hu-HU" smtClean="0"/>
              <a:t>Második szint</a:t>
            </a:r>
          </a:p>
          <a:p>
            <a:pPr lvl="2" eaLnBrk="1" latinLnBrk="0" hangingPunct="1"/>
            <a:r>
              <a:rPr kumimoji="0" lang="hu-HU" smtClean="0"/>
              <a:t>Harmadik szint</a:t>
            </a:r>
          </a:p>
          <a:p>
            <a:pPr lvl="3" eaLnBrk="1" latinLnBrk="0" hangingPunct="1"/>
            <a:r>
              <a:rPr kumimoji="0" lang="hu-HU" smtClean="0"/>
              <a:t>Negyedik szint</a:t>
            </a:r>
          </a:p>
          <a:p>
            <a:pPr lvl="4" eaLnBrk="1" latinLnBrk="0" hangingPunct="1"/>
            <a:r>
              <a:rPr kumimoji="0" lang="hu-HU" smtClean="0"/>
              <a:t>Ötödik szint</a:t>
            </a:r>
            <a:endParaRPr kumimoji="0" lang="en-US"/>
          </a:p>
        </p:txBody>
      </p:sp>
      <p:sp>
        <p:nvSpPr>
          <p:cNvPr id="14" name="Dátum helye 13"/>
          <p:cNvSpPr>
            <a:spLocks noGrp="1"/>
          </p:cNvSpPr>
          <p:nvPr>
            <p:ph type="dt" sz="half" idx="2"/>
          </p:nvPr>
        </p:nvSpPr>
        <p:spPr>
          <a:xfrm>
            <a:off x="457200" y="6416679"/>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0ECE69EC-7A7B-4861-A850-9F9E92C8F30D}" type="datetimeFigureOut">
              <a:rPr lang="hu-HU" smtClean="0"/>
              <a:pPr/>
              <a:t>2016.05.09.</a:t>
            </a:fld>
            <a:endParaRPr lang="en-US"/>
          </a:p>
        </p:txBody>
      </p:sp>
      <p:sp>
        <p:nvSpPr>
          <p:cNvPr id="3" name="Élőláb helye 2"/>
          <p:cNvSpPr>
            <a:spLocks noGrp="1"/>
          </p:cNvSpPr>
          <p:nvPr>
            <p:ph type="ftr" sz="quarter" idx="3"/>
          </p:nvPr>
        </p:nvSpPr>
        <p:spPr>
          <a:xfrm>
            <a:off x="3124200" y="6416679"/>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Dia számának helye 22"/>
          <p:cNvSpPr>
            <a:spLocks noGrp="1"/>
          </p:cNvSpPr>
          <p:nvPr>
            <p:ph type="sldNum" sz="quarter" idx="4"/>
          </p:nvPr>
        </p:nvSpPr>
        <p:spPr>
          <a:xfrm>
            <a:off x="7924800" y="6416679"/>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3A1C75CB-EAB2-4089-A0B7-A90DF868F968}"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1" y="152404"/>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hu-HU"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EC43563C-D9B3-4432-B336-144C997D6215}" type="datetime1">
              <a:rPr lang="en-US" smtClean="0"/>
              <a:pPr/>
              <a:t>5/9/2016</a:t>
            </a:fld>
            <a:endParaRPr lang="en-US" dirty="0"/>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dirty="0"/>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a:t>
            </a:fld>
            <a:endParaRPr lang="en-US" dirty="0"/>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hf sldNum="0" hdr="0" ft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45141"/>
            <a:ext cx="8229600" cy="1143000"/>
          </a:xfrm>
          <a:prstGeom prst="rect">
            <a:avLst/>
          </a:prstGeom>
        </p:spPr>
        <p:txBody>
          <a:bodyPr vert="horz" lIns="91440" tIns="45720" rIns="91440" bIns="45720" rtlCol="0" anchor="ctr">
            <a:noAutofit/>
          </a:bodyPr>
          <a:lstStyle/>
          <a:p>
            <a:r>
              <a:rPr lang="hu-HU" smtClean="0"/>
              <a:t>Click to edit Master title style</a:t>
            </a:r>
            <a:endParaRPr/>
          </a:p>
        </p:txBody>
      </p:sp>
      <p:sp>
        <p:nvSpPr>
          <p:cNvPr id="3" name="Text Placeholder 2"/>
          <p:cNvSpPr>
            <a:spLocks noGrp="1"/>
          </p:cNvSpPr>
          <p:nvPr>
            <p:ph type="body" idx="1"/>
          </p:nvPr>
        </p:nvSpPr>
        <p:spPr>
          <a:xfrm>
            <a:off x="739775" y="2770098"/>
            <a:ext cx="7662864" cy="3267169"/>
          </a:xfrm>
          <a:prstGeom prst="rect">
            <a:avLst/>
          </a:prstGeom>
        </p:spPr>
        <p:txBody>
          <a:bodyPr vert="horz" lIns="91440" tIns="45720" rIns="91440" bIns="45720" rtlCol="0">
            <a:normAutofit/>
          </a:bodyPr>
          <a:lstStyle/>
          <a:p>
            <a:pPr lvl="0"/>
            <a:r>
              <a:rPr lang="hu-HU" smtClean="0"/>
              <a:t>Click to edit Master text styles</a:t>
            </a:r>
          </a:p>
          <a:p>
            <a:pPr lvl="1"/>
            <a:r>
              <a:rPr lang="hu-HU" smtClean="0"/>
              <a:t>Second level</a:t>
            </a:r>
          </a:p>
          <a:p>
            <a:pPr lvl="2"/>
            <a:r>
              <a:rPr lang="hu-HU" smtClean="0"/>
              <a:t>Third level</a:t>
            </a:r>
          </a:p>
          <a:p>
            <a:pPr lvl="3"/>
            <a:r>
              <a:rPr lang="hu-HU" smtClean="0"/>
              <a:t>Fourth level</a:t>
            </a:r>
          </a:p>
          <a:p>
            <a:pPr lvl="4"/>
            <a:r>
              <a:rPr lang="hu-HU" smtClean="0"/>
              <a:t>Fifth level</a:t>
            </a:r>
            <a:endParaRPr dirty="0"/>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82FB666E-443B-2344-BBA6-5C547DB3D5C6}" type="datetimeFigureOut">
              <a:rPr lang="en-US" smtClean="0"/>
              <a:pPr/>
              <a:t>5/9/2016</a:t>
            </a:fld>
            <a:endParaRPr lang="en-US"/>
          </a:p>
        </p:txBody>
      </p:sp>
      <p:sp>
        <p:nvSpPr>
          <p:cNvPr id="5" name="Footer Placeholder 4"/>
          <p:cNvSpPr>
            <a:spLocks noGrp="1"/>
          </p:cNvSpPr>
          <p:nvPr>
            <p:ph type="ftr" sz="quarter" idx="3"/>
          </p:nvPr>
        </p:nvSpPr>
        <p:spPr>
          <a:xfrm>
            <a:off x="5789613" y="6356354"/>
            <a:ext cx="2895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4305300" y="6356354"/>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FFC8723A-93D5-7A45-B539-10A44B2FD1D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Lst>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pitchFamily="2"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5.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95.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96.xml"/></Relationships>
</file>

<file path=ppt/slides/_rels/slide13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06.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11.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99.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lstStyle/>
          <a:p>
            <a:r>
              <a:rPr lang="hu-HU" dirty="0" smtClean="0"/>
              <a:t>Általános filozófiatörténet</a:t>
            </a:r>
            <a:endParaRPr lang="en-US" dirty="0"/>
          </a:p>
        </p:txBody>
      </p:sp>
      <p:sp>
        <p:nvSpPr>
          <p:cNvPr id="3" name="Alcím 2"/>
          <p:cNvSpPr>
            <a:spLocks noGrp="1"/>
          </p:cNvSpPr>
          <p:nvPr>
            <p:ph type="subTitle" idx="1"/>
          </p:nvPr>
        </p:nvSpPr>
        <p:spPr/>
        <p:txBody>
          <a:bodyPr/>
          <a:lstStyle/>
          <a:p>
            <a:r>
              <a:rPr lang="hu-HU" dirty="0" smtClean="0"/>
              <a:t>A filozófia kezdete és Platón filozófiája</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Platón lélekfelfogása</a:t>
            </a:r>
            <a:endParaRPr lang="en-US" dirty="0"/>
          </a:p>
        </p:txBody>
      </p:sp>
      <p:sp>
        <p:nvSpPr>
          <p:cNvPr id="3" name="Tartalom helye 2"/>
          <p:cNvSpPr>
            <a:spLocks noGrp="1"/>
          </p:cNvSpPr>
          <p:nvPr>
            <p:ph idx="1"/>
          </p:nvPr>
        </p:nvSpPr>
        <p:spPr/>
        <p:txBody>
          <a:bodyPr>
            <a:normAutofit lnSpcReduction="10000"/>
          </a:bodyPr>
          <a:lstStyle/>
          <a:p>
            <a:r>
              <a:rPr lang="hu-HU" dirty="0" smtClean="0"/>
              <a:t>„A test a lélek börtöne”.</a:t>
            </a:r>
          </a:p>
          <a:p>
            <a:r>
              <a:rPr lang="hu-HU" dirty="0" smtClean="0"/>
              <a:t>A lélek szemlélte az ideákat mielőtt belezuhant a testbe (</a:t>
            </a:r>
            <a:r>
              <a:rPr lang="hu-HU" i="1" dirty="0" err="1" smtClean="0"/>
              <a:t>Phaidrosz</a:t>
            </a:r>
            <a:r>
              <a:rPr lang="hu-HU" dirty="0" smtClean="0"/>
              <a:t>)</a:t>
            </a:r>
          </a:p>
          <a:p>
            <a:r>
              <a:rPr lang="hu-HU" dirty="0" smtClean="0"/>
              <a:t>A test pusztulását a lélek túléli (</a:t>
            </a:r>
            <a:r>
              <a:rPr lang="hu-HU" i="1" dirty="0" err="1" smtClean="0"/>
              <a:t>Phaidón</a:t>
            </a:r>
            <a:r>
              <a:rPr lang="hu-HU" dirty="0" smtClean="0"/>
              <a:t>)</a:t>
            </a:r>
          </a:p>
          <a:p>
            <a:pPr lvl="1"/>
            <a:r>
              <a:rPr lang="hu-HU" dirty="0" smtClean="0"/>
              <a:t>Különböznek</a:t>
            </a:r>
          </a:p>
          <a:p>
            <a:pPr lvl="1"/>
            <a:r>
              <a:rPr lang="hu-HU" dirty="0" smtClean="0"/>
              <a:t>Léleknek nincsenek (fizikai) részei</a:t>
            </a:r>
          </a:p>
          <a:p>
            <a:pPr lvl="1"/>
            <a:r>
              <a:rPr lang="hu-HU" dirty="0" smtClean="0"/>
              <a:t> A lélek lényege az élet (a mozgatás)</a:t>
            </a:r>
          </a:p>
          <a:p>
            <a:r>
              <a:rPr lang="hu-HU" dirty="0" smtClean="0"/>
              <a:t>Reinkarnáció: a lélek állapota határozza meg, hogy milyen testben születik újjá (</a:t>
            </a:r>
            <a:r>
              <a:rPr lang="hu-HU" i="1" dirty="0" err="1" smtClean="0"/>
              <a:t>Phaidrosz</a:t>
            </a:r>
            <a:r>
              <a:rPr lang="hu-HU" i="1" dirty="0" smtClean="0"/>
              <a:t>)</a:t>
            </a:r>
            <a:r>
              <a:rPr lang="hu-HU" i="1" dirty="0" smtClean="0">
                <a:sym typeface="Wingdings" pitchFamily="2" charset="2"/>
              </a:rPr>
              <a:t></a:t>
            </a:r>
            <a:r>
              <a:rPr lang="hu-HU" i="1" dirty="0" smtClean="0"/>
              <a:t> </a:t>
            </a:r>
            <a:r>
              <a:rPr lang="hu-HU" dirty="0" smtClean="0"/>
              <a:t>„Jobb igazságtalanságot elszenvedni, mint </a:t>
            </a:r>
            <a:r>
              <a:rPr lang="hu-HU" dirty="0" smtClean="0"/>
              <a:t>elkövetni.”</a:t>
            </a:r>
            <a:endParaRPr lang="hu-HU" dirty="0" smtClean="0"/>
          </a:p>
          <a:p>
            <a:pPr lvl="1"/>
            <a:endParaRPr lang="en-US"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 vallás a tiszta ész határain belül</a:t>
            </a:r>
            <a:endParaRPr lang="hu-HU" dirty="0"/>
          </a:p>
        </p:txBody>
      </p:sp>
      <p:sp>
        <p:nvSpPr>
          <p:cNvPr id="3" name="Tartalom helye 2"/>
          <p:cNvSpPr>
            <a:spLocks noGrp="1"/>
          </p:cNvSpPr>
          <p:nvPr>
            <p:ph idx="1"/>
          </p:nvPr>
        </p:nvSpPr>
        <p:spPr>
          <a:xfrm>
            <a:off x="0" y="2336876"/>
            <a:ext cx="9143999" cy="4235399"/>
          </a:xfrm>
        </p:spPr>
        <p:txBody>
          <a:bodyPr>
            <a:normAutofit/>
          </a:bodyPr>
          <a:lstStyle/>
          <a:p>
            <a:r>
              <a:rPr lang="hu-HU" dirty="0" smtClean="0"/>
              <a:t>Kant szerint a filozófia az észvallás alapvonalait tudja feltárni.</a:t>
            </a:r>
          </a:p>
          <a:p>
            <a:r>
              <a:rPr lang="hu-HU" dirty="0" smtClean="0"/>
              <a:t>Az észvallás a morálra épül. Feladata, hogy a közösség tagjait mind magasabb szintű morális helytállásra ösztökélje.</a:t>
            </a:r>
          </a:p>
          <a:p>
            <a:r>
              <a:rPr lang="hu-HU" dirty="0" smtClean="0"/>
              <a:t>Ami az ésszel ellentétes a vallásokban (a vallási rajongás különböző változatai), azokat ki kellene hagyni a vallásokból.</a:t>
            </a:r>
          </a:p>
          <a:p>
            <a:r>
              <a:rPr lang="hu-HU" dirty="0" smtClean="0"/>
              <a:t>A kereszténység legfőbb erénye a többi vallással szemben, hogy az erkölcsi jó tökéletes megszemélyesítésére épül (Jézus Krisztus).</a:t>
            </a:r>
          </a:p>
          <a:p>
            <a:r>
              <a:rPr lang="hu-HU" dirty="0" smtClean="0"/>
              <a:t>Az intézményes egyháznál fontosabb a láthatatlan egyház: azon emberek közössége, akik törekszenek az erkölcsi jóra.</a:t>
            </a:r>
            <a:endParaRPr lang="hu-HU" dirty="0"/>
          </a:p>
        </p:txBody>
      </p:sp>
    </p:spTree>
    <p:extLst>
      <p:ext uri="{BB962C8B-B14F-4D97-AF65-F5344CB8AC3E}">
        <p14:creationId xmlns:p14="http://schemas.microsoft.com/office/powerpoint/2010/main" xmlns="" val="279149956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normAutofit fontScale="90000"/>
          </a:bodyPr>
          <a:lstStyle/>
          <a:p>
            <a:r>
              <a:rPr lang="hu-HU" dirty="0" smtClean="0"/>
              <a:t>Georg Wilhelm Friedrich Hegel filozófiája</a:t>
            </a:r>
            <a:endParaRPr lang="en-US" dirty="0"/>
          </a:p>
        </p:txBody>
      </p:sp>
      <p:sp>
        <p:nvSpPr>
          <p:cNvPr id="3" name="Alcím 2"/>
          <p:cNvSpPr>
            <a:spLocks noGrp="1"/>
          </p:cNvSpPr>
          <p:nvPr>
            <p:ph type="subTitle" idx="1"/>
          </p:nvPr>
        </p:nvSpPr>
        <p:spPr/>
        <p:txBody>
          <a:bodyPr/>
          <a:lstStyle/>
          <a:p>
            <a:r>
              <a:rPr lang="hu-HU" dirty="0" smtClean="0"/>
              <a:t>A filozófiai tudás</a:t>
            </a:r>
            <a:endParaRPr lang="en-US"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 fő kérdések Kant után</a:t>
            </a:r>
            <a:endParaRPr lang="en-US" dirty="0"/>
          </a:p>
        </p:txBody>
      </p:sp>
      <p:sp>
        <p:nvSpPr>
          <p:cNvPr id="3" name="Tartalom helye 2"/>
          <p:cNvSpPr>
            <a:spLocks noGrp="1"/>
          </p:cNvSpPr>
          <p:nvPr>
            <p:ph idx="1"/>
          </p:nvPr>
        </p:nvSpPr>
        <p:spPr/>
        <p:txBody>
          <a:bodyPr>
            <a:normAutofit fontScale="92500" lnSpcReduction="10000"/>
          </a:bodyPr>
          <a:lstStyle/>
          <a:p>
            <a:r>
              <a:rPr lang="hu-HU" dirty="0" smtClean="0"/>
              <a:t>Hogyan lehetséges tudás? Mit tudhatunk?</a:t>
            </a:r>
          </a:p>
          <a:p>
            <a:r>
              <a:rPr lang="hu-HU" dirty="0" smtClean="0"/>
              <a:t>A német idealisták úgy igyekeztek megválaszolni ezeket a kérdéseket, hogy megkerüljék Kant korlátozásait, miközben beépítik főbb belátásait.</a:t>
            </a:r>
          </a:p>
          <a:p>
            <a:r>
              <a:rPr lang="hu-HU" dirty="0" smtClean="0"/>
              <a:t>Szkeptikusok: Kant filozófiája éppen a szkepticizmus igazságát mutatja meg.</a:t>
            </a:r>
          </a:p>
          <a:p>
            <a:r>
              <a:rPr lang="hu-HU" dirty="0" err="1" smtClean="0"/>
              <a:t>Fichte</a:t>
            </a:r>
            <a:r>
              <a:rPr lang="hu-HU" dirty="0" smtClean="0"/>
              <a:t>: A világot a tudomány által teljesen érthetővé kell tennünk.</a:t>
            </a:r>
          </a:p>
          <a:p>
            <a:r>
              <a:rPr lang="hu-HU" dirty="0" err="1" smtClean="0"/>
              <a:t>Schelling</a:t>
            </a:r>
            <a:r>
              <a:rPr lang="hu-HU" dirty="0" smtClean="0"/>
              <a:t>: a természetfilozófia és a </a:t>
            </a:r>
            <a:r>
              <a:rPr lang="hu-HU" dirty="0" err="1" smtClean="0"/>
              <a:t>transzcendentál</a:t>
            </a:r>
            <a:r>
              <a:rPr lang="hu-HU" dirty="0" smtClean="0"/>
              <a:t> filozófia ugyanarról szólnak. A természet és a megismerés elvei ugyanazok. Nincs semmi, ami homályban maradna.</a:t>
            </a:r>
            <a:endParaRPr lang="en-US"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Elméleti és gyakorlati filozófia összefüggése a korszakban</a:t>
            </a:r>
            <a:endParaRPr lang="en-US" dirty="0"/>
          </a:p>
        </p:txBody>
      </p:sp>
      <p:sp>
        <p:nvSpPr>
          <p:cNvPr id="3" name="Tartalom helye 2"/>
          <p:cNvSpPr>
            <a:spLocks noGrp="1"/>
          </p:cNvSpPr>
          <p:nvPr>
            <p:ph idx="1"/>
          </p:nvPr>
        </p:nvSpPr>
        <p:spPr/>
        <p:txBody>
          <a:bodyPr/>
          <a:lstStyle/>
          <a:p>
            <a:r>
              <a:rPr lang="hu-HU" dirty="0" smtClean="0"/>
              <a:t>A filozófia nem csupán azért van, hogy elméleti kérdéseket megválaszoljon.</a:t>
            </a:r>
          </a:p>
          <a:p>
            <a:r>
              <a:rPr lang="hu-HU" dirty="0" smtClean="0"/>
              <a:t>A filozófia célja az, hogy utat mutasson a magasabb rendű társadalomba való átmenetbe.</a:t>
            </a:r>
          </a:p>
          <a:p>
            <a:r>
              <a:rPr lang="hu-HU" dirty="0" smtClean="0"/>
              <a:t>Meg kell mutatnia, hogyan jutunk el a szabadság birodalmába.</a:t>
            </a:r>
          </a:p>
          <a:p>
            <a:r>
              <a:rPr lang="hu-HU" dirty="0" smtClean="0"/>
              <a:t>Amikor Hegel a tudás lehetőségére és mibenlétére kérdez rá, metafizikai, etika és politikafilozófiai tudásra kérdez rá.</a:t>
            </a:r>
          </a:p>
          <a:p>
            <a:endParaRPr lang="en-US"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Hegel és a </a:t>
            </a:r>
            <a:r>
              <a:rPr lang="hu-HU" dirty="0" err="1" smtClean="0"/>
              <a:t>magábanvaló</a:t>
            </a:r>
            <a:r>
              <a:rPr lang="hu-HU" dirty="0" smtClean="0"/>
              <a:t> dolog cáfolata</a:t>
            </a:r>
            <a:endParaRPr lang="en-US" dirty="0"/>
          </a:p>
        </p:txBody>
      </p:sp>
      <p:sp>
        <p:nvSpPr>
          <p:cNvPr id="3" name="Tartalom helye 2"/>
          <p:cNvSpPr>
            <a:spLocks noGrp="1"/>
          </p:cNvSpPr>
          <p:nvPr>
            <p:ph idx="1"/>
          </p:nvPr>
        </p:nvSpPr>
        <p:spPr>
          <a:xfrm>
            <a:off x="357158" y="1600200"/>
            <a:ext cx="8329642" cy="4829196"/>
          </a:xfrm>
        </p:spPr>
        <p:txBody>
          <a:bodyPr>
            <a:normAutofit fontScale="92500" lnSpcReduction="10000"/>
          </a:bodyPr>
          <a:lstStyle/>
          <a:p>
            <a:pPr algn="just"/>
            <a:r>
              <a:rPr lang="hu-HU" dirty="0" smtClean="0"/>
              <a:t>Nincs értelme feltenni, hogy létezik megismerhetetlen </a:t>
            </a:r>
            <a:r>
              <a:rPr lang="hu-HU" dirty="0" err="1" smtClean="0"/>
              <a:t>magábanvaló</a:t>
            </a:r>
            <a:r>
              <a:rPr lang="hu-HU" dirty="0" smtClean="0"/>
              <a:t> </a:t>
            </a:r>
            <a:r>
              <a:rPr lang="hu-HU" dirty="0" smtClean="0"/>
              <a:t>dolog.</a:t>
            </a:r>
          </a:p>
          <a:p>
            <a:pPr algn="just"/>
            <a:r>
              <a:rPr lang="hu-HU" dirty="0" smtClean="0"/>
              <a:t>Ha tudom, hogy van magában való dolog, és hogy afficiálja a tudatot, akkor képesnek kellett lennem a megismerésére.</a:t>
            </a:r>
          </a:p>
          <a:p>
            <a:pPr algn="just"/>
            <a:r>
              <a:rPr lang="hu-HU" dirty="0" smtClean="0"/>
              <a:t>Határ  metafora. Abszolútum paradoxon.</a:t>
            </a:r>
          </a:p>
          <a:p>
            <a:pPr algn="just"/>
            <a:r>
              <a:rPr lang="hu-HU" dirty="0" smtClean="0"/>
              <a:t>Úszás </a:t>
            </a:r>
            <a:r>
              <a:rPr lang="hu-HU" dirty="0" smtClean="0"/>
              <a:t>metafora.</a:t>
            </a:r>
            <a:endParaRPr lang="hu-HU" dirty="0" smtClean="0"/>
          </a:p>
          <a:p>
            <a:pPr algn="just"/>
            <a:r>
              <a:rPr lang="hu-HU" dirty="0" smtClean="0"/>
              <a:t>Filozófia feladata megmutatni, hogy hogyan lehetséges tudás, és hogy mi e tudás tartalma. Ehhez a megismerést gyakorolnia is kell.</a:t>
            </a:r>
          </a:p>
          <a:p>
            <a:pPr algn="just"/>
            <a:r>
              <a:rPr lang="hu-HU" dirty="0" smtClean="0"/>
              <a:t>Tudás: szubjektum és objektum azonossága.</a:t>
            </a:r>
          </a:p>
          <a:p>
            <a:endParaRPr lang="en-US"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 szellem fenomenológiája</a:t>
            </a:r>
            <a:endParaRPr lang="en-US" dirty="0"/>
          </a:p>
        </p:txBody>
      </p:sp>
      <p:sp>
        <p:nvSpPr>
          <p:cNvPr id="3" name="Tartalom helye 2"/>
          <p:cNvSpPr>
            <a:spLocks noGrp="1"/>
          </p:cNvSpPr>
          <p:nvPr>
            <p:ph idx="1"/>
          </p:nvPr>
        </p:nvSpPr>
        <p:spPr/>
        <p:txBody>
          <a:bodyPr/>
          <a:lstStyle/>
          <a:p>
            <a:r>
              <a:rPr lang="hu-HU" dirty="0" smtClean="0"/>
              <a:t>Módszer: a tudatosságot vizsgálni.</a:t>
            </a:r>
          </a:p>
          <a:p>
            <a:r>
              <a:rPr lang="hu-HU" dirty="0" smtClean="0"/>
              <a:t>Kiemelni a tudat tárgya és a tárgy közti különbséget</a:t>
            </a:r>
            <a:r>
              <a:rPr lang="hu-HU" dirty="0" smtClean="0"/>
              <a:t>.</a:t>
            </a:r>
          </a:p>
          <a:p>
            <a:r>
              <a:rPr lang="hu-HU" dirty="0" smtClean="0"/>
              <a:t>Rámutatni, hogy a tárgyról mint a tudat tárgyát meghaladó létezőről csak akkor lehet tudomásom, ha utóbbi is a tudatomban van.</a:t>
            </a:r>
            <a:endParaRPr lang="hu-HU" dirty="0" smtClean="0"/>
          </a:p>
          <a:p>
            <a:r>
              <a:rPr lang="hu-HU" dirty="0" smtClean="0"/>
              <a:t>Tudat</a:t>
            </a:r>
            <a:r>
              <a:rPr lang="hu-HU" dirty="0" smtClean="0">
                <a:sym typeface="Wingdings" pitchFamily="2" charset="2"/>
              </a:rPr>
              <a:t>erőkmásik tudatszociális és etikai alakzatokabszolút tudás</a:t>
            </a:r>
          </a:p>
          <a:p>
            <a:r>
              <a:rPr lang="hu-HU" dirty="0" smtClean="0">
                <a:sym typeface="Wingdings" pitchFamily="2" charset="2"/>
              </a:rPr>
              <a:t>Abszolút tudás: az az álláspont, ahonnan a tudomány (filozófia) művelhető.</a:t>
            </a:r>
            <a:endParaRPr lang="en-US"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Egy lehetséges interpretáció</a:t>
            </a:r>
            <a:endParaRPr lang="en-US" dirty="0"/>
          </a:p>
        </p:txBody>
      </p:sp>
      <p:sp>
        <p:nvSpPr>
          <p:cNvPr id="3" name="Tartalom helye 2"/>
          <p:cNvSpPr>
            <a:spLocks noGrp="1"/>
          </p:cNvSpPr>
          <p:nvPr>
            <p:ph idx="1"/>
          </p:nvPr>
        </p:nvSpPr>
        <p:spPr/>
        <p:txBody>
          <a:bodyPr>
            <a:normAutofit fontScale="85000" lnSpcReduction="20000"/>
          </a:bodyPr>
          <a:lstStyle/>
          <a:p>
            <a:r>
              <a:rPr lang="hu-HU" dirty="0" smtClean="0"/>
              <a:t>Tudás létezik. Ha nem létezne tudás, akkor azt sem tudnánk, hogy nincs tudás. Néhány dolgot biztosan tudunk.</a:t>
            </a:r>
          </a:p>
          <a:p>
            <a:r>
              <a:rPr lang="hu-HU" dirty="0" smtClean="0"/>
              <a:t>Csak azt lehet tudni, ami érthető (ésszerű). Csak az érthető, ami szellem(i).</a:t>
            </a:r>
          </a:p>
          <a:p>
            <a:r>
              <a:rPr lang="hu-HU" dirty="0" smtClean="0"/>
              <a:t>Ami szellem, az szükségszerűen érthető.</a:t>
            </a:r>
          </a:p>
          <a:p>
            <a:r>
              <a:rPr lang="hu-HU" dirty="0" smtClean="0"/>
              <a:t>Csak akkor van megértés, tudás, ha van különbség objektum és szubjektum között. Csak akkor van szellem, ha van különbség szubjektum és objektum között.</a:t>
            </a:r>
          </a:p>
          <a:p>
            <a:r>
              <a:rPr lang="hu-HU" dirty="0" smtClean="0"/>
              <a:t>Ezért van, hogy a Szellem szükségképpen elidegenedik önmagától és visszatér önmagába.</a:t>
            </a:r>
          </a:p>
          <a:p>
            <a:r>
              <a:rPr lang="hu-HU" dirty="0" smtClean="0"/>
              <a:t>Szükségszerűen létezik magánvaló szellem, az elidegenedett szellem és az abszolút szellem.</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Magánvaló szellem tudománya: a logika</a:t>
            </a:r>
            <a:endParaRPr lang="en-US" dirty="0"/>
          </a:p>
        </p:txBody>
      </p:sp>
      <p:sp>
        <p:nvSpPr>
          <p:cNvPr id="3" name="Tartalom helye 2"/>
          <p:cNvSpPr>
            <a:spLocks noGrp="1"/>
          </p:cNvSpPr>
          <p:nvPr>
            <p:ph idx="1"/>
          </p:nvPr>
        </p:nvSpPr>
        <p:spPr/>
        <p:txBody>
          <a:bodyPr/>
          <a:lstStyle/>
          <a:p>
            <a:r>
              <a:rPr lang="hu-HU" dirty="0" smtClean="0"/>
              <a:t>A fogalmak dialektikája. Egyik fogalom mutat az ellentétére, megértjük összetartozásukat</a:t>
            </a:r>
            <a:r>
              <a:rPr lang="hu-HU" dirty="0" smtClean="0">
                <a:sym typeface="Wingdings" pitchFamily="2" charset="2"/>
              </a:rPr>
              <a:t> új fogalom.</a:t>
            </a:r>
          </a:p>
          <a:p>
            <a:r>
              <a:rPr lang="hu-HU" dirty="0" smtClean="0">
                <a:sym typeface="Wingdings" pitchFamily="2" charset="2"/>
              </a:rPr>
              <a:t>Lét – Semmilevés; egyediség – általánosság lényeg</a:t>
            </a:r>
          </a:p>
          <a:p>
            <a:r>
              <a:rPr lang="hu-HU" dirty="0" smtClean="0">
                <a:sym typeface="Wingdings" pitchFamily="2" charset="2"/>
              </a:rPr>
              <a:t>Tézis- </a:t>
            </a:r>
            <a:r>
              <a:rPr lang="hu-HU" dirty="0" err="1" smtClean="0">
                <a:sym typeface="Wingdings" pitchFamily="2" charset="2"/>
              </a:rPr>
              <a:t>anti-tézis</a:t>
            </a:r>
            <a:r>
              <a:rPr lang="hu-HU" dirty="0" smtClean="0">
                <a:sym typeface="Wingdings" pitchFamily="2" charset="2"/>
              </a:rPr>
              <a:t>  </a:t>
            </a:r>
            <a:r>
              <a:rPr lang="hu-HU" dirty="0" smtClean="0">
                <a:sym typeface="Wingdings" pitchFamily="2" charset="2"/>
              </a:rPr>
              <a:t>szintézis. </a:t>
            </a:r>
            <a:r>
              <a:rPr lang="hu-HU" dirty="0" smtClean="0">
                <a:sym typeface="Wingdings" pitchFamily="2" charset="2"/>
              </a:rPr>
              <a:t>(Nagyon leegyszerűsítve.  Így nem is egészen </a:t>
            </a:r>
            <a:r>
              <a:rPr lang="hu-HU" dirty="0" smtClean="0">
                <a:sym typeface="Wingdings" pitchFamily="2" charset="2"/>
              </a:rPr>
              <a:t>helytálló.)</a:t>
            </a:r>
            <a:endParaRPr lang="hu-HU" dirty="0" smtClean="0">
              <a:sym typeface="Wingdings" pitchFamily="2" charset="2"/>
            </a:endParaRPr>
          </a:p>
          <a:p>
            <a:r>
              <a:rPr lang="hu-HU" dirty="0" smtClean="0">
                <a:sym typeface="Wingdings" pitchFamily="2" charset="2"/>
              </a:rPr>
              <a:t>A lét fogalmától eljutunk az abszolút eszme fogalmáig.</a:t>
            </a:r>
          </a:p>
          <a:p>
            <a:endParaRPr lang="en-US"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A természetfilozófia: a szellem elidegenedése</a:t>
            </a:r>
            <a:endParaRPr lang="en-US" dirty="0"/>
          </a:p>
        </p:txBody>
      </p:sp>
      <p:sp>
        <p:nvSpPr>
          <p:cNvPr id="3" name="Tartalom helye 2"/>
          <p:cNvSpPr>
            <a:spLocks noGrp="1"/>
          </p:cNvSpPr>
          <p:nvPr>
            <p:ph idx="1"/>
          </p:nvPr>
        </p:nvSpPr>
        <p:spPr/>
        <p:txBody>
          <a:bodyPr/>
          <a:lstStyle/>
          <a:p>
            <a:r>
              <a:rPr lang="hu-HU" dirty="0" smtClean="0"/>
              <a:t>Az anyagra azért van szükség, hogy a </a:t>
            </a:r>
            <a:r>
              <a:rPr lang="hu-HU" dirty="0" smtClean="0"/>
              <a:t>szellem megismerés tárgya </a:t>
            </a:r>
            <a:r>
              <a:rPr lang="hu-HU" dirty="0" smtClean="0"/>
              <a:t>lehessen.</a:t>
            </a:r>
          </a:p>
          <a:p>
            <a:r>
              <a:rPr lang="hu-HU" dirty="0" smtClean="0"/>
              <a:t>Anyag sokaság. Ami egység benne, az szellemi.</a:t>
            </a:r>
          </a:p>
          <a:p>
            <a:r>
              <a:rPr lang="hu-HU" dirty="0" smtClean="0"/>
              <a:t>Az anyag egyre  inkább szerveződik, egyre egységesebb, egyre szellemibb. Élettelen</a:t>
            </a:r>
            <a:r>
              <a:rPr lang="hu-HU" dirty="0" smtClean="0">
                <a:sym typeface="Wingdings" pitchFamily="2" charset="2"/>
              </a:rPr>
              <a:t>növényállat ember</a:t>
            </a:r>
          </a:p>
          <a:p>
            <a:r>
              <a:rPr lang="hu-HU" dirty="0" smtClean="0">
                <a:sym typeface="Wingdings" pitchFamily="2" charset="2"/>
              </a:rPr>
              <a:t>Az ember nemcsak tudatossággal rendelkezik, de tudja is, hogy van tudatossága. Képes a szellemi megismerésre.</a:t>
            </a:r>
            <a:endParaRPr lang="en-US"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Történelemfilozófia: </a:t>
            </a:r>
            <a:br>
              <a:rPr lang="hu-HU" dirty="0" smtClean="0"/>
            </a:br>
            <a:r>
              <a:rPr lang="hu-HU" dirty="0" smtClean="0"/>
              <a:t>az abszolút szellem </a:t>
            </a:r>
            <a:endParaRPr lang="en-US" dirty="0"/>
          </a:p>
        </p:txBody>
      </p:sp>
      <p:sp>
        <p:nvSpPr>
          <p:cNvPr id="3" name="Tartalom helye 2"/>
          <p:cNvSpPr>
            <a:spLocks noGrp="1"/>
          </p:cNvSpPr>
          <p:nvPr>
            <p:ph idx="1"/>
          </p:nvPr>
        </p:nvSpPr>
        <p:spPr/>
        <p:txBody>
          <a:bodyPr/>
          <a:lstStyle/>
          <a:p>
            <a:r>
              <a:rPr lang="hu-HU" dirty="0" smtClean="0"/>
              <a:t>Szubjektív szellem: elme- és lélekfilozófia</a:t>
            </a:r>
          </a:p>
          <a:p>
            <a:r>
              <a:rPr lang="hu-HU" dirty="0" smtClean="0"/>
              <a:t>Objektív szellem: jogfilozófia (egyén és társadalom viszonya)</a:t>
            </a:r>
          </a:p>
          <a:p>
            <a:r>
              <a:rPr lang="hu-HU" dirty="0" smtClean="0"/>
              <a:t>Abszolút szellem: társadalmak fejlődése </a:t>
            </a:r>
            <a:r>
              <a:rPr lang="hu-HU" dirty="0" smtClean="0">
                <a:sym typeface="Wingdings" pitchFamily="2" charset="2"/>
              </a:rPr>
              <a:t> történelemfilozófia</a:t>
            </a:r>
          </a:p>
          <a:p>
            <a:r>
              <a:rPr lang="hu-HU" dirty="0" smtClean="0">
                <a:sym typeface="Wingdings" pitchFamily="2" charset="2"/>
              </a:rPr>
              <a:t>Három korszak:</a:t>
            </a:r>
          </a:p>
          <a:p>
            <a:pPr lvl="1"/>
            <a:r>
              <a:rPr lang="hu-HU" dirty="0" smtClean="0">
                <a:sym typeface="Wingdings" pitchFamily="2" charset="2"/>
              </a:rPr>
              <a:t>Keleti despotizmus (egy ember szabad)</a:t>
            </a:r>
          </a:p>
          <a:p>
            <a:pPr lvl="1"/>
            <a:r>
              <a:rPr lang="hu-HU" dirty="0" smtClean="0">
                <a:sym typeface="Wingdings" pitchFamily="2" charset="2"/>
              </a:rPr>
              <a:t>Görög-római kor (néhány ember szabad)</a:t>
            </a:r>
          </a:p>
          <a:p>
            <a:pPr lvl="1"/>
            <a:r>
              <a:rPr lang="hu-HU" dirty="0" smtClean="0">
                <a:sym typeface="Wingdings" pitchFamily="2" charset="2"/>
              </a:rPr>
              <a:t>Protestáns jogállam (minden ember szabad)  történelem vége</a:t>
            </a:r>
            <a:endParaRPr lang="hu-HU"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Lélek és erény. Miért cselekszünk helytelenül?</a:t>
            </a:r>
            <a:endParaRPr lang="en-US" dirty="0"/>
          </a:p>
        </p:txBody>
      </p:sp>
      <p:sp>
        <p:nvSpPr>
          <p:cNvPr id="3" name="Tartalom helye 2"/>
          <p:cNvSpPr>
            <a:spLocks noGrp="1"/>
          </p:cNvSpPr>
          <p:nvPr>
            <p:ph idx="1"/>
          </p:nvPr>
        </p:nvSpPr>
        <p:spPr>
          <a:xfrm>
            <a:off x="457200" y="1935480"/>
            <a:ext cx="8229600" cy="4922520"/>
          </a:xfrm>
        </p:spPr>
        <p:txBody>
          <a:bodyPr>
            <a:normAutofit fontScale="92500" lnSpcReduction="10000"/>
          </a:bodyPr>
          <a:lstStyle/>
          <a:p>
            <a:r>
              <a:rPr lang="hu-HU" dirty="0" smtClean="0"/>
              <a:t>Erény: a lélek rendezettsége (</a:t>
            </a:r>
            <a:r>
              <a:rPr lang="hu-HU" i="1" dirty="0" smtClean="0"/>
              <a:t>Az állam)</a:t>
            </a:r>
            <a:endParaRPr lang="hu-HU" dirty="0" smtClean="0"/>
          </a:p>
          <a:p>
            <a:r>
              <a:rPr lang="hu-HU" dirty="0" smtClean="0"/>
              <a:t>A lélek értelmes lélekrésze kell hogy kézben tartsa a vágyakozó és indulatos lélekrészt. Ha nem képes erre, akkor azt tesszük, amit helytelennek gondolunk (akarat gyengeség</a:t>
            </a:r>
            <a:r>
              <a:rPr lang="hu-HU" dirty="0" smtClean="0"/>
              <a:t>).</a:t>
            </a:r>
            <a:endParaRPr lang="hu-HU" dirty="0" smtClean="0"/>
          </a:p>
          <a:p>
            <a:r>
              <a:rPr lang="hu-HU" dirty="0" smtClean="0"/>
              <a:t>Az értelmes </a:t>
            </a:r>
            <a:r>
              <a:rPr lang="hu-HU" dirty="0" smtClean="0"/>
              <a:t>lélekrészt </a:t>
            </a:r>
            <a:r>
              <a:rPr lang="hu-HU" dirty="0" smtClean="0"/>
              <a:t>az ideák szemlélése, a filozófia, a tudományok (matematika</a:t>
            </a:r>
            <a:r>
              <a:rPr lang="hu-HU" dirty="0" smtClean="0"/>
              <a:t>) és a </a:t>
            </a:r>
            <a:r>
              <a:rPr lang="hu-HU" dirty="0" smtClean="0"/>
              <a:t>jó művészet </a:t>
            </a:r>
            <a:r>
              <a:rPr lang="hu-HU" dirty="0" smtClean="0"/>
              <a:t>erősíti.</a:t>
            </a:r>
            <a:endParaRPr lang="hu-HU" dirty="0" smtClean="0"/>
          </a:p>
          <a:p>
            <a:r>
              <a:rPr lang="hu-HU" dirty="0" smtClean="0"/>
              <a:t>Érzéki élvezetekben való tobzódás, rossz művészet gyengíti.</a:t>
            </a:r>
          </a:p>
          <a:p>
            <a:r>
              <a:rPr lang="hu-HU" dirty="0" smtClean="0"/>
              <a:t>A filozófus szemlélődő életformája vezet el az erényhez. </a:t>
            </a:r>
          </a:p>
          <a:p>
            <a:r>
              <a:rPr lang="hu-HU" dirty="0" smtClean="0"/>
              <a:t>A jó ideájának ismerete vezet az erény ismeretéhez. A jó nem véleményfüggő, hanem objektív valóság - etikai </a:t>
            </a:r>
            <a:r>
              <a:rPr lang="hu-HU" dirty="0" smtClean="0"/>
              <a:t>objektivizmus.</a:t>
            </a:r>
            <a:endParaRPr lang="en-US"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Abszolút szellem kifejeződései</a:t>
            </a:r>
            <a:endParaRPr lang="en-US" dirty="0"/>
          </a:p>
        </p:txBody>
      </p:sp>
      <p:sp>
        <p:nvSpPr>
          <p:cNvPr id="3" name="Tartalom helye 2"/>
          <p:cNvSpPr>
            <a:spLocks noGrp="1"/>
          </p:cNvSpPr>
          <p:nvPr>
            <p:ph idx="1"/>
          </p:nvPr>
        </p:nvSpPr>
        <p:spPr/>
        <p:txBody>
          <a:bodyPr>
            <a:normAutofit fontScale="92500" lnSpcReduction="20000"/>
          </a:bodyPr>
          <a:lstStyle/>
          <a:p>
            <a:r>
              <a:rPr lang="hu-HU" dirty="0" smtClean="0"/>
              <a:t>Művészet:</a:t>
            </a:r>
          </a:p>
          <a:p>
            <a:pPr lvl="1"/>
            <a:r>
              <a:rPr lang="hu-HU" dirty="0" smtClean="0"/>
              <a:t>Szimbolikus művészet</a:t>
            </a:r>
          </a:p>
          <a:p>
            <a:pPr lvl="1"/>
            <a:r>
              <a:rPr lang="hu-HU" dirty="0" smtClean="0"/>
              <a:t>Klasszikus művészet</a:t>
            </a:r>
          </a:p>
          <a:p>
            <a:pPr lvl="1"/>
            <a:r>
              <a:rPr lang="hu-HU" dirty="0" smtClean="0"/>
              <a:t>Romantikus művészet</a:t>
            </a:r>
          </a:p>
          <a:p>
            <a:r>
              <a:rPr lang="hu-HU" dirty="0" smtClean="0"/>
              <a:t>Vallás</a:t>
            </a:r>
          </a:p>
          <a:p>
            <a:pPr lvl="1"/>
            <a:r>
              <a:rPr lang="hu-HU" dirty="0" smtClean="0"/>
              <a:t>Természeti vallások</a:t>
            </a:r>
          </a:p>
          <a:p>
            <a:pPr lvl="1"/>
            <a:r>
              <a:rPr lang="hu-HU" dirty="0" smtClean="0"/>
              <a:t>Görög vallás</a:t>
            </a:r>
          </a:p>
          <a:p>
            <a:pPr lvl="1"/>
            <a:r>
              <a:rPr lang="hu-HU" dirty="0" smtClean="0"/>
              <a:t>Keresztény vallás</a:t>
            </a:r>
          </a:p>
          <a:p>
            <a:r>
              <a:rPr lang="hu-HU" dirty="0" smtClean="0"/>
              <a:t>Filozófia</a:t>
            </a:r>
          </a:p>
          <a:p>
            <a:pPr lvl="1"/>
            <a:r>
              <a:rPr lang="hu-HU" dirty="0" smtClean="0"/>
              <a:t>Görög filozófia (nem tud megbirkózni az általános és az autonóm egyén problémájával)</a:t>
            </a:r>
          </a:p>
          <a:p>
            <a:pPr lvl="1"/>
            <a:r>
              <a:rPr lang="hu-HU" dirty="0" smtClean="0"/>
              <a:t>Újkori filozófia (keresi a megoldást)</a:t>
            </a:r>
          </a:p>
          <a:p>
            <a:pPr lvl="1"/>
            <a:r>
              <a:rPr lang="hu-HU" dirty="0" smtClean="0"/>
              <a:t>(Hegel filozófiája)</a:t>
            </a:r>
          </a:p>
          <a:p>
            <a:pPr lvl="1"/>
            <a:endParaRPr lang="hu-HU" dirty="0" smtClean="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Minden </a:t>
            </a:r>
            <a:r>
              <a:rPr lang="en-US" dirty="0" err="1" smtClean="0"/>
              <a:t>érték</a:t>
            </a:r>
            <a:r>
              <a:rPr lang="en-US" dirty="0" smtClean="0"/>
              <a:t> </a:t>
            </a:r>
            <a:r>
              <a:rPr lang="en-US" dirty="0" err="1" smtClean="0"/>
              <a:t>átértékelése</a:t>
            </a:r>
            <a:endParaRPr lang="en-US" dirty="0"/>
          </a:p>
        </p:txBody>
      </p:sp>
      <p:sp>
        <p:nvSpPr>
          <p:cNvPr id="3" name="Title 2"/>
          <p:cNvSpPr>
            <a:spLocks noGrp="1"/>
          </p:cNvSpPr>
          <p:nvPr>
            <p:ph type="title"/>
          </p:nvPr>
        </p:nvSpPr>
        <p:spPr/>
        <p:txBody>
          <a:bodyPr/>
          <a:lstStyle/>
          <a:p>
            <a:r>
              <a:rPr lang="en-US" dirty="0" smtClean="0"/>
              <a:t>Nietzsche </a:t>
            </a:r>
            <a:r>
              <a:rPr lang="en-US" dirty="0" err="1" smtClean="0"/>
              <a:t>Filozófiája</a:t>
            </a:r>
            <a:endParaRPr lang="en-US" dirty="0"/>
          </a:p>
        </p:txBody>
      </p:sp>
    </p:spTree>
    <p:extLst>
      <p:ext uri="{BB962C8B-B14F-4D97-AF65-F5344CB8AC3E}">
        <p14:creationId xmlns:p14="http://schemas.microsoft.com/office/powerpoint/2010/main" xmlns="" val="316585417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719070"/>
            <a:ext cx="9143999" cy="5138930"/>
          </a:xfrm>
        </p:spPr>
        <p:txBody>
          <a:bodyPr>
            <a:normAutofit lnSpcReduction="10000"/>
          </a:bodyPr>
          <a:lstStyle/>
          <a:p>
            <a:r>
              <a:rPr lang="hu-HU" dirty="0" smtClean="0"/>
              <a:t>Karl Marx (1818-1883)</a:t>
            </a:r>
          </a:p>
          <a:p>
            <a:pPr lvl="1"/>
            <a:r>
              <a:rPr lang="hu-HU" dirty="0" smtClean="0"/>
              <a:t>Idealizmus vs. materializmus</a:t>
            </a:r>
          </a:p>
          <a:p>
            <a:pPr lvl="1"/>
            <a:r>
              <a:rPr lang="hu-HU" dirty="0" smtClean="0">
                <a:solidFill>
                  <a:schemeClr val="tx1">
                    <a:lumMod val="65000"/>
                    <a:lumOff val="35000"/>
                  </a:schemeClr>
                </a:solidFill>
              </a:rPr>
              <a:t>Szellem</a:t>
            </a:r>
            <a:r>
              <a:rPr lang="hu-HU" dirty="0" smtClean="0"/>
              <a:t> története vs. osztályharc (burzsoázia vs. proletariátus)</a:t>
            </a:r>
          </a:p>
          <a:p>
            <a:pPr lvl="1"/>
            <a:r>
              <a:rPr lang="hu-HU" dirty="0" smtClean="0"/>
              <a:t>Spekulatív filozófia vs. Közgazdaságtan-filozófia</a:t>
            </a:r>
          </a:p>
          <a:p>
            <a:pPr lvl="1"/>
            <a:r>
              <a:rPr lang="hu-HU" dirty="0" smtClean="0"/>
              <a:t>Történelem vége vs. aktivizmus</a:t>
            </a:r>
          </a:p>
          <a:p>
            <a:r>
              <a:rPr lang="hu-HU" dirty="0" err="1" smtClean="0"/>
              <a:t>Soren</a:t>
            </a:r>
            <a:r>
              <a:rPr lang="hu-HU" dirty="0" smtClean="0"/>
              <a:t> </a:t>
            </a:r>
            <a:r>
              <a:rPr lang="hu-HU" dirty="0" err="1" smtClean="0"/>
              <a:t>Aabye</a:t>
            </a:r>
            <a:r>
              <a:rPr lang="hu-HU" dirty="0" smtClean="0"/>
              <a:t> Kierkegaard (1812-1855)</a:t>
            </a:r>
          </a:p>
          <a:p>
            <a:pPr lvl="1"/>
            <a:r>
              <a:rPr lang="hu-HU" dirty="0" smtClean="0"/>
              <a:t>Rendszer vs. egzisztencia</a:t>
            </a:r>
          </a:p>
          <a:p>
            <a:pPr lvl="1"/>
            <a:r>
              <a:rPr lang="hu-HU" dirty="0" smtClean="0"/>
              <a:t>Determinált történelem vs. szabadság</a:t>
            </a:r>
          </a:p>
          <a:p>
            <a:pPr lvl="1"/>
            <a:r>
              <a:rPr lang="hu-HU" dirty="0" smtClean="0"/>
              <a:t>Isten mint mindent átható szellem vs. Isten mint az időbelitől radikálisan különböző örökkévaló</a:t>
            </a:r>
          </a:p>
          <a:p>
            <a:pPr lvl="1"/>
            <a:r>
              <a:rPr lang="hu-HU" dirty="0" smtClean="0"/>
              <a:t>Tudás elsőbbsége vs. a hit elsőbbsége</a:t>
            </a:r>
          </a:p>
          <a:p>
            <a:r>
              <a:rPr lang="hu-HU" dirty="0" smtClean="0"/>
              <a:t>Arthur Schopenhauer (1788-1860)</a:t>
            </a:r>
          </a:p>
          <a:p>
            <a:pPr lvl="1"/>
            <a:r>
              <a:rPr lang="hu-HU" dirty="0" smtClean="0"/>
              <a:t>Szellem vs. akarat</a:t>
            </a:r>
          </a:p>
          <a:p>
            <a:pPr lvl="1"/>
            <a:r>
              <a:rPr lang="hu-HU" dirty="0" smtClean="0"/>
              <a:t>Történelem racionalitása vs. világ irracionalitása</a:t>
            </a:r>
          </a:p>
          <a:p>
            <a:pPr lvl="1"/>
            <a:r>
              <a:rPr lang="hu-HU" dirty="0" smtClean="0"/>
              <a:t>Optimizmus vs. pesszimizmus</a:t>
            </a:r>
          </a:p>
          <a:p>
            <a:pPr lvl="1"/>
            <a:r>
              <a:rPr lang="hu-HU" dirty="0" smtClean="0"/>
              <a:t>Filozófia elsőbbsége vs. művészet elsőbbsége</a:t>
            </a:r>
          </a:p>
          <a:p>
            <a:pPr lvl="1"/>
            <a:endParaRPr lang="en-US" dirty="0" smtClean="0"/>
          </a:p>
        </p:txBody>
      </p:sp>
      <p:sp>
        <p:nvSpPr>
          <p:cNvPr id="3" name="Title 2"/>
          <p:cNvSpPr>
            <a:spLocks noGrp="1"/>
          </p:cNvSpPr>
          <p:nvPr>
            <p:ph type="title"/>
          </p:nvPr>
        </p:nvSpPr>
        <p:spPr>
          <a:xfrm>
            <a:off x="381000" y="355847"/>
            <a:ext cx="8763000" cy="1054394"/>
          </a:xfrm>
        </p:spPr>
        <p:txBody>
          <a:bodyPr/>
          <a:lstStyle/>
          <a:p>
            <a:r>
              <a:rPr lang="en-US" dirty="0" smtClean="0"/>
              <a:t>Hegel </a:t>
            </a:r>
            <a:r>
              <a:rPr lang="en-US" dirty="0" err="1" smtClean="0"/>
              <a:t>kritikusai</a:t>
            </a:r>
            <a:r>
              <a:rPr lang="hu-HU" dirty="0" smtClean="0"/>
              <a:t> </a:t>
            </a:r>
            <a:br>
              <a:rPr lang="hu-HU" dirty="0" smtClean="0"/>
            </a:br>
            <a:r>
              <a:rPr lang="hu-HU" sz="2000" dirty="0" smtClean="0"/>
              <a:t>(„</a:t>
            </a:r>
            <a:r>
              <a:rPr lang="hu-HU" sz="2000" dirty="0" err="1" smtClean="0"/>
              <a:t>vs</a:t>
            </a:r>
            <a:r>
              <a:rPr lang="hu-HU" sz="2000" dirty="0" smtClean="0"/>
              <a:t>” után olvasható a </a:t>
            </a:r>
            <a:r>
              <a:rPr lang="hu-HU" sz="2000" dirty="0" err="1" smtClean="0"/>
              <a:t>hegel</a:t>
            </a:r>
            <a:r>
              <a:rPr lang="hu-HU" sz="2000" dirty="0" smtClean="0"/>
              <a:t> kritikusának álláspontja)</a:t>
            </a:r>
            <a:endParaRPr lang="en-US" sz="2000" dirty="0"/>
          </a:p>
        </p:txBody>
      </p:sp>
    </p:spTree>
    <p:extLst>
      <p:ext uri="{BB962C8B-B14F-4D97-AF65-F5344CB8AC3E}">
        <p14:creationId xmlns:p14="http://schemas.microsoft.com/office/powerpoint/2010/main" xmlns="" val="4154232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
                                            <p:txEl>
                                              <p:pRg st="11" end="1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xEl>
                                              <p:pRg st="12" end="1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13" end="1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 y="1719070"/>
            <a:ext cx="9144000" cy="5138929"/>
          </a:xfrm>
        </p:spPr>
        <p:txBody>
          <a:bodyPr>
            <a:normAutofit/>
          </a:bodyPr>
          <a:lstStyle/>
          <a:p>
            <a:r>
              <a:rPr lang="hu-HU" dirty="0" smtClean="0"/>
              <a:t>Vallásos családba született</a:t>
            </a:r>
          </a:p>
          <a:p>
            <a:r>
              <a:rPr lang="hu-HU" dirty="0" smtClean="0"/>
              <a:t>Klasszika-filológus, 24 évesen tanár a </a:t>
            </a:r>
            <a:r>
              <a:rPr lang="hu-HU" dirty="0" err="1" smtClean="0"/>
              <a:t>baseli</a:t>
            </a:r>
            <a:r>
              <a:rPr lang="hu-HU" dirty="0" smtClean="0"/>
              <a:t> egyetemen</a:t>
            </a:r>
          </a:p>
          <a:p>
            <a:r>
              <a:rPr lang="hu-HU" dirty="0" smtClean="0"/>
              <a:t>Wagnerrel köt barátságot</a:t>
            </a:r>
          </a:p>
          <a:p>
            <a:r>
              <a:rPr lang="hu-HU" dirty="0" smtClean="0"/>
              <a:t>Első művét a filológusok elutasítják (A tragédia születése)</a:t>
            </a:r>
          </a:p>
          <a:p>
            <a:r>
              <a:rPr lang="hu-HU" dirty="0" smtClean="0"/>
              <a:t>Súlyosan megbetegszik (szifilisz)</a:t>
            </a:r>
          </a:p>
          <a:p>
            <a:r>
              <a:rPr lang="hu-HU" dirty="0" smtClean="0"/>
              <a:t>Visszavonul az egyetemről, sokat utazik. Visszavonulása után írja legfontosabb műveit (Emberi, túlságosan is emberi - A morál </a:t>
            </a:r>
            <a:r>
              <a:rPr lang="hu-HU" dirty="0" err="1" smtClean="0"/>
              <a:t>geneológiája</a:t>
            </a:r>
            <a:r>
              <a:rPr lang="hu-HU" dirty="0" smtClean="0"/>
              <a:t> - Túl jón és rosszon – Vidám tudomány - Így szólott </a:t>
            </a:r>
            <a:r>
              <a:rPr lang="hu-HU" dirty="0" err="1" smtClean="0"/>
              <a:t>Zarathustra</a:t>
            </a:r>
            <a:r>
              <a:rPr lang="hu-HU" dirty="0" smtClean="0"/>
              <a:t>)</a:t>
            </a:r>
          </a:p>
          <a:p>
            <a:r>
              <a:rPr lang="hu-HU" dirty="0" smtClean="0"/>
              <a:t>Állapota</a:t>
            </a:r>
            <a:r>
              <a:rPr lang="hu-HU" dirty="0" smtClean="0"/>
              <a:t> egyre romlik. 1889-ben látva, hogy egy kocsis a lovát ütlegeli, delíriumba zuhan, majd katatón állapotba kerül, melyből soha nem épül fel.</a:t>
            </a:r>
          </a:p>
          <a:p>
            <a:r>
              <a:rPr lang="hu-HU" dirty="0" smtClean="0"/>
              <a:t>Élete utolsó évtizedében anyja, majd húga ápolására szorul.</a:t>
            </a:r>
          </a:p>
          <a:p>
            <a:endParaRPr lang="en-US" dirty="0"/>
          </a:p>
        </p:txBody>
      </p:sp>
      <p:sp>
        <p:nvSpPr>
          <p:cNvPr id="3" name="Title 2"/>
          <p:cNvSpPr>
            <a:spLocks noGrp="1"/>
          </p:cNvSpPr>
          <p:nvPr>
            <p:ph type="title"/>
          </p:nvPr>
        </p:nvSpPr>
        <p:spPr/>
        <p:txBody>
          <a:bodyPr/>
          <a:lstStyle/>
          <a:p>
            <a:r>
              <a:rPr lang="en-US" dirty="0" smtClean="0"/>
              <a:t>Friedrich Nietzsche</a:t>
            </a:r>
            <a:br>
              <a:rPr lang="en-US" dirty="0" smtClean="0"/>
            </a:br>
            <a:r>
              <a:rPr lang="en-US" dirty="0" smtClean="0"/>
              <a:t>(1844-1900) </a:t>
            </a:r>
            <a:endParaRPr lang="en-US" dirty="0"/>
          </a:p>
        </p:txBody>
      </p:sp>
    </p:spTree>
    <p:extLst>
      <p:ext uri="{BB962C8B-B14F-4D97-AF65-F5344CB8AC3E}">
        <p14:creationId xmlns:p14="http://schemas.microsoft.com/office/powerpoint/2010/main" xmlns="" val="189860146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err="1" smtClean="0"/>
              <a:t>Apollóni</a:t>
            </a:r>
            <a:r>
              <a:rPr lang="en-US" dirty="0" smtClean="0"/>
              <a:t> </a:t>
            </a:r>
            <a:r>
              <a:rPr lang="en-US" dirty="0" err="1" smtClean="0"/>
              <a:t>művészet</a:t>
            </a:r>
            <a:endParaRPr lang="en-US" dirty="0"/>
          </a:p>
        </p:txBody>
      </p:sp>
      <p:sp>
        <p:nvSpPr>
          <p:cNvPr id="3" name="Content Placeholder 2"/>
          <p:cNvSpPr>
            <a:spLocks noGrp="1"/>
          </p:cNvSpPr>
          <p:nvPr>
            <p:ph sz="half" idx="2"/>
          </p:nvPr>
        </p:nvSpPr>
        <p:spPr>
          <a:xfrm>
            <a:off x="457200" y="2438400"/>
            <a:ext cx="4040188" cy="2605891"/>
          </a:xfrm>
        </p:spPr>
        <p:txBody>
          <a:bodyPr/>
          <a:lstStyle/>
          <a:p>
            <a:r>
              <a:rPr lang="hu-HU" dirty="0" smtClean="0"/>
              <a:t>Arány, mérték, harmónia</a:t>
            </a:r>
          </a:p>
          <a:p>
            <a:r>
              <a:rPr lang="hu-HU" dirty="0" smtClean="0"/>
              <a:t>Szobrászat, építészet</a:t>
            </a:r>
          </a:p>
          <a:p>
            <a:r>
              <a:rPr lang="hu-HU" dirty="0" smtClean="0"/>
              <a:t>Elfedi az igazságot, az élet tragikusságát és irracionalitását</a:t>
            </a:r>
            <a:endParaRPr lang="hu-HU" dirty="0"/>
          </a:p>
        </p:txBody>
      </p:sp>
      <p:sp>
        <p:nvSpPr>
          <p:cNvPr id="4" name="Text Placeholder 3"/>
          <p:cNvSpPr>
            <a:spLocks noGrp="1"/>
          </p:cNvSpPr>
          <p:nvPr>
            <p:ph type="body" sz="quarter" idx="3"/>
          </p:nvPr>
        </p:nvSpPr>
        <p:spPr/>
        <p:txBody>
          <a:bodyPr/>
          <a:lstStyle/>
          <a:p>
            <a:r>
              <a:rPr lang="en-US" dirty="0" err="1" smtClean="0"/>
              <a:t>Dionüszoszi</a:t>
            </a:r>
            <a:r>
              <a:rPr lang="en-US" dirty="0" smtClean="0"/>
              <a:t> </a:t>
            </a:r>
            <a:r>
              <a:rPr lang="en-US" dirty="0" err="1" smtClean="0"/>
              <a:t>művészet</a:t>
            </a:r>
            <a:endParaRPr lang="en-US" dirty="0"/>
          </a:p>
        </p:txBody>
      </p:sp>
      <p:sp>
        <p:nvSpPr>
          <p:cNvPr id="5" name="Content Placeholder 4"/>
          <p:cNvSpPr>
            <a:spLocks noGrp="1"/>
          </p:cNvSpPr>
          <p:nvPr>
            <p:ph sz="quarter" idx="4"/>
          </p:nvPr>
        </p:nvSpPr>
        <p:spPr>
          <a:xfrm>
            <a:off x="4645027" y="2438400"/>
            <a:ext cx="4041775" cy="2605891"/>
          </a:xfrm>
        </p:spPr>
        <p:txBody>
          <a:bodyPr/>
          <a:lstStyle/>
          <a:p>
            <a:r>
              <a:rPr lang="hu-HU" dirty="0" smtClean="0"/>
              <a:t>Extatikus, szenvedélyes</a:t>
            </a:r>
          </a:p>
          <a:p>
            <a:r>
              <a:rPr lang="hu-HU" dirty="0" smtClean="0"/>
              <a:t>Tánc, Zene</a:t>
            </a:r>
          </a:p>
          <a:p>
            <a:r>
              <a:rPr lang="hu-HU" dirty="0" smtClean="0"/>
              <a:t>Felfedi a valóságot, hogy az individuum csupán illúzió, és hogy a lét irracionális</a:t>
            </a:r>
            <a:endParaRPr lang="hu-HU" dirty="0"/>
          </a:p>
        </p:txBody>
      </p:sp>
      <p:sp>
        <p:nvSpPr>
          <p:cNvPr id="6" name="Title 5"/>
          <p:cNvSpPr>
            <a:spLocks noGrp="1"/>
          </p:cNvSpPr>
          <p:nvPr>
            <p:ph type="title"/>
          </p:nvPr>
        </p:nvSpPr>
        <p:spPr/>
        <p:txBody>
          <a:bodyPr/>
          <a:lstStyle/>
          <a:p>
            <a:r>
              <a:rPr lang="en-US" dirty="0"/>
              <a:t>A </a:t>
            </a:r>
            <a:r>
              <a:rPr lang="en-US" dirty="0" err="1"/>
              <a:t>tragédia</a:t>
            </a:r>
            <a:r>
              <a:rPr lang="en-US" dirty="0"/>
              <a:t> </a:t>
            </a:r>
            <a:r>
              <a:rPr lang="en-US" dirty="0" err="1"/>
              <a:t>születése</a:t>
            </a:r>
            <a:endParaRPr lang="en-US" dirty="0"/>
          </a:p>
        </p:txBody>
      </p:sp>
      <p:sp>
        <p:nvSpPr>
          <p:cNvPr id="7" name="TextBox 6"/>
          <p:cNvSpPr txBox="1"/>
          <p:nvPr/>
        </p:nvSpPr>
        <p:spPr>
          <a:xfrm>
            <a:off x="381000" y="5044290"/>
            <a:ext cx="8305800" cy="1200328"/>
          </a:xfrm>
          <a:prstGeom prst="rect">
            <a:avLst/>
          </a:prstGeom>
          <a:noFill/>
        </p:spPr>
        <p:txBody>
          <a:bodyPr wrap="square" rtlCol="0">
            <a:spAutoFit/>
          </a:bodyPr>
          <a:lstStyle/>
          <a:p>
            <a:r>
              <a:rPr lang="hu-HU" sz="2400" dirty="0" smtClean="0">
                <a:solidFill>
                  <a:srgbClr val="595959"/>
                </a:solidFill>
              </a:rPr>
              <a:t>A kettő ötvözete: </a:t>
            </a:r>
            <a:r>
              <a:rPr lang="hu-HU" sz="2400" b="1" dirty="0" smtClean="0">
                <a:solidFill>
                  <a:srgbClr val="595959"/>
                </a:solidFill>
              </a:rPr>
              <a:t>a tragédia</a:t>
            </a:r>
            <a:r>
              <a:rPr lang="hu-HU" sz="2400" dirty="0" smtClean="0">
                <a:solidFill>
                  <a:srgbClr val="595959"/>
                </a:solidFill>
              </a:rPr>
              <a:t>, a legmagasabb rendű művészet.</a:t>
            </a:r>
          </a:p>
          <a:p>
            <a:r>
              <a:rPr lang="hu-HU" sz="2400" dirty="0" smtClean="0">
                <a:solidFill>
                  <a:srgbClr val="595959"/>
                </a:solidFill>
              </a:rPr>
              <a:t>Anélkül értjük meg a lét irracionalitását, hogy egészen felolvadnánk benne: katarzis.</a:t>
            </a:r>
            <a:endParaRPr lang="hu-HU" sz="2400" dirty="0">
              <a:solidFill>
                <a:srgbClr val="595959"/>
              </a:solidFill>
            </a:endParaRPr>
          </a:p>
        </p:txBody>
      </p:sp>
    </p:spTree>
    <p:extLst>
      <p:ext uri="{BB962C8B-B14F-4D97-AF65-F5344CB8AC3E}">
        <p14:creationId xmlns:p14="http://schemas.microsoft.com/office/powerpoint/2010/main" xmlns="" val="219428526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719070"/>
            <a:ext cx="9143999" cy="5138929"/>
          </a:xfrm>
        </p:spPr>
        <p:txBody>
          <a:bodyPr>
            <a:normAutofit/>
          </a:bodyPr>
          <a:lstStyle/>
          <a:p>
            <a:r>
              <a:rPr lang="hu-HU" dirty="0" smtClean="0"/>
              <a:t>Nietzsche szerint Szókratész a görög kultúra és tragédia veszte.</a:t>
            </a:r>
          </a:p>
          <a:p>
            <a:r>
              <a:rPr lang="hu-HU" dirty="0" smtClean="0"/>
              <a:t>Szókratész hazugságai:</a:t>
            </a:r>
          </a:p>
          <a:p>
            <a:pPr lvl="1"/>
            <a:r>
              <a:rPr lang="hu-HU" dirty="0" smtClean="0"/>
              <a:t>A világ jó és racionális</a:t>
            </a:r>
          </a:p>
          <a:p>
            <a:pPr lvl="1"/>
            <a:r>
              <a:rPr lang="hu-HU" dirty="0" smtClean="0"/>
              <a:t>A tudás tesz erényessé és boldoggá</a:t>
            </a:r>
          </a:p>
          <a:p>
            <a:pPr lvl="1"/>
            <a:r>
              <a:rPr lang="hu-HU" dirty="0" smtClean="0"/>
              <a:t>A lélek halhatatlansága és a túlvilág</a:t>
            </a:r>
          </a:p>
          <a:p>
            <a:r>
              <a:rPr lang="hu-HU" dirty="0" smtClean="0"/>
              <a:t>Miért hazudja el a valóságot Szókratész?</a:t>
            </a:r>
          </a:p>
          <a:p>
            <a:pPr lvl="1"/>
            <a:r>
              <a:rPr lang="hu-HU" dirty="0" smtClean="0"/>
              <a:t>Szókratész nem érzi magát jól a görög kultúrában</a:t>
            </a:r>
          </a:p>
          <a:p>
            <a:pPr lvl="1"/>
            <a:r>
              <a:rPr lang="hu-HU" dirty="0" smtClean="0"/>
              <a:t>Olyan új értékeket, morált vezet be, amelyek az ő alkatához illeszkednek a legjobban (tudás, aszkézis)</a:t>
            </a:r>
          </a:p>
          <a:p>
            <a:r>
              <a:rPr lang="hu-HU" dirty="0" smtClean="0"/>
              <a:t>Szókratész hatása</a:t>
            </a:r>
          </a:p>
          <a:p>
            <a:pPr lvl="1"/>
            <a:r>
              <a:rPr lang="hu-HU" dirty="0" smtClean="0"/>
              <a:t>A tragédia kettőssége felbomlik: az </a:t>
            </a:r>
            <a:r>
              <a:rPr lang="hu-HU" dirty="0" err="1" smtClean="0"/>
              <a:t>apollóni</a:t>
            </a:r>
            <a:r>
              <a:rPr lang="hu-HU" dirty="0" smtClean="0"/>
              <a:t> lesz az uralkodó (Euripidész)</a:t>
            </a:r>
          </a:p>
          <a:p>
            <a:pPr lvl="1"/>
            <a:r>
              <a:rPr lang="hu-HU" dirty="0" smtClean="0"/>
              <a:t>Megszületik az aszketikus tudós ideája, aki optimista tudáshajszolásával hozzájárul minden érték elértéktelenedéséhez, a nihilizmushoz</a:t>
            </a:r>
          </a:p>
          <a:p>
            <a:pPr lvl="1"/>
            <a:r>
              <a:rPr lang="hu-HU" dirty="0" smtClean="0"/>
              <a:t>A művet a tudósideál elleni támadásként is lehet olvasni.</a:t>
            </a:r>
          </a:p>
          <a:p>
            <a:pPr lvl="1"/>
            <a:endParaRPr lang="hu-HU" dirty="0" smtClean="0"/>
          </a:p>
        </p:txBody>
      </p:sp>
      <p:sp>
        <p:nvSpPr>
          <p:cNvPr id="3" name="Title 2"/>
          <p:cNvSpPr>
            <a:spLocks noGrp="1"/>
          </p:cNvSpPr>
          <p:nvPr>
            <p:ph type="title"/>
          </p:nvPr>
        </p:nvSpPr>
        <p:spPr/>
        <p:txBody>
          <a:bodyPr/>
          <a:lstStyle/>
          <a:p>
            <a:r>
              <a:rPr lang="en-US" dirty="0" smtClean="0"/>
              <a:t>Nietzsche </a:t>
            </a:r>
            <a:r>
              <a:rPr lang="en-US" dirty="0" err="1" smtClean="0"/>
              <a:t>vs</a:t>
            </a:r>
            <a:r>
              <a:rPr lang="en-US" dirty="0" smtClean="0"/>
              <a:t> </a:t>
            </a:r>
            <a:r>
              <a:rPr lang="en-US" dirty="0" err="1" smtClean="0"/>
              <a:t>Szókratész</a:t>
            </a:r>
            <a:endParaRPr lang="en-US" dirty="0"/>
          </a:p>
        </p:txBody>
      </p:sp>
    </p:spTree>
    <p:extLst>
      <p:ext uri="{BB962C8B-B14F-4D97-AF65-F5344CB8AC3E}">
        <p14:creationId xmlns:p14="http://schemas.microsoft.com/office/powerpoint/2010/main" xmlns="" val="4178717410"/>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 y="1719070"/>
            <a:ext cx="9144000" cy="5138929"/>
          </a:xfrm>
        </p:spPr>
        <p:txBody>
          <a:bodyPr>
            <a:normAutofit/>
          </a:bodyPr>
          <a:lstStyle/>
          <a:p>
            <a:r>
              <a:rPr lang="hu-HU" dirty="0" smtClean="0"/>
              <a:t>Min alapult az a görög kultúra, amiben Szókratész nem érezte jól magát?</a:t>
            </a:r>
          </a:p>
          <a:p>
            <a:endParaRPr lang="hu-HU" dirty="0" smtClean="0"/>
          </a:p>
          <a:p>
            <a:r>
              <a:rPr lang="hu-HU" dirty="0" smtClean="0"/>
              <a:t>Úrmorál – az erősebbek az erősebbek jogán uralkodnak a gyengébbeken. A kiválóak tulajdonságai az “erények”, a gyengéké a “hitványság”.</a:t>
            </a:r>
          </a:p>
          <a:p>
            <a:pPr lvl="1"/>
            <a:r>
              <a:rPr lang="hu-HU" dirty="0" smtClean="0"/>
              <a:t>Jó tulajdonságok: bátorság, kegyetlenségre való képesség, jó értelemben vett önzés, hatalom- és vetélkedésvágy</a:t>
            </a:r>
          </a:p>
          <a:p>
            <a:pPr lvl="1"/>
            <a:r>
              <a:rPr lang="hu-HU" dirty="0" smtClean="0"/>
              <a:t>Rossz tulajdonságok: szerénység, alázatosság, együttérzésre való hajlam, </a:t>
            </a:r>
          </a:p>
          <a:p>
            <a:r>
              <a:rPr lang="hu-HU" dirty="0" smtClean="0"/>
              <a:t>Szolgamorál – Szókratész az egyik első képviselője. Számára a nemesek értékei nem értékek, csakis a tudás és az ahhoz vezető aszketikus életforma.</a:t>
            </a:r>
          </a:p>
          <a:p>
            <a:r>
              <a:rPr lang="hu-HU" dirty="0" smtClean="0"/>
              <a:t>Ezért hirdeti, hogy nem az evilági élet az igazi</a:t>
            </a:r>
          </a:p>
          <a:p>
            <a:r>
              <a:rPr lang="hu-HU" dirty="0" smtClean="0"/>
              <a:t>Ám a szolgamorál kiteljesítését a zsidó és a keresztény vallás végzi el.</a:t>
            </a:r>
            <a:endParaRPr lang="hu-HU" dirty="0" smtClean="0"/>
          </a:p>
        </p:txBody>
      </p:sp>
      <p:sp>
        <p:nvSpPr>
          <p:cNvPr id="3" name="Title 2"/>
          <p:cNvSpPr>
            <a:spLocks noGrp="1"/>
          </p:cNvSpPr>
          <p:nvPr>
            <p:ph type="title"/>
          </p:nvPr>
        </p:nvSpPr>
        <p:spPr/>
        <p:txBody>
          <a:bodyPr/>
          <a:lstStyle/>
          <a:p>
            <a:r>
              <a:rPr lang="en-US" dirty="0" err="1" smtClean="0"/>
              <a:t>Úrmorál</a:t>
            </a:r>
            <a:r>
              <a:rPr lang="en-US" dirty="0" smtClean="0"/>
              <a:t> </a:t>
            </a:r>
            <a:r>
              <a:rPr lang="en-US" dirty="0" err="1" smtClean="0"/>
              <a:t>és</a:t>
            </a:r>
            <a:r>
              <a:rPr lang="en-US" dirty="0" smtClean="0"/>
              <a:t> </a:t>
            </a:r>
            <a:r>
              <a:rPr lang="en-US" dirty="0" err="1" smtClean="0"/>
              <a:t>szolgamorál</a:t>
            </a:r>
            <a:endParaRPr lang="en-US" dirty="0"/>
          </a:p>
        </p:txBody>
      </p:sp>
    </p:spTree>
    <p:extLst>
      <p:ext uri="{BB962C8B-B14F-4D97-AF65-F5344CB8AC3E}">
        <p14:creationId xmlns:p14="http://schemas.microsoft.com/office/powerpoint/2010/main" xmlns="" val="469291806"/>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 y="1719070"/>
            <a:ext cx="9144000" cy="5138929"/>
          </a:xfrm>
        </p:spPr>
        <p:txBody>
          <a:bodyPr>
            <a:normAutofit/>
          </a:bodyPr>
          <a:lstStyle/>
          <a:p>
            <a:r>
              <a:rPr lang="hu-HU" dirty="0" smtClean="0"/>
              <a:t>Nietzsche szerint a morál eredete a </a:t>
            </a:r>
            <a:r>
              <a:rPr lang="hu-HU" dirty="0" err="1" smtClean="0"/>
              <a:t>ressentiment</a:t>
            </a:r>
            <a:r>
              <a:rPr lang="hu-HU" dirty="0" smtClean="0"/>
              <a:t> (neheztelés).</a:t>
            </a:r>
          </a:p>
          <a:p>
            <a:r>
              <a:rPr lang="hu-HU" dirty="0" smtClean="0"/>
              <a:t>Szókratész neheztelt kortársaira, ezért fejlesztette ki azt a nézetrendszert és módszert, amivel fölébük kerekedhetett.</a:t>
            </a:r>
          </a:p>
          <a:p>
            <a:r>
              <a:rPr lang="hu-HU" dirty="0" smtClean="0"/>
              <a:t>Szókratész azonban nem fejlesztett ki egy teljes morális rendszert.</a:t>
            </a:r>
          </a:p>
          <a:p>
            <a:r>
              <a:rPr lang="hu-HU" dirty="0" smtClean="0"/>
              <a:t>A zsidó nép viszont megtette: mivel a környező népek leigázták őket (babiloni fogság), elvesztették a birodalmukat szükség volt egy magyarázatra: Isten megbüntette őket kegyetlenkedéseikért</a:t>
            </a:r>
          </a:p>
          <a:p>
            <a:r>
              <a:rPr lang="hu-HU" dirty="0" smtClean="0"/>
              <a:t>Ez azért is volt jó magyarázat, mert a szolgasorban lévő zsidókat felsőbb </a:t>
            </a:r>
            <a:r>
              <a:rPr lang="hu-HU" dirty="0" err="1" smtClean="0"/>
              <a:t>rendűbbnek</a:t>
            </a:r>
            <a:r>
              <a:rPr lang="hu-HU" dirty="0" smtClean="0"/>
              <a:t> mutatta be (Nietzsche szerint): ők a jók, mert ők szenvednek és nem másokon uralkodnak.</a:t>
            </a:r>
          </a:p>
          <a:p>
            <a:r>
              <a:rPr lang="hu-HU" dirty="0" smtClean="0"/>
              <a:t>A keresztények ezt a szemléletet „emelik négyzetre”, köztük is elsősorban Szent Pál, amikor egy keresztre feszített embert istenít.</a:t>
            </a:r>
          </a:p>
          <a:p>
            <a:r>
              <a:rPr lang="hu-HU" dirty="0" smtClean="0"/>
              <a:t>Nietzsche számára nem Jézus, hanem a moralista Pál a kereszténység alapítója.</a:t>
            </a:r>
            <a:endParaRPr lang="hu-HU" dirty="0"/>
          </a:p>
        </p:txBody>
      </p:sp>
      <p:sp>
        <p:nvSpPr>
          <p:cNvPr id="3" name="Title 2"/>
          <p:cNvSpPr>
            <a:spLocks noGrp="1"/>
          </p:cNvSpPr>
          <p:nvPr>
            <p:ph type="title"/>
          </p:nvPr>
        </p:nvSpPr>
        <p:spPr/>
        <p:txBody>
          <a:bodyPr/>
          <a:lstStyle/>
          <a:p>
            <a:r>
              <a:rPr lang="en-US" dirty="0" smtClean="0"/>
              <a:t>A </a:t>
            </a:r>
            <a:r>
              <a:rPr lang="en-US" dirty="0" err="1" smtClean="0"/>
              <a:t>morál</a:t>
            </a:r>
            <a:r>
              <a:rPr lang="en-US" dirty="0" smtClean="0"/>
              <a:t> </a:t>
            </a:r>
            <a:r>
              <a:rPr lang="en-US" dirty="0" err="1" smtClean="0"/>
              <a:t>geneológiája</a:t>
            </a:r>
            <a:endParaRPr lang="en-US" dirty="0"/>
          </a:p>
        </p:txBody>
      </p:sp>
    </p:spTree>
    <p:extLst>
      <p:ext uri="{BB962C8B-B14F-4D97-AF65-F5344CB8AC3E}">
        <p14:creationId xmlns:p14="http://schemas.microsoft.com/office/powerpoint/2010/main" xmlns="" val="87138961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 y="1719070"/>
            <a:ext cx="9144000" cy="5138929"/>
          </a:xfrm>
        </p:spPr>
        <p:txBody>
          <a:bodyPr>
            <a:normAutofit/>
          </a:bodyPr>
          <a:lstStyle/>
          <a:p>
            <a:r>
              <a:rPr lang="hu-HU" dirty="0" smtClean="0"/>
              <a:t>Életellenes, mert megfojtja az individuumot, nem engedi kibontakozását. Mert: </a:t>
            </a:r>
          </a:p>
          <a:p>
            <a:pPr lvl="1"/>
            <a:r>
              <a:rPr lang="hu-HU" dirty="0" smtClean="0"/>
              <a:t>Univerzális (mindenkire ugyanaz vonatkozik)</a:t>
            </a:r>
          </a:p>
          <a:p>
            <a:pPr lvl="1"/>
            <a:r>
              <a:rPr lang="hu-HU" dirty="0" smtClean="0"/>
              <a:t>Az </a:t>
            </a:r>
            <a:r>
              <a:rPr lang="hu-HU" dirty="0" err="1" smtClean="0"/>
              <a:t>evilágot</a:t>
            </a:r>
            <a:r>
              <a:rPr lang="hu-HU" dirty="0" smtClean="0"/>
              <a:t> leértékeli a túlvilágival szemben</a:t>
            </a:r>
          </a:p>
          <a:p>
            <a:pPr lvl="1"/>
            <a:r>
              <a:rPr lang="hu-HU" dirty="0" smtClean="0"/>
              <a:t>Az ösztönök elfojtását követeli meg</a:t>
            </a:r>
          </a:p>
          <a:p>
            <a:pPr lvl="1"/>
            <a:r>
              <a:rPr lang="hu-HU" dirty="0" smtClean="0"/>
              <a:t>Bűntudatot szül</a:t>
            </a:r>
          </a:p>
          <a:p>
            <a:pPr lvl="1"/>
            <a:r>
              <a:rPr lang="hu-HU" dirty="0" smtClean="0"/>
              <a:t>Együttérzést követel meg, ami olyan szenvedéshez vezet, ami legyengít</a:t>
            </a:r>
          </a:p>
          <a:p>
            <a:pPr lvl="1"/>
            <a:r>
              <a:rPr lang="hu-HU" dirty="0" err="1" smtClean="0"/>
              <a:t>Végsősoron</a:t>
            </a:r>
            <a:r>
              <a:rPr lang="hu-HU" dirty="0" smtClean="0"/>
              <a:t>: önmegtagadáshoz vezet.</a:t>
            </a:r>
          </a:p>
          <a:p>
            <a:r>
              <a:rPr lang="hu-HU" dirty="0" smtClean="0"/>
              <a:t>Nihilizmushoz vezet. Mert:</a:t>
            </a:r>
          </a:p>
          <a:p>
            <a:pPr lvl="1"/>
            <a:r>
              <a:rPr lang="hu-HU" dirty="0" smtClean="0"/>
              <a:t>A legfőbb értékeket a túlvilágba helyezi és a túlvilággal alapozza meg.</a:t>
            </a:r>
          </a:p>
          <a:p>
            <a:pPr lvl="1"/>
            <a:r>
              <a:rPr lang="hu-HU" dirty="0" smtClean="0"/>
              <a:t>De a túlvilág nem létezik.</a:t>
            </a:r>
          </a:p>
          <a:p>
            <a:pPr lvl="1"/>
            <a:r>
              <a:rPr lang="hu-HU" dirty="0" smtClean="0"/>
              <a:t>Az aszketikus keresztény morál végül ahhoz vezet, hogy kénytelenek leszünk ezt belátni.</a:t>
            </a:r>
          </a:p>
          <a:p>
            <a:pPr lvl="1"/>
            <a:r>
              <a:rPr lang="hu-HU" dirty="0" smtClean="0"/>
              <a:t>Ekkor az értékek elvesztik alapzatukat és senki nem fog hinni bennük.</a:t>
            </a:r>
          </a:p>
          <a:p>
            <a:pPr lvl="1"/>
            <a:endParaRPr lang="en-US" dirty="0" smtClean="0"/>
          </a:p>
        </p:txBody>
      </p:sp>
      <p:sp>
        <p:nvSpPr>
          <p:cNvPr id="3" name="Title 2"/>
          <p:cNvSpPr>
            <a:spLocks noGrp="1"/>
          </p:cNvSpPr>
          <p:nvPr>
            <p:ph type="title"/>
          </p:nvPr>
        </p:nvSpPr>
        <p:spPr/>
        <p:txBody>
          <a:bodyPr/>
          <a:lstStyle/>
          <a:p>
            <a:r>
              <a:rPr lang="en-US" dirty="0" err="1" smtClean="0"/>
              <a:t>Mi</a:t>
            </a:r>
            <a:r>
              <a:rPr lang="en-US" dirty="0" smtClean="0"/>
              <a:t> a </a:t>
            </a:r>
            <a:r>
              <a:rPr lang="en-US" dirty="0" err="1" smtClean="0"/>
              <a:t>baj</a:t>
            </a:r>
            <a:r>
              <a:rPr lang="en-US" dirty="0" smtClean="0"/>
              <a:t> a (</a:t>
            </a:r>
            <a:r>
              <a:rPr lang="en-US" dirty="0" err="1" smtClean="0"/>
              <a:t>keresztény</a:t>
            </a:r>
            <a:r>
              <a:rPr lang="en-US" dirty="0" smtClean="0"/>
              <a:t>) </a:t>
            </a:r>
            <a:r>
              <a:rPr lang="en-US" dirty="0" err="1" smtClean="0"/>
              <a:t>szolgamorállal</a:t>
            </a:r>
            <a:r>
              <a:rPr lang="en-US" dirty="0" smtClean="0"/>
              <a:t>?</a:t>
            </a:r>
            <a:endParaRPr lang="en-US" dirty="0"/>
          </a:p>
        </p:txBody>
      </p:sp>
    </p:spTree>
    <p:extLst>
      <p:ext uri="{BB962C8B-B14F-4D97-AF65-F5344CB8AC3E}">
        <p14:creationId xmlns:p14="http://schemas.microsoft.com/office/powerpoint/2010/main" xmlns="" val="2459082283"/>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719070"/>
            <a:ext cx="9143999" cy="5138929"/>
          </a:xfrm>
        </p:spPr>
        <p:txBody>
          <a:bodyPr>
            <a:normAutofit/>
          </a:bodyPr>
          <a:lstStyle/>
          <a:p>
            <a:r>
              <a:rPr lang="hu-HU" dirty="0" smtClean="0"/>
              <a:t>A tudományos haladás és a polgári életforma kialakulása a vallás </a:t>
            </a:r>
            <a:r>
              <a:rPr lang="hu-HU" dirty="0" err="1" smtClean="0"/>
              <a:t>elhiteltelenedéséhez</a:t>
            </a:r>
            <a:r>
              <a:rPr lang="hu-HU" dirty="0" smtClean="0"/>
              <a:t> vezet (tudományos tények, kényelmes életmód, munkaközpontúság)</a:t>
            </a:r>
          </a:p>
          <a:p>
            <a:r>
              <a:rPr lang="hu-HU" dirty="0" smtClean="0"/>
              <a:t>Istenben egyre kevésbé képesek hinni az emberek.</a:t>
            </a:r>
          </a:p>
          <a:p>
            <a:r>
              <a:rPr lang="hu-HU" dirty="0" smtClean="0"/>
              <a:t>A kultúrát szépen lassacskán egyre kevésbé hatja át a keresztény hit.</a:t>
            </a:r>
          </a:p>
          <a:p>
            <a:r>
              <a:rPr lang="hu-HU" dirty="0" smtClean="0"/>
              <a:t>A polgári kultúra próbálja átmenteni a vallás értékeit, de ezek egyre inkább kiüresednek.</a:t>
            </a:r>
          </a:p>
          <a:p>
            <a:r>
              <a:rPr lang="hu-HU" dirty="0" smtClean="0"/>
              <a:t>Európa elkerülhetetlenül a nihilizmus korszakába lép.</a:t>
            </a:r>
          </a:p>
          <a:p>
            <a:r>
              <a:rPr lang="hu-HU" dirty="0" smtClean="0"/>
              <a:t>A nihilizmus ugyanúgy életellenes, mint a kereszténység: értékek nélkül az ember nem képesek kibontakozni.</a:t>
            </a:r>
          </a:p>
          <a:p>
            <a:r>
              <a:rPr lang="hu-HU" dirty="0" smtClean="0"/>
              <a:t>Viszont benne van az a remény, hogy az emberek végre új értékeket teremtenek.</a:t>
            </a:r>
            <a:endParaRPr lang="hu-HU" dirty="0"/>
          </a:p>
        </p:txBody>
      </p:sp>
      <p:sp>
        <p:nvSpPr>
          <p:cNvPr id="3" name="Title 2"/>
          <p:cNvSpPr>
            <a:spLocks noGrp="1"/>
          </p:cNvSpPr>
          <p:nvPr>
            <p:ph type="title"/>
          </p:nvPr>
        </p:nvSpPr>
        <p:spPr/>
        <p:txBody>
          <a:bodyPr/>
          <a:lstStyle/>
          <a:p>
            <a:r>
              <a:rPr lang="en-US" dirty="0" smtClean="0"/>
              <a:t>“</a:t>
            </a:r>
            <a:r>
              <a:rPr lang="en-US" dirty="0" err="1" smtClean="0"/>
              <a:t>Isten</a:t>
            </a:r>
            <a:r>
              <a:rPr lang="en-US" dirty="0" smtClean="0"/>
              <a:t> </a:t>
            </a:r>
            <a:r>
              <a:rPr lang="en-US" dirty="0" err="1" smtClean="0"/>
              <a:t>halott</a:t>
            </a:r>
            <a:r>
              <a:rPr lang="en-US" dirty="0" smtClean="0"/>
              <a:t>” -  </a:t>
            </a:r>
            <a:r>
              <a:rPr lang="en-US" dirty="0" err="1" smtClean="0"/>
              <a:t>vidám</a:t>
            </a:r>
            <a:r>
              <a:rPr lang="en-US" dirty="0" smtClean="0"/>
              <a:t> </a:t>
            </a:r>
            <a:r>
              <a:rPr lang="en-US" dirty="0" err="1" smtClean="0"/>
              <a:t>tudomány</a:t>
            </a:r>
            <a:endParaRPr lang="en-US" dirty="0"/>
          </a:p>
        </p:txBody>
      </p:sp>
    </p:spTree>
    <p:extLst>
      <p:ext uri="{BB962C8B-B14F-4D97-AF65-F5344CB8AC3E}">
        <p14:creationId xmlns:p14="http://schemas.microsoft.com/office/powerpoint/2010/main" xmlns="" val="602381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500034" y="214290"/>
            <a:ext cx="8229600" cy="1143000"/>
          </a:xfrm>
        </p:spPr>
        <p:txBody>
          <a:bodyPr/>
          <a:lstStyle/>
          <a:p>
            <a:r>
              <a:rPr lang="hu-HU" dirty="0" smtClean="0"/>
              <a:t>Az ideális állam</a:t>
            </a:r>
            <a:endParaRPr lang="en-US" dirty="0"/>
          </a:p>
        </p:txBody>
      </p:sp>
      <p:graphicFrame>
        <p:nvGraphicFramePr>
          <p:cNvPr id="4" name="Tartalom helye 3"/>
          <p:cNvGraphicFramePr>
            <a:graphicFrameLocks noGrp="1"/>
          </p:cNvGraphicFramePr>
          <p:nvPr>
            <p:ph idx="1"/>
          </p:nvPr>
        </p:nvGraphicFramePr>
        <p:xfrm>
          <a:off x="214284" y="1500174"/>
          <a:ext cx="8644000" cy="5357826"/>
        </p:xfrm>
        <a:graphic>
          <a:graphicData uri="http://schemas.openxmlformats.org/drawingml/2006/table">
            <a:tbl>
              <a:tblPr firstRow="1" bandRow="1">
                <a:tableStyleId>{5C22544A-7EE6-4342-B048-85BDC9FD1C3A}</a:tableStyleId>
              </a:tblPr>
              <a:tblGrid>
                <a:gridCol w="1728800"/>
                <a:gridCol w="1728800"/>
                <a:gridCol w="1728800"/>
                <a:gridCol w="1728800"/>
                <a:gridCol w="1728800"/>
              </a:tblGrid>
              <a:tr h="1526430">
                <a:tc>
                  <a:txBody>
                    <a:bodyPr/>
                    <a:lstStyle/>
                    <a:p>
                      <a:pPr algn="l">
                        <a:lnSpc>
                          <a:spcPct val="115000"/>
                        </a:lnSpc>
                        <a:spcAft>
                          <a:spcPts val="1000"/>
                        </a:spcAft>
                      </a:pPr>
                      <a:r>
                        <a:rPr lang="hu-HU" sz="2400" dirty="0" smtClean="0">
                          <a:latin typeface="Calibri"/>
                          <a:ea typeface="Calibri"/>
                          <a:cs typeface="Times New Roman"/>
                        </a:rPr>
                        <a:t>Társadalmi </a:t>
                      </a:r>
                      <a:r>
                        <a:rPr lang="hu-HU" sz="2400" dirty="0" smtClean="0">
                          <a:latin typeface="Calibri"/>
                          <a:ea typeface="Calibri"/>
                          <a:cs typeface="Times New Roman"/>
                        </a:rPr>
                        <a:t>osztályok </a:t>
                      </a:r>
                      <a:r>
                        <a:rPr lang="hu-HU" sz="2400" dirty="0" smtClean="0">
                          <a:latin typeface="Calibri"/>
                          <a:ea typeface="Calibri"/>
                          <a:cs typeface="Times New Roman"/>
                        </a:rPr>
                        <a:t>(kasztok)</a:t>
                      </a:r>
                    </a:p>
                  </a:txBody>
                  <a:tcPr marL="68580" marR="68580" marT="0" marB="0"/>
                </a:tc>
                <a:tc>
                  <a:txBody>
                    <a:bodyPr/>
                    <a:lstStyle/>
                    <a:p>
                      <a:pPr algn="l">
                        <a:lnSpc>
                          <a:spcPct val="115000"/>
                        </a:lnSpc>
                        <a:spcAft>
                          <a:spcPts val="1000"/>
                        </a:spcAft>
                      </a:pPr>
                      <a:r>
                        <a:rPr lang="hu-HU" sz="2400" dirty="0" smtClean="0">
                          <a:latin typeface="Calibri"/>
                          <a:ea typeface="Calibri"/>
                          <a:cs typeface="Times New Roman"/>
                        </a:rPr>
                        <a:t>Feladatok</a:t>
                      </a:r>
                    </a:p>
                    <a:p>
                      <a:pPr algn="l">
                        <a:lnSpc>
                          <a:spcPct val="115000"/>
                        </a:lnSpc>
                        <a:spcAft>
                          <a:spcPts val="1000"/>
                        </a:spcAft>
                      </a:pPr>
                      <a:r>
                        <a:rPr lang="hu-HU" sz="2400" dirty="0" smtClean="0">
                          <a:latin typeface="Calibri"/>
                          <a:ea typeface="Calibri"/>
                          <a:cs typeface="Times New Roman"/>
                        </a:rPr>
                        <a:t>(női</a:t>
                      </a:r>
                      <a:r>
                        <a:rPr lang="hu-HU" sz="2400" baseline="0" dirty="0" smtClean="0">
                          <a:latin typeface="Calibri"/>
                          <a:ea typeface="Calibri"/>
                          <a:cs typeface="Times New Roman"/>
                        </a:rPr>
                        <a:t> egyenlőség)</a:t>
                      </a:r>
                      <a:endParaRPr lang="hu-HU" sz="2400" dirty="0">
                        <a:latin typeface="Calibri"/>
                        <a:ea typeface="Calibri"/>
                        <a:cs typeface="Times New Roman"/>
                      </a:endParaRPr>
                    </a:p>
                  </a:txBody>
                  <a:tcPr marL="68580" marR="68580" marT="0" marB="0"/>
                </a:tc>
                <a:tc>
                  <a:txBody>
                    <a:bodyPr/>
                    <a:lstStyle/>
                    <a:p>
                      <a:pPr algn="l">
                        <a:lnSpc>
                          <a:spcPct val="115000"/>
                        </a:lnSpc>
                        <a:spcAft>
                          <a:spcPts val="1000"/>
                        </a:spcAft>
                      </a:pPr>
                      <a:r>
                        <a:rPr lang="hu-HU" sz="2400" dirty="0">
                          <a:latin typeface="Calibri"/>
                          <a:ea typeface="Calibri"/>
                          <a:cs typeface="Times New Roman"/>
                        </a:rPr>
                        <a:t>Hozzájuk tartozó lélekrészek </a:t>
                      </a:r>
                    </a:p>
                  </a:txBody>
                  <a:tcPr marL="68580" marR="68580" marT="0" marB="0"/>
                </a:tc>
                <a:tc>
                  <a:txBody>
                    <a:bodyPr/>
                    <a:lstStyle/>
                    <a:p>
                      <a:pPr algn="l">
                        <a:lnSpc>
                          <a:spcPct val="115000"/>
                        </a:lnSpc>
                        <a:spcAft>
                          <a:spcPts val="1000"/>
                        </a:spcAft>
                      </a:pPr>
                      <a:r>
                        <a:rPr lang="hu-HU" sz="2400" dirty="0">
                          <a:latin typeface="Calibri"/>
                          <a:ea typeface="Calibri"/>
                          <a:cs typeface="Times New Roman"/>
                        </a:rPr>
                        <a:t>Hozzájuk tartozó </a:t>
                      </a:r>
                      <a:r>
                        <a:rPr lang="hu-HU" sz="2400" dirty="0" smtClean="0">
                          <a:latin typeface="Calibri"/>
                          <a:ea typeface="Calibri"/>
                          <a:cs typeface="Times New Roman"/>
                        </a:rPr>
                        <a:t>erények</a:t>
                      </a:r>
                      <a:endParaRPr lang="hu-HU" sz="2400" dirty="0">
                        <a:latin typeface="Calibri"/>
                        <a:ea typeface="Calibri"/>
                        <a:cs typeface="Times New Roman"/>
                      </a:endParaRPr>
                    </a:p>
                  </a:txBody>
                  <a:tcPr marL="68580" marR="68580" marT="0" marB="0"/>
                </a:tc>
                <a:tc>
                  <a:txBody>
                    <a:bodyPr/>
                    <a:lstStyle/>
                    <a:p>
                      <a:pPr algn="l">
                        <a:lnSpc>
                          <a:spcPct val="115000"/>
                        </a:lnSpc>
                        <a:spcAft>
                          <a:spcPts val="1000"/>
                        </a:spcAft>
                      </a:pPr>
                      <a:r>
                        <a:rPr lang="hu-HU" sz="2000" dirty="0">
                          <a:latin typeface="Calibri"/>
                          <a:ea typeface="Calibri"/>
                          <a:cs typeface="Times New Roman"/>
                        </a:rPr>
                        <a:t>A legfőbb erény, </a:t>
                      </a:r>
                      <a:r>
                        <a:rPr lang="hu-HU" sz="2000" dirty="0" smtClean="0">
                          <a:latin typeface="Calibri"/>
                          <a:ea typeface="Calibri"/>
                          <a:cs typeface="Times New Roman"/>
                        </a:rPr>
                        <a:t>erények és osztályok </a:t>
                      </a:r>
                      <a:r>
                        <a:rPr lang="hu-HU" sz="2000" dirty="0">
                          <a:latin typeface="Calibri"/>
                          <a:ea typeface="Calibri"/>
                          <a:cs typeface="Times New Roman"/>
                        </a:rPr>
                        <a:t>összhangja</a:t>
                      </a:r>
                    </a:p>
                  </a:txBody>
                  <a:tcPr marL="68580" marR="68580" marT="0" marB="0"/>
                </a:tc>
              </a:tr>
              <a:tr h="1277132">
                <a:tc>
                  <a:txBody>
                    <a:bodyPr/>
                    <a:lstStyle/>
                    <a:p>
                      <a:pPr algn="l">
                        <a:lnSpc>
                          <a:spcPct val="115000"/>
                        </a:lnSpc>
                        <a:spcAft>
                          <a:spcPts val="1000"/>
                        </a:spcAft>
                      </a:pPr>
                      <a:r>
                        <a:rPr lang="hu-HU" sz="2400" dirty="0">
                          <a:latin typeface="Calibri"/>
                          <a:ea typeface="Calibri"/>
                          <a:cs typeface="Times New Roman"/>
                        </a:rPr>
                        <a:t>Filozófusok</a:t>
                      </a:r>
                    </a:p>
                  </a:txBody>
                  <a:tcPr marL="68580" marR="68580" marT="0" marB="0"/>
                </a:tc>
                <a:tc>
                  <a:txBody>
                    <a:bodyPr/>
                    <a:lstStyle/>
                    <a:p>
                      <a:pPr algn="l">
                        <a:lnSpc>
                          <a:spcPct val="115000"/>
                        </a:lnSpc>
                        <a:spcAft>
                          <a:spcPts val="1000"/>
                        </a:spcAft>
                      </a:pPr>
                      <a:r>
                        <a:rPr lang="hu-HU" sz="2100" dirty="0">
                          <a:latin typeface="Calibri"/>
                          <a:ea typeface="Calibri"/>
                          <a:cs typeface="Times New Roman"/>
                        </a:rPr>
                        <a:t>A törvények kialakítása és ítélkezés</a:t>
                      </a:r>
                    </a:p>
                  </a:txBody>
                  <a:tcPr marL="68580" marR="68580" marT="0" marB="0"/>
                </a:tc>
                <a:tc>
                  <a:txBody>
                    <a:bodyPr/>
                    <a:lstStyle/>
                    <a:p>
                      <a:pPr algn="l">
                        <a:lnSpc>
                          <a:spcPct val="115000"/>
                        </a:lnSpc>
                        <a:spcAft>
                          <a:spcPts val="1000"/>
                        </a:spcAft>
                      </a:pPr>
                      <a:r>
                        <a:rPr lang="hu-HU" sz="2400" dirty="0">
                          <a:latin typeface="Calibri"/>
                          <a:ea typeface="Calibri"/>
                          <a:cs typeface="Times New Roman"/>
                        </a:rPr>
                        <a:t>Értelmes</a:t>
                      </a:r>
                    </a:p>
                  </a:txBody>
                  <a:tcPr marL="68580" marR="68580" marT="0" marB="0"/>
                </a:tc>
                <a:tc>
                  <a:txBody>
                    <a:bodyPr/>
                    <a:lstStyle/>
                    <a:p>
                      <a:pPr algn="l">
                        <a:lnSpc>
                          <a:spcPct val="115000"/>
                        </a:lnSpc>
                        <a:spcAft>
                          <a:spcPts val="1000"/>
                        </a:spcAft>
                      </a:pPr>
                      <a:r>
                        <a:rPr lang="hu-HU" sz="2400" dirty="0">
                          <a:latin typeface="Calibri"/>
                          <a:ea typeface="Calibri"/>
                          <a:cs typeface="Times New Roman"/>
                        </a:rPr>
                        <a:t>Bölcsesség</a:t>
                      </a:r>
                    </a:p>
                  </a:txBody>
                  <a:tcPr marL="68580" marR="68580" marT="0" marB="0"/>
                </a:tc>
                <a:tc rowSpan="3">
                  <a:txBody>
                    <a:bodyPr/>
                    <a:lstStyle/>
                    <a:p>
                      <a:pPr algn="l">
                        <a:lnSpc>
                          <a:spcPct val="115000"/>
                        </a:lnSpc>
                        <a:spcAft>
                          <a:spcPts val="1000"/>
                        </a:spcAft>
                      </a:pPr>
                      <a:r>
                        <a:rPr lang="hu-HU" sz="2400" dirty="0">
                          <a:latin typeface="Calibri"/>
                          <a:ea typeface="Calibri"/>
                          <a:cs typeface="Times New Roman"/>
                        </a:rPr>
                        <a:t>Igazságosság</a:t>
                      </a:r>
                    </a:p>
                  </a:txBody>
                  <a:tcPr marL="68580" marR="68580" marT="0" marB="0"/>
                </a:tc>
              </a:tr>
              <a:tr h="1277132">
                <a:tc>
                  <a:txBody>
                    <a:bodyPr/>
                    <a:lstStyle/>
                    <a:p>
                      <a:pPr algn="l">
                        <a:lnSpc>
                          <a:spcPct val="115000"/>
                        </a:lnSpc>
                        <a:spcAft>
                          <a:spcPts val="1000"/>
                        </a:spcAft>
                      </a:pPr>
                      <a:r>
                        <a:rPr lang="hu-HU" sz="2400" dirty="0">
                          <a:latin typeface="Calibri"/>
                          <a:ea typeface="Calibri"/>
                          <a:cs typeface="Times New Roman"/>
                        </a:rPr>
                        <a:t>Őrök</a:t>
                      </a:r>
                    </a:p>
                  </a:txBody>
                  <a:tcPr marL="68580" marR="68580" marT="0" marB="0"/>
                </a:tc>
                <a:tc>
                  <a:txBody>
                    <a:bodyPr/>
                    <a:lstStyle/>
                    <a:p>
                      <a:pPr algn="l">
                        <a:lnSpc>
                          <a:spcPct val="115000"/>
                        </a:lnSpc>
                        <a:spcAft>
                          <a:spcPts val="1000"/>
                        </a:spcAft>
                      </a:pPr>
                      <a:r>
                        <a:rPr lang="hu-HU" sz="2100" dirty="0">
                          <a:latin typeface="Calibri"/>
                          <a:ea typeface="Calibri"/>
                          <a:cs typeface="Times New Roman"/>
                        </a:rPr>
                        <a:t>A törvények betartatása és katonáskodás</a:t>
                      </a:r>
                    </a:p>
                  </a:txBody>
                  <a:tcPr marL="68580" marR="68580" marT="0" marB="0"/>
                </a:tc>
                <a:tc>
                  <a:txBody>
                    <a:bodyPr/>
                    <a:lstStyle/>
                    <a:p>
                      <a:pPr algn="l">
                        <a:lnSpc>
                          <a:spcPct val="115000"/>
                        </a:lnSpc>
                        <a:spcAft>
                          <a:spcPts val="1000"/>
                        </a:spcAft>
                      </a:pPr>
                      <a:r>
                        <a:rPr lang="hu-HU" sz="2400" dirty="0">
                          <a:latin typeface="Calibri"/>
                          <a:ea typeface="Calibri"/>
                          <a:cs typeface="Times New Roman"/>
                        </a:rPr>
                        <a:t>Indulatos</a:t>
                      </a:r>
                    </a:p>
                  </a:txBody>
                  <a:tcPr marL="68580" marR="68580" marT="0" marB="0"/>
                </a:tc>
                <a:tc>
                  <a:txBody>
                    <a:bodyPr/>
                    <a:lstStyle/>
                    <a:p>
                      <a:pPr algn="l">
                        <a:lnSpc>
                          <a:spcPct val="115000"/>
                        </a:lnSpc>
                        <a:spcAft>
                          <a:spcPts val="1000"/>
                        </a:spcAft>
                      </a:pPr>
                      <a:r>
                        <a:rPr lang="hu-HU" sz="2400" dirty="0">
                          <a:latin typeface="Calibri"/>
                          <a:ea typeface="Calibri"/>
                          <a:cs typeface="Times New Roman"/>
                        </a:rPr>
                        <a:t>Bátorság</a:t>
                      </a:r>
                    </a:p>
                  </a:txBody>
                  <a:tcPr marL="68580" marR="68580" marT="0" marB="0"/>
                </a:tc>
                <a:tc vMerge="1">
                  <a:txBody>
                    <a:bodyPr/>
                    <a:lstStyle/>
                    <a:p>
                      <a:endParaRPr lang="en-US"/>
                    </a:p>
                  </a:txBody>
                  <a:tcPr/>
                </a:tc>
              </a:tr>
              <a:tr h="1277132">
                <a:tc>
                  <a:txBody>
                    <a:bodyPr/>
                    <a:lstStyle/>
                    <a:p>
                      <a:pPr algn="l">
                        <a:lnSpc>
                          <a:spcPct val="115000"/>
                        </a:lnSpc>
                        <a:spcAft>
                          <a:spcPts val="1000"/>
                        </a:spcAft>
                      </a:pPr>
                      <a:r>
                        <a:rPr lang="hu-HU" sz="2400" dirty="0">
                          <a:latin typeface="Calibri"/>
                          <a:ea typeface="Calibri"/>
                          <a:cs typeface="Times New Roman"/>
                        </a:rPr>
                        <a:t>Dolgozók</a:t>
                      </a:r>
                    </a:p>
                  </a:txBody>
                  <a:tcPr marL="68580" marR="68580" marT="0" marB="0"/>
                </a:tc>
                <a:tc>
                  <a:txBody>
                    <a:bodyPr/>
                    <a:lstStyle/>
                    <a:p>
                      <a:pPr algn="l">
                        <a:lnSpc>
                          <a:spcPct val="115000"/>
                        </a:lnSpc>
                        <a:spcAft>
                          <a:spcPts val="1000"/>
                        </a:spcAft>
                      </a:pPr>
                      <a:r>
                        <a:rPr lang="hu-HU" sz="2100" dirty="0">
                          <a:latin typeface="Calibri"/>
                          <a:ea typeface="Calibri"/>
                          <a:cs typeface="Times New Roman"/>
                        </a:rPr>
                        <a:t>földművelés, iparos munka, kereskedés, </a:t>
                      </a:r>
                    </a:p>
                  </a:txBody>
                  <a:tcPr marL="68580" marR="68580" marT="0" marB="0"/>
                </a:tc>
                <a:tc>
                  <a:txBody>
                    <a:bodyPr/>
                    <a:lstStyle/>
                    <a:p>
                      <a:pPr algn="l">
                        <a:lnSpc>
                          <a:spcPct val="115000"/>
                        </a:lnSpc>
                        <a:spcAft>
                          <a:spcPts val="1000"/>
                        </a:spcAft>
                      </a:pPr>
                      <a:r>
                        <a:rPr lang="hu-HU" sz="2400">
                          <a:latin typeface="Calibri"/>
                          <a:ea typeface="Calibri"/>
                          <a:cs typeface="Times New Roman"/>
                        </a:rPr>
                        <a:t>Vágyakozó</a:t>
                      </a:r>
                    </a:p>
                  </a:txBody>
                  <a:tcPr marL="68580" marR="68580" marT="0" marB="0"/>
                </a:tc>
                <a:tc>
                  <a:txBody>
                    <a:bodyPr/>
                    <a:lstStyle/>
                    <a:p>
                      <a:pPr algn="l">
                        <a:lnSpc>
                          <a:spcPct val="115000"/>
                        </a:lnSpc>
                        <a:spcAft>
                          <a:spcPts val="1000"/>
                        </a:spcAft>
                      </a:pPr>
                      <a:r>
                        <a:rPr lang="hu-HU" sz="2400" dirty="0" err="1" smtClean="0">
                          <a:latin typeface="Calibri"/>
                          <a:ea typeface="Calibri"/>
                          <a:cs typeface="Times New Roman"/>
                        </a:rPr>
                        <a:t>Mértékle-tesség</a:t>
                      </a:r>
                      <a:endParaRPr lang="hu-HU" sz="2400" dirty="0">
                        <a:latin typeface="Calibri"/>
                        <a:ea typeface="Calibri"/>
                        <a:cs typeface="Times New Roman"/>
                      </a:endParaRPr>
                    </a:p>
                  </a:txBody>
                  <a:tcPr marL="68580" marR="68580" marT="0" marB="0"/>
                </a:tc>
                <a:tc v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 y="1719070"/>
            <a:ext cx="9144000" cy="5138929"/>
          </a:xfrm>
        </p:spPr>
        <p:txBody>
          <a:bodyPr/>
          <a:lstStyle/>
          <a:p>
            <a:r>
              <a:rPr lang="hu-HU" dirty="0" smtClean="0"/>
              <a:t>Az emberfeletti ember az, aki képes új értékeket teremteni.</a:t>
            </a:r>
          </a:p>
          <a:p>
            <a:r>
              <a:rPr lang="hu-HU" dirty="0" smtClean="0"/>
              <a:t>Ezek az értékek a saját érdekeit szolgálják – nem univerzális értékrend.</a:t>
            </a:r>
          </a:p>
          <a:p>
            <a:r>
              <a:rPr lang="hu-HU" dirty="0" smtClean="0"/>
              <a:t>Ez az embertípus azonban nagyon ritka, arra kell törekedni, hogy minél gyakoribb legyen.</a:t>
            </a:r>
          </a:p>
          <a:p>
            <a:r>
              <a:rPr lang="hu-HU" dirty="0" smtClean="0"/>
              <a:t>Nietzsche maga is megkezdi az übermensch munkáját: minden érték átértékelését.</a:t>
            </a:r>
          </a:p>
          <a:p>
            <a:r>
              <a:rPr lang="hu-HU" dirty="0" smtClean="0"/>
              <a:t>Nem az a fontos, hogy mi az igazság, hanem hogy mi növeli a hatalmat.</a:t>
            </a:r>
          </a:p>
          <a:p>
            <a:r>
              <a:rPr lang="hu-HU" dirty="0" smtClean="0"/>
              <a:t>“A hatalom akarása” – Nietzsche ezt teszi minden érték alapjává</a:t>
            </a:r>
            <a:r>
              <a:rPr lang="en-US" dirty="0" smtClean="0"/>
              <a:t>.</a:t>
            </a:r>
            <a:endParaRPr lang="en-US" dirty="0"/>
          </a:p>
        </p:txBody>
      </p:sp>
      <p:sp>
        <p:nvSpPr>
          <p:cNvPr id="3" name="Title 2"/>
          <p:cNvSpPr>
            <a:spLocks noGrp="1"/>
          </p:cNvSpPr>
          <p:nvPr>
            <p:ph type="title"/>
          </p:nvPr>
        </p:nvSpPr>
        <p:spPr/>
        <p:txBody>
          <a:bodyPr/>
          <a:lstStyle/>
          <a:p>
            <a:r>
              <a:rPr lang="en-US" dirty="0" err="1" smtClean="0"/>
              <a:t>Übermensch</a:t>
            </a:r>
            <a:endParaRPr lang="en-US" dirty="0"/>
          </a:p>
        </p:txBody>
      </p:sp>
    </p:spTree>
    <p:extLst>
      <p:ext uri="{BB962C8B-B14F-4D97-AF65-F5344CB8AC3E}">
        <p14:creationId xmlns:p14="http://schemas.microsoft.com/office/powerpoint/2010/main" xmlns="" val="4142434751"/>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 y="1719070"/>
            <a:ext cx="9144000" cy="5138929"/>
          </a:xfrm>
        </p:spPr>
        <p:txBody>
          <a:bodyPr/>
          <a:lstStyle/>
          <a:p>
            <a:r>
              <a:rPr lang="hu-HU" dirty="0" smtClean="0"/>
              <a:t>Nietzsche szerint akkor sikerült valakinek emberfeletti emberként élnie az életét, ha képes elviselni az örök visszatérés gondolatát.</a:t>
            </a:r>
          </a:p>
          <a:p>
            <a:r>
              <a:rPr lang="hu-HU" dirty="0" smtClean="0"/>
              <a:t>Azaz képes volna igent mondani arra, hogy életének mindenegyes eseménye ugyanúgy végtelenszer megismétlődjön.</a:t>
            </a:r>
          </a:p>
          <a:p>
            <a:r>
              <a:rPr lang="hu-HU" dirty="0" smtClean="0"/>
              <a:t>Aki valóban képes erre igent mondani, abban nincs megbánás, teljesen képes igent mondani magára minden esetlegességével együtt.</a:t>
            </a:r>
          </a:p>
          <a:p>
            <a:r>
              <a:rPr lang="hu-HU" dirty="0" smtClean="0"/>
              <a:t>Az ilyen ember akarja önmagát és ezen keresztül akarja önmaga kiteljesedését is.</a:t>
            </a:r>
            <a:endParaRPr lang="hu-HU" dirty="0"/>
          </a:p>
        </p:txBody>
      </p:sp>
      <p:sp>
        <p:nvSpPr>
          <p:cNvPr id="3" name="Title 2"/>
          <p:cNvSpPr>
            <a:spLocks noGrp="1"/>
          </p:cNvSpPr>
          <p:nvPr>
            <p:ph type="title"/>
          </p:nvPr>
        </p:nvSpPr>
        <p:spPr/>
        <p:txBody>
          <a:bodyPr/>
          <a:lstStyle/>
          <a:p>
            <a:r>
              <a:rPr lang="en-US" dirty="0" err="1" smtClean="0"/>
              <a:t>ÖRök</a:t>
            </a:r>
            <a:r>
              <a:rPr lang="en-US" dirty="0" smtClean="0"/>
              <a:t> </a:t>
            </a:r>
            <a:r>
              <a:rPr lang="en-US" dirty="0" err="1" smtClean="0"/>
              <a:t>visszatérés</a:t>
            </a:r>
            <a:endParaRPr lang="en-US" dirty="0"/>
          </a:p>
        </p:txBody>
      </p:sp>
    </p:spTree>
    <p:extLst>
      <p:ext uri="{BB962C8B-B14F-4D97-AF65-F5344CB8AC3E}">
        <p14:creationId xmlns:p14="http://schemas.microsoft.com/office/powerpoint/2010/main" xmlns="" val="2561809712"/>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Martin Heidegger </a:t>
            </a:r>
            <a:r>
              <a:rPr lang="en-US" dirty="0" err="1" smtClean="0"/>
              <a:t>filozófiája</a:t>
            </a:r>
            <a:endParaRPr lang="en-US" dirty="0"/>
          </a:p>
        </p:txBody>
      </p:sp>
      <p:sp>
        <p:nvSpPr>
          <p:cNvPr id="3" name="Subtitle 2"/>
          <p:cNvSpPr>
            <a:spLocks noGrp="1"/>
          </p:cNvSpPr>
          <p:nvPr>
            <p:ph type="subTitle" idx="1"/>
          </p:nvPr>
        </p:nvSpPr>
        <p:spPr/>
        <p:txBody>
          <a:bodyPr>
            <a:normAutofit/>
          </a:bodyPr>
          <a:lstStyle/>
          <a:p>
            <a:r>
              <a:rPr lang="en-US" sz="2400" dirty="0" smtClean="0"/>
              <a:t>A </a:t>
            </a:r>
            <a:r>
              <a:rPr lang="en-US" sz="2400" dirty="0" err="1" smtClean="0"/>
              <a:t>létkérdés</a:t>
            </a:r>
            <a:endParaRPr lang="en-US" sz="2400" dirty="0"/>
          </a:p>
        </p:txBody>
      </p:sp>
    </p:spTree>
    <p:extLst>
      <p:ext uri="{BB962C8B-B14F-4D97-AF65-F5344CB8AC3E}">
        <p14:creationId xmlns:p14="http://schemas.microsoft.com/office/powerpoint/2010/main" xmlns="" val="1339075940"/>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XIX. </a:t>
            </a:r>
            <a:r>
              <a:rPr lang="en-US" dirty="0" err="1"/>
              <a:t>s</a:t>
            </a:r>
            <a:r>
              <a:rPr lang="en-US" dirty="0" err="1" smtClean="0"/>
              <a:t>zázadi</a:t>
            </a:r>
            <a:r>
              <a:rPr lang="en-US" dirty="0" smtClean="0"/>
              <a:t> </a:t>
            </a:r>
            <a:r>
              <a:rPr lang="en-US" dirty="0" err="1" smtClean="0"/>
              <a:t>filozófia</a:t>
            </a:r>
            <a:r>
              <a:rPr lang="en-US" dirty="0" smtClean="0"/>
              <a:t/>
            </a:r>
            <a:br>
              <a:rPr lang="en-US" dirty="0" smtClean="0"/>
            </a:br>
            <a:endParaRPr lang="en-US" dirty="0"/>
          </a:p>
        </p:txBody>
      </p:sp>
      <p:sp>
        <p:nvSpPr>
          <p:cNvPr id="3" name="Content Placeholder 2"/>
          <p:cNvSpPr>
            <a:spLocks noGrp="1"/>
          </p:cNvSpPr>
          <p:nvPr>
            <p:ph idx="1"/>
          </p:nvPr>
        </p:nvSpPr>
        <p:spPr>
          <a:xfrm>
            <a:off x="0" y="2770098"/>
            <a:ext cx="9144000" cy="4087902"/>
          </a:xfrm>
        </p:spPr>
        <p:txBody>
          <a:bodyPr>
            <a:normAutofit/>
          </a:bodyPr>
          <a:lstStyle/>
          <a:p>
            <a:r>
              <a:rPr lang="hu-HU" dirty="0" smtClean="0"/>
              <a:t>A német idealizmus fő küldetése az volt, hogy </a:t>
            </a:r>
            <a:r>
              <a:rPr lang="hu-HU" i="1" dirty="0" smtClean="0"/>
              <a:t>biztos</a:t>
            </a:r>
            <a:r>
              <a:rPr lang="hu-HU" dirty="0" smtClean="0"/>
              <a:t> </a:t>
            </a:r>
            <a:r>
              <a:rPr lang="hu-HU" i="1" dirty="0" smtClean="0"/>
              <a:t>tudományos alapra </a:t>
            </a:r>
            <a:r>
              <a:rPr lang="hu-HU" dirty="0" smtClean="0"/>
              <a:t>helyezze a filozófiát.</a:t>
            </a:r>
          </a:p>
          <a:p>
            <a:r>
              <a:rPr lang="hu-HU" dirty="0" smtClean="0"/>
              <a:t>A hegeli filozófia mint erre tett grandiózus kísérlet kudarcba fulladt.</a:t>
            </a:r>
          </a:p>
          <a:p>
            <a:pPr lvl="1"/>
            <a:r>
              <a:rPr lang="hu-HU" dirty="0" smtClean="0"/>
              <a:t>Történelmi okok: 1848-as forradalmak (Schopenhauer filozófiája)</a:t>
            </a:r>
          </a:p>
          <a:p>
            <a:pPr lvl="1"/>
            <a:r>
              <a:rPr lang="hu-HU" dirty="0" smtClean="0"/>
              <a:t>Filozófiai okok: A szabadság és társadalmi igazságosság problémája szétfeszítette a hegeli filozófia kereteit (lásd a kései </a:t>
            </a:r>
            <a:r>
              <a:rPr lang="hu-HU" dirty="0" err="1" smtClean="0"/>
              <a:t>Schellinget</a:t>
            </a:r>
            <a:r>
              <a:rPr lang="hu-HU" dirty="0" smtClean="0"/>
              <a:t>, Kierkegaard-t és Marx filozófiáját)</a:t>
            </a:r>
          </a:p>
          <a:p>
            <a:pPr lvl="1"/>
            <a:r>
              <a:rPr lang="hu-HU" dirty="0" smtClean="0"/>
              <a:t>“Prózai” okok: Hegel filozófiája túlságosan spekulatív volt.</a:t>
            </a:r>
          </a:p>
          <a:p>
            <a:pPr lvl="1"/>
            <a:endParaRPr lang="en-US" dirty="0"/>
          </a:p>
        </p:txBody>
      </p:sp>
    </p:spTree>
    <p:extLst>
      <p:ext uri="{BB962C8B-B14F-4D97-AF65-F5344CB8AC3E}">
        <p14:creationId xmlns:p14="http://schemas.microsoft.com/office/powerpoint/2010/main" xmlns="" val="2279525747"/>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Kiútkeresési</a:t>
            </a:r>
            <a:r>
              <a:rPr lang="en-US" dirty="0" smtClean="0"/>
              <a:t> </a:t>
            </a:r>
            <a:r>
              <a:rPr lang="en-US" dirty="0" err="1" smtClean="0"/>
              <a:t>kísérletek</a:t>
            </a:r>
            <a:endParaRPr lang="en-US" dirty="0"/>
          </a:p>
        </p:txBody>
      </p:sp>
      <p:sp>
        <p:nvSpPr>
          <p:cNvPr id="3" name="Content Placeholder 2"/>
          <p:cNvSpPr>
            <a:spLocks noGrp="1"/>
          </p:cNvSpPr>
          <p:nvPr>
            <p:ph idx="1"/>
          </p:nvPr>
        </p:nvSpPr>
        <p:spPr>
          <a:xfrm>
            <a:off x="0" y="2770098"/>
            <a:ext cx="9144000" cy="4087902"/>
          </a:xfrm>
        </p:spPr>
        <p:txBody>
          <a:bodyPr>
            <a:normAutofit/>
          </a:bodyPr>
          <a:lstStyle/>
          <a:p>
            <a:r>
              <a:rPr lang="hu-HU" dirty="0" smtClean="0"/>
              <a:t>A hegeli rendszer alapvető reformja (Marx, angol idealizmus)</a:t>
            </a:r>
          </a:p>
          <a:p>
            <a:r>
              <a:rPr lang="hu-HU" dirty="0" smtClean="0"/>
              <a:t>Visszatérés Kanthoz (</a:t>
            </a:r>
            <a:r>
              <a:rPr lang="hu-HU" dirty="0" err="1" smtClean="0"/>
              <a:t>neokantianizmus</a:t>
            </a:r>
            <a:r>
              <a:rPr lang="hu-HU" dirty="0" smtClean="0"/>
              <a:t>)</a:t>
            </a:r>
          </a:p>
          <a:p>
            <a:r>
              <a:rPr lang="hu-HU" dirty="0" smtClean="0"/>
              <a:t>A szigorúan vett “tudományosságról” való lemondás, a megalapozási igény feladása (Kierkegaard, Nietzsche)</a:t>
            </a:r>
          </a:p>
          <a:p>
            <a:r>
              <a:rPr lang="hu-HU" dirty="0" smtClean="0"/>
              <a:t>A természettudományos eredményekre való közvetlen alapozás (a XIX. </a:t>
            </a:r>
            <a:r>
              <a:rPr lang="hu-HU" dirty="0" smtClean="0"/>
              <a:t>s</a:t>
            </a:r>
            <a:r>
              <a:rPr lang="hu-HU" dirty="0" smtClean="0"/>
              <a:t>zázadi pozitivizmus, Comte)</a:t>
            </a:r>
          </a:p>
          <a:p>
            <a:r>
              <a:rPr lang="hu-HU" dirty="0" smtClean="0"/>
              <a:t>Új megalapozási kísérletek (XX. századi filozófia)</a:t>
            </a:r>
            <a:endParaRPr lang="hu-HU" dirty="0"/>
          </a:p>
        </p:txBody>
      </p:sp>
    </p:spTree>
    <p:extLst>
      <p:ext uri="{BB962C8B-B14F-4D97-AF65-F5344CB8AC3E}">
        <p14:creationId xmlns:p14="http://schemas.microsoft.com/office/powerpoint/2010/main" xmlns="" val="323329700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XX. </a:t>
            </a:r>
            <a:r>
              <a:rPr lang="en-US" dirty="0" err="1"/>
              <a:t>s</a:t>
            </a:r>
            <a:r>
              <a:rPr lang="en-US" dirty="0" err="1" smtClean="0"/>
              <a:t>zázadi</a:t>
            </a:r>
            <a:r>
              <a:rPr lang="en-US" dirty="0" smtClean="0"/>
              <a:t> </a:t>
            </a:r>
            <a:r>
              <a:rPr lang="en-US" dirty="0" err="1" smtClean="0"/>
              <a:t>filozófia</a:t>
            </a:r>
            <a:r>
              <a:rPr lang="en-US" dirty="0" smtClean="0"/>
              <a:t> </a:t>
            </a:r>
            <a:r>
              <a:rPr lang="en-US" dirty="0" err="1" smtClean="0"/>
              <a:t>két</a:t>
            </a:r>
            <a:r>
              <a:rPr lang="en-US" dirty="0" smtClean="0"/>
              <a:t> </a:t>
            </a:r>
            <a:r>
              <a:rPr lang="en-US" dirty="0" err="1" smtClean="0"/>
              <a:t>fő</a:t>
            </a:r>
            <a:r>
              <a:rPr lang="en-US" dirty="0" smtClean="0"/>
              <a:t> </a:t>
            </a:r>
            <a:r>
              <a:rPr lang="en-US" dirty="0" err="1" smtClean="0"/>
              <a:t>irányzata</a:t>
            </a:r>
            <a:endParaRPr lang="en-US" dirty="0"/>
          </a:p>
        </p:txBody>
      </p:sp>
      <p:sp>
        <p:nvSpPr>
          <p:cNvPr id="3" name="Text Placeholder 2"/>
          <p:cNvSpPr>
            <a:spLocks noGrp="1"/>
          </p:cNvSpPr>
          <p:nvPr>
            <p:ph type="body" idx="1"/>
          </p:nvPr>
        </p:nvSpPr>
        <p:spPr>
          <a:xfrm>
            <a:off x="0" y="2214554"/>
            <a:ext cx="3767328" cy="762000"/>
          </a:xfrm>
        </p:spPr>
        <p:txBody>
          <a:bodyPr/>
          <a:lstStyle/>
          <a:p>
            <a:r>
              <a:rPr lang="en-US" dirty="0" err="1" smtClean="0"/>
              <a:t>Analitikus</a:t>
            </a:r>
            <a:r>
              <a:rPr lang="en-US" dirty="0" smtClean="0"/>
              <a:t> </a:t>
            </a:r>
            <a:r>
              <a:rPr lang="en-US" dirty="0" err="1" smtClean="0"/>
              <a:t>filozófia</a:t>
            </a:r>
            <a:endParaRPr lang="en-US" dirty="0"/>
          </a:p>
        </p:txBody>
      </p:sp>
      <p:sp>
        <p:nvSpPr>
          <p:cNvPr id="4" name="Content Placeholder 3"/>
          <p:cNvSpPr>
            <a:spLocks noGrp="1"/>
          </p:cNvSpPr>
          <p:nvPr>
            <p:ph sz="half" idx="2"/>
          </p:nvPr>
        </p:nvSpPr>
        <p:spPr>
          <a:xfrm>
            <a:off x="0" y="3160063"/>
            <a:ext cx="4507992" cy="3697937"/>
          </a:xfrm>
        </p:spPr>
        <p:txBody>
          <a:bodyPr>
            <a:normAutofit/>
          </a:bodyPr>
          <a:lstStyle/>
          <a:p>
            <a:r>
              <a:rPr lang="en-US" sz="2000" dirty="0" err="1" smtClean="0"/>
              <a:t>Célja</a:t>
            </a:r>
            <a:r>
              <a:rPr lang="en-US" sz="2000" dirty="0" smtClean="0"/>
              <a:t>: a </a:t>
            </a:r>
            <a:r>
              <a:rPr lang="en-US" sz="2000" dirty="0" err="1" smtClean="0"/>
              <a:t>filozófia</a:t>
            </a:r>
            <a:r>
              <a:rPr lang="en-US" sz="2000" dirty="0" smtClean="0"/>
              <a:t> </a:t>
            </a:r>
            <a:r>
              <a:rPr lang="en-US" sz="2000" dirty="0" err="1" smtClean="0"/>
              <a:t>tudományos</a:t>
            </a:r>
            <a:r>
              <a:rPr lang="en-US" sz="2000" dirty="0" smtClean="0"/>
              <a:t> </a:t>
            </a:r>
            <a:r>
              <a:rPr lang="en-US" sz="2000" dirty="0" err="1" smtClean="0"/>
              <a:t>alapokra</a:t>
            </a:r>
            <a:r>
              <a:rPr lang="en-US" sz="2000" dirty="0" smtClean="0"/>
              <a:t> </a:t>
            </a:r>
            <a:r>
              <a:rPr lang="en-US" sz="2000" dirty="0" err="1" smtClean="0"/>
              <a:t>helyezése</a:t>
            </a:r>
            <a:endParaRPr lang="en-US" sz="2000" dirty="0" smtClean="0"/>
          </a:p>
          <a:p>
            <a:r>
              <a:rPr lang="en-US" sz="2000" dirty="0" err="1" smtClean="0"/>
              <a:t>Fő</a:t>
            </a:r>
            <a:r>
              <a:rPr lang="en-US" sz="2000" dirty="0" smtClean="0"/>
              <a:t> </a:t>
            </a:r>
            <a:r>
              <a:rPr lang="en-US" sz="2000" dirty="0" err="1" smtClean="0"/>
              <a:t>eszközei</a:t>
            </a:r>
            <a:r>
              <a:rPr lang="en-US" sz="2000" dirty="0" smtClean="0"/>
              <a:t>: </a:t>
            </a:r>
            <a:r>
              <a:rPr lang="en-US" sz="2000" dirty="0" err="1" smtClean="0"/>
              <a:t>logika</a:t>
            </a:r>
            <a:r>
              <a:rPr lang="en-US" sz="2000" dirty="0" smtClean="0"/>
              <a:t>, </a:t>
            </a:r>
            <a:r>
              <a:rPr lang="en-US" sz="2000" dirty="0" err="1" smtClean="0"/>
              <a:t>nyelvfilozófia</a:t>
            </a:r>
            <a:r>
              <a:rPr lang="en-US" sz="2000" dirty="0" smtClean="0"/>
              <a:t>, </a:t>
            </a:r>
            <a:r>
              <a:rPr lang="en-US" sz="2000" dirty="0" err="1" smtClean="0"/>
              <a:t>tudományfilozófia</a:t>
            </a:r>
            <a:endParaRPr lang="en-US" sz="2000" dirty="0" smtClean="0"/>
          </a:p>
          <a:p>
            <a:r>
              <a:rPr lang="en-US" sz="2000" dirty="0" err="1" smtClean="0"/>
              <a:t>Alapítói</a:t>
            </a:r>
            <a:r>
              <a:rPr lang="en-US" sz="2000" dirty="0" smtClean="0"/>
              <a:t>: (</a:t>
            </a:r>
            <a:r>
              <a:rPr lang="en-US" sz="2000" dirty="0" err="1" smtClean="0"/>
              <a:t>Frege</a:t>
            </a:r>
            <a:r>
              <a:rPr lang="en-US" sz="2000" dirty="0" smtClean="0"/>
              <a:t>), Russell, Moore </a:t>
            </a:r>
            <a:r>
              <a:rPr lang="en-US" sz="2000" b="1" dirty="0" smtClean="0"/>
              <a:t>Wittgenstein</a:t>
            </a:r>
            <a:r>
              <a:rPr lang="en-US" sz="2000" dirty="0" smtClean="0"/>
              <a:t>, </a:t>
            </a:r>
            <a:r>
              <a:rPr lang="en-US" sz="2000" dirty="0" err="1" smtClean="0"/>
              <a:t>Bécsi</a:t>
            </a:r>
            <a:r>
              <a:rPr lang="en-US" sz="2000" dirty="0" smtClean="0"/>
              <a:t> </a:t>
            </a:r>
            <a:r>
              <a:rPr lang="en-US" sz="2000" dirty="0" err="1" smtClean="0"/>
              <a:t>kör</a:t>
            </a:r>
            <a:endParaRPr lang="en-US" sz="2000" b="1" dirty="0"/>
          </a:p>
        </p:txBody>
      </p:sp>
      <p:sp>
        <p:nvSpPr>
          <p:cNvPr id="5" name="Text Placeholder 4"/>
          <p:cNvSpPr>
            <a:spLocks noGrp="1"/>
          </p:cNvSpPr>
          <p:nvPr>
            <p:ph type="body" sz="quarter" idx="3"/>
          </p:nvPr>
        </p:nvSpPr>
        <p:spPr/>
        <p:txBody>
          <a:bodyPr/>
          <a:lstStyle/>
          <a:p>
            <a:r>
              <a:rPr lang="en-US" dirty="0" err="1" smtClean="0"/>
              <a:t>Fenomenológia</a:t>
            </a:r>
            <a:endParaRPr lang="en-US" dirty="0"/>
          </a:p>
        </p:txBody>
      </p:sp>
      <p:sp>
        <p:nvSpPr>
          <p:cNvPr id="6" name="Content Placeholder 5"/>
          <p:cNvSpPr>
            <a:spLocks noGrp="1"/>
          </p:cNvSpPr>
          <p:nvPr>
            <p:ph sz="quarter" idx="4"/>
          </p:nvPr>
        </p:nvSpPr>
        <p:spPr>
          <a:xfrm>
            <a:off x="4631578" y="3160063"/>
            <a:ext cx="4512422" cy="3697937"/>
          </a:xfrm>
        </p:spPr>
        <p:txBody>
          <a:bodyPr>
            <a:normAutofit/>
          </a:bodyPr>
          <a:lstStyle/>
          <a:p>
            <a:r>
              <a:rPr lang="en-US" sz="2000" dirty="0" err="1" smtClean="0"/>
              <a:t>Eredeti</a:t>
            </a:r>
            <a:r>
              <a:rPr lang="en-US" sz="2000" dirty="0" smtClean="0"/>
              <a:t> </a:t>
            </a:r>
            <a:r>
              <a:rPr lang="en-US" sz="2000" dirty="0" err="1" smtClean="0"/>
              <a:t>célja</a:t>
            </a:r>
            <a:r>
              <a:rPr lang="en-US" sz="2000" dirty="0" smtClean="0"/>
              <a:t>: a </a:t>
            </a:r>
            <a:r>
              <a:rPr lang="en-US" sz="2000" dirty="0" err="1" smtClean="0"/>
              <a:t>filozófia</a:t>
            </a:r>
            <a:r>
              <a:rPr lang="en-US" sz="2000" dirty="0" smtClean="0"/>
              <a:t> mint </a:t>
            </a:r>
            <a:r>
              <a:rPr lang="en-US" sz="2000" dirty="0" err="1" smtClean="0"/>
              <a:t>szigorú</a:t>
            </a:r>
            <a:r>
              <a:rPr lang="en-US" sz="2000" dirty="0" smtClean="0"/>
              <a:t> </a:t>
            </a:r>
            <a:r>
              <a:rPr lang="en-US" sz="2000" dirty="0" err="1" smtClean="0"/>
              <a:t>tudomány</a:t>
            </a:r>
            <a:r>
              <a:rPr lang="en-US" sz="2000" dirty="0" smtClean="0"/>
              <a:t> </a:t>
            </a:r>
            <a:r>
              <a:rPr lang="en-US" sz="2000" dirty="0" err="1" smtClean="0"/>
              <a:t>megalapozása</a:t>
            </a:r>
            <a:endParaRPr lang="en-US" sz="2000" dirty="0" smtClean="0"/>
          </a:p>
          <a:p>
            <a:r>
              <a:rPr lang="en-US" sz="2000" dirty="0" err="1" smtClean="0"/>
              <a:t>Fő</a:t>
            </a:r>
            <a:r>
              <a:rPr lang="en-US" sz="2000" dirty="0" smtClean="0"/>
              <a:t> </a:t>
            </a:r>
            <a:r>
              <a:rPr lang="en-US" sz="2000" dirty="0" err="1" smtClean="0"/>
              <a:t>eszközei</a:t>
            </a:r>
            <a:r>
              <a:rPr lang="en-US" sz="2000" dirty="0" smtClean="0"/>
              <a:t>: </a:t>
            </a:r>
            <a:r>
              <a:rPr lang="en-US" sz="2000" dirty="0" err="1" smtClean="0"/>
              <a:t>megjelenő</a:t>
            </a:r>
            <a:r>
              <a:rPr lang="en-US" sz="2000" dirty="0" smtClean="0"/>
              <a:t> </a:t>
            </a:r>
            <a:r>
              <a:rPr lang="en-US" sz="2000" dirty="0" err="1" smtClean="0"/>
              <a:t>leírása</a:t>
            </a:r>
            <a:r>
              <a:rPr lang="en-US" sz="2000" dirty="0" smtClean="0"/>
              <a:t> </a:t>
            </a:r>
            <a:r>
              <a:rPr lang="en-US" sz="2000" dirty="0" err="1" smtClean="0"/>
              <a:t>és</a:t>
            </a:r>
            <a:r>
              <a:rPr lang="en-US" sz="2000" dirty="0" smtClean="0"/>
              <a:t> </a:t>
            </a:r>
            <a:r>
              <a:rPr lang="en-US" sz="2000" dirty="0" err="1" smtClean="0"/>
              <a:t>értelmezése</a:t>
            </a:r>
            <a:endParaRPr lang="en-US" sz="2000" dirty="0" smtClean="0"/>
          </a:p>
          <a:p>
            <a:r>
              <a:rPr lang="en-US" sz="2000" dirty="0" err="1" smtClean="0"/>
              <a:t>Alapítója</a:t>
            </a:r>
            <a:r>
              <a:rPr lang="en-US" sz="2000" dirty="0" smtClean="0"/>
              <a:t>: Edmund Husserl</a:t>
            </a:r>
          </a:p>
          <a:p>
            <a:r>
              <a:rPr lang="en-US" sz="2000" dirty="0" err="1" smtClean="0"/>
              <a:t>Fordulataihoz</a:t>
            </a:r>
            <a:r>
              <a:rPr lang="en-US" sz="2000" dirty="0" smtClean="0"/>
              <a:t> </a:t>
            </a:r>
            <a:r>
              <a:rPr lang="en-US" sz="2000" dirty="0" err="1" smtClean="0"/>
              <a:t>kapcsolható</a:t>
            </a:r>
            <a:r>
              <a:rPr lang="en-US" sz="2000" dirty="0" smtClean="0"/>
              <a:t> </a:t>
            </a:r>
            <a:r>
              <a:rPr lang="en-US" sz="2000" dirty="0" err="1" smtClean="0"/>
              <a:t>gondolkodók</a:t>
            </a:r>
            <a:r>
              <a:rPr lang="en-US" sz="2000" dirty="0" smtClean="0"/>
              <a:t>: </a:t>
            </a:r>
            <a:r>
              <a:rPr lang="en-US" sz="2000" dirty="0" err="1" smtClean="0"/>
              <a:t>Scheler</a:t>
            </a:r>
            <a:r>
              <a:rPr lang="en-US" sz="2000" dirty="0" smtClean="0"/>
              <a:t>, </a:t>
            </a:r>
            <a:r>
              <a:rPr lang="en-US" sz="2000" b="1" dirty="0" smtClean="0"/>
              <a:t>Heidegger</a:t>
            </a:r>
            <a:r>
              <a:rPr lang="en-US" sz="2000" dirty="0" smtClean="0"/>
              <a:t>, </a:t>
            </a:r>
            <a:r>
              <a:rPr lang="en-US" sz="2000" dirty="0" smtClean="0"/>
              <a:t>Sartre</a:t>
            </a:r>
            <a:r>
              <a:rPr lang="hu-HU" sz="2000" dirty="0" smtClean="0"/>
              <a:t>,</a:t>
            </a:r>
            <a:r>
              <a:rPr lang="en-US" sz="2000" dirty="0" smtClean="0"/>
              <a:t> </a:t>
            </a:r>
            <a:r>
              <a:rPr lang="en-US" sz="2000" dirty="0" err="1" smtClean="0"/>
              <a:t>Levinas</a:t>
            </a:r>
            <a:r>
              <a:rPr lang="en-US" sz="2000" dirty="0" smtClean="0"/>
              <a:t>, </a:t>
            </a:r>
            <a:r>
              <a:rPr lang="en-US" sz="2000" dirty="0" err="1" smtClean="0"/>
              <a:t>Merleau-Ponty</a:t>
            </a:r>
            <a:r>
              <a:rPr lang="en-US" sz="2000" dirty="0" smtClean="0"/>
              <a:t> </a:t>
            </a:r>
            <a:endParaRPr lang="en-US" sz="2000" b="1" dirty="0"/>
          </a:p>
        </p:txBody>
      </p:sp>
    </p:spTree>
    <p:extLst>
      <p:ext uri="{BB962C8B-B14F-4D97-AF65-F5344CB8AC3E}">
        <p14:creationId xmlns:p14="http://schemas.microsoft.com/office/powerpoint/2010/main" xmlns="" val="4237360353"/>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Edmund Husserl</a:t>
            </a:r>
            <a:br>
              <a:rPr lang="en-US" dirty="0" smtClean="0"/>
            </a:br>
            <a:r>
              <a:rPr lang="en-US" dirty="0" smtClean="0"/>
              <a:t>(1859-1938)</a:t>
            </a:r>
            <a:endParaRPr lang="en-US" dirty="0"/>
          </a:p>
        </p:txBody>
      </p:sp>
      <p:sp>
        <p:nvSpPr>
          <p:cNvPr id="3" name="Content Placeholder 2"/>
          <p:cNvSpPr>
            <a:spLocks noGrp="1"/>
          </p:cNvSpPr>
          <p:nvPr>
            <p:ph idx="1"/>
          </p:nvPr>
        </p:nvSpPr>
        <p:spPr>
          <a:xfrm>
            <a:off x="0" y="2500306"/>
            <a:ext cx="9143999" cy="4357694"/>
          </a:xfrm>
        </p:spPr>
        <p:txBody>
          <a:bodyPr>
            <a:normAutofit/>
          </a:bodyPr>
          <a:lstStyle/>
          <a:p>
            <a:r>
              <a:rPr lang="hu-HU" dirty="0" smtClean="0"/>
              <a:t>Husserl úgy gondolta, hogy az egyoldalú naturalizálásból pszichologizmus vagy </a:t>
            </a:r>
            <a:r>
              <a:rPr lang="hu-HU" dirty="0" err="1" smtClean="0"/>
              <a:t>historicizmus</a:t>
            </a:r>
            <a:r>
              <a:rPr lang="hu-HU" dirty="0" smtClean="0"/>
              <a:t> következik – ezekből pedig a tudományos megismerés megalapozhatatlansága.</a:t>
            </a:r>
          </a:p>
          <a:p>
            <a:r>
              <a:rPr lang="hu-HU" dirty="0" smtClean="0"/>
              <a:t>Egyetlen megoldás: megalapozni a természettudományokat a tudati jelenségek precíz leírása által.</a:t>
            </a:r>
          </a:p>
          <a:p>
            <a:r>
              <a:rPr lang="hu-HU" dirty="0" smtClean="0"/>
              <a:t>Csak ha megértjük például az ember tér és idő érzékelését ,érthetjük meg, hogy miért bizonyosak a matematikai állítások.</a:t>
            </a:r>
          </a:p>
          <a:p>
            <a:r>
              <a:rPr lang="hu-HU" dirty="0" smtClean="0"/>
              <a:t>Végeredmény: a kanti filozófiához hasonlatos transzcendentális filozófia gazdagabb fenomenológiai alapokkal.</a:t>
            </a:r>
            <a:endParaRPr lang="hu-HU" dirty="0"/>
          </a:p>
        </p:txBody>
      </p:sp>
    </p:spTree>
    <p:extLst>
      <p:ext uri="{BB962C8B-B14F-4D97-AF65-F5344CB8AC3E}">
        <p14:creationId xmlns:p14="http://schemas.microsoft.com/office/powerpoint/2010/main" xmlns="" val="3389760195"/>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Martin Heidegger</a:t>
            </a:r>
            <a:br>
              <a:rPr lang="en-US" dirty="0" smtClean="0"/>
            </a:br>
            <a:r>
              <a:rPr lang="en-US" dirty="0" smtClean="0"/>
              <a:t>(1889-1976)</a:t>
            </a:r>
            <a:endParaRPr lang="en-US" dirty="0"/>
          </a:p>
        </p:txBody>
      </p:sp>
      <p:sp>
        <p:nvSpPr>
          <p:cNvPr id="3" name="Content Placeholder 2"/>
          <p:cNvSpPr>
            <a:spLocks noGrp="1"/>
          </p:cNvSpPr>
          <p:nvPr>
            <p:ph idx="1"/>
          </p:nvPr>
        </p:nvSpPr>
        <p:spPr>
          <a:xfrm>
            <a:off x="0" y="2500306"/>
            <a:ext cx="9143999" cy="4357694"/>
          </a:xfrm>
        </p:spPr>
        <p:txBody>
          <a:bodyPr>
            <a:normAutofit lnSpcReduction="10000"/>
          </a:bodyPr>
          <a:lstStyle/>
          <a:p>
            <a:r>
              <a:rPr lang="hu-HU" dirty="0" smtClean="0"/>
              <a:t>Szegény családból származott. Kezdetben teológiát tanult, majd filozófiát.</a:t>
            </a:r>
          </a:p>
          <a:p>
            <a:r>
              <a:rPr lang="hu-HU" dirty="0" smtClean="0"/>
              <a:t>Egyre inkább a lét problémája foglalkoztatta.</a:t>
            </a:r>
          </a:p>
          <a:p>
            <a:r>
              <a:rPr lang="hu-HU" dirty="0" smtClean="0"/>
              <a:t>A lét problémájának elemzésére mind inkább annak az Edmund Husserlnek fenomenológiai módszerét tartotta alkalmasnak, aki a mestere is volt.</a:t>
            </a:r>
          </a:p>
          <a:p>
            <a:r>
              <a:rPr lang="hu-HU" dirty="0" smtClean="0"/>
              <a:t>A Lét és idő című főművében a fenomenológia módszerét alkalmazva közelíti meg a problémát, ugyanakkor kritizálja Husserl fenomenológiáról alkotott felfogását.</a:t>
            </a:r>
          </a:p>
          <a:p>
            <a:r>
              <a:rPr lang="hu-HU" dirty="0" smtClean="0"/>
              <a:t>A Lét és idő</a:t>
            </a:r>
            <a:r>
              <a:rPr lang="hu-HU" dirty="0" smtClean="0"/>
              <a:t> befejezetlen marad. </a:t>
            </a:r>
            <a:endParaRPr lang="hu-HU" dirty="0"/>
          </a:p>
        </p:txBody>
      </p:sp>
    </p:spTree>
    <p:extLst>
      <p:ext uri="{BB962C8B-B14F-4D97-AF65-F5344CB8AC3E}">
        <p14:creationId xmlns:p14="http://schemas.microsoft.com/office/powerpoint/2010/main" xmlns="" val="3849422630"/>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err="1" smtClean="0"/>
              <a:t>létkérdés</a:t>
            </a:r>
            <a:r>
              <a:rPr lang="en-US" dirty="0" smtClean="0"/>
              <a:t> </a:t>
            </a:r>
            <a:r>
              <a:rPr lang="en-US" dirty="0" err="1" smtClean="0"/>
              <a:t>kidolgozása</a:t>
            </a:r>
            <a:endParaRPr lang="en-US" dirty="0"/>
          </a:p>
        </p:txBody>
      </p:sp>
      <p:sp>
        <p:nvSpPr>
          <p:cNvPr id="3" name="Content Placeholder 2"/>
          <p:cNvSpPr>
            <a:spLocks noGrp="1"/>
          </p:cNvSpPr>
          <p:nvPr>
            <p:ph idx="1"/>
          </p:nvPr>
        </p:nvSpPr>
        <p:spPr>
          <a:xfrm>
            <a:off x="0" y="2770098"/>
            <a:ext cx="9143999" cy="4087902"/>
          </a:xfrm>
        </p:spPr>
        <p:txBody>
          <a:bodyPr>
            <a:normAutofit/>
          </a:bodyPr>
          <a:lstStyle/>
          <a:p>
            <a:r>
              <a:rPr lang="hu-HU" dirty="0" smtClean="0"/>
              <a:t>Heidegger egy filozófiai hagyományt igyekszik megtörni: eszerint a lét egyszerűen a legáltalánosabb és legüresebb fogalom.</a:t>
            </a:r>
          </a:p>
          <a:p>
            <a:r>
              <a:rPr lang="hu-HU" dirty="0" smtClean="0"/>
              <a:t>A lét nem lehet a legáltalánosabb jellemző, sem valamelyik létező (ontológiai differencia vagy szakadék)</a:t>
            </a:r>
          </a:p>
          <a:p>
            <a:r>
              <a:rPr lang="hu-HU" dirty="0" smtClean="0"/>
              <a:t>A Lét és időben Heidegger a létre való rákérdezést a jelenvalólét (</a:t>
            </a:r>
            <a:r>
              <a:rPr lang="hu-HU" dirty="0" err="1" smtClean="0"/>
              <a:t>Dasein</a:t>
            </a:r>
            <a:r>
              <a:rPr lang="hu-HU" dirty="0" smtClean="0"/>
              <a:t>) elemzésén keresztül tartja lehetségesnek, aki viszonyul a saját létéhez.</a:t>
            </a:r>
            <a:endParaRPr lang="hu-HU" dirty="0"/>
          </a:p>
        </p:txBody>
      </p:sp>
    </p:spTree>
    <p:extLst>
      <p:ext uri="{BB962C8B-B14F-4D97-AF65-F5344CB8AC3E}">
        <p14:creationId xmlns:p14="http://schemas.microsoft.com/office/powerpoint/2010/main" xmlns="" val="1267340029"/>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err="1" smtClean="0"/>
              <a:t>jelenvalólét</a:t>
            </a:r>
            <a:r>
              <a:rPr lang="en-US" dirty="0" smtClean="0"/>
              <a:t> </a:t>
            </a:r>
            <a:r>
              <a:rPr lang="en-US" dirty="0" err="1" smtClean="0"/>
              <a:t>elemzése</a:t>
            </a:r>
            <a:endParaRPr lang="en-US" dirty="0"/>
          </a:p>
        </p:txBody>
      </p:sp>
      <p:sp>
        <p:nvSpPr>
          <p:cNvPr id="3" name="Content Placeholder 2"/>
          <p:cNvSpPr>
            <a:spLocks noGrp="1"/>
          </p:cNvSpPr>
          <p:nvPr>
            <p:ph idx="1"/>
          </p:nvPr>
        </p:nvSpPr>
        <p:spPr>
          <a:xfrm>
            <a:off x="0" y="2357430"/>
            <a:ext cx="9143999" cy="4500570"/>
          </a:xfrm>
        </p:spPr>
        <p:txBody>
          <a:bodyPr>
            <a:normAutofit/>
          </a:bodyPr>
          <a:lstStyle/>
          <a:p>
            <a:r>
              <a:rPr lang="hu-HU" dirty="0" smtClean="0"/>
              <a:t>A jelenvalólét </a:t>
            </a:r>
            <a:r>
              <a:rPr lang="hu-HU" dirty="0" err="1" smtClean="0"/>
              <a:t>világban-való-lét</a:t>
            </a:r>
            <a:r>
              <a:rPr lang="hu-HU" dirty="0" smtClean="0"/>
              <a:t>. Utalás és eszközrendszer.</a:t>
            </a:r>
          </a:p>
          <a:p>
            <a:r>
              <a:rPr lang="hu-HU" dirty="0" smtClean="0"/>
              <a:t>Hanyatlás, Akárki és </a:t>
            </a:r>
            <a:r>
              <a:rPr lang="hu-HU" dirty="0" err="1" smtClean="0"/>
              <a:t>inautentikus</a:t>
            </a:r>
            <a:r>
              <a:rPr lang="hu-HU" dirty="0" smtClean="0"/>
              <a:t> lét.</a:t>
            </a:r>
          </a:p>
          <a:p>
            <a:r>
              <a:rPr lang="hu-HU" dirty="0" smtClean="0"/>
              <a:t>Semmi, a szorongás, a </a:t>
            </a:r>
            <a:r>
              <a:rPr lang="hu-HU" dirty="0" err="1" smtClean="0"/>
              <a:t>halálhoz-viszonyuló-lét</a:t>
            </a:r>
            <a:r>
              <a:rPr lang="hu-HU" dirty="0" smtClean="0"/>
              <a:t>, elhatározottság és autentikus lét.</a:t>
            </a:r>
          </a:p>
          <a:p>
            <a:r>
              <a:rPr lang="hu-HU" dirty="0" smtClean="0"/>
              <a:t>A jelenvalólét számára mindig az idő horizontján jelenik meg a lét.</a:t>
            </a:r>
          </a:p>
          <a:p>
            <a:r>
              <a:rPr lang="hu-HU" dirty="0" smtClean="0"/>
              <a:t>Probléma: A lét hogyan nyilvánul meg a jelenvalólétnek, ha a jelenvalólét mindig csak a legsajátabb módján viszonyul a saját létéhez? Hogyan tud kitörni az </a:t>
            </a:r>
            <a:r>
              <a:rPr lang="hu-HU" dirty="0" err="1" smtClean="0"/>
              <a:t>egzisztenciál-analitika</a:t>
            </a:r>
            <a:r>
              <a:rPr lang="hu-HU" dirty="0" smtClean="0"/>
              <a:t> az egzisztencia elemzéséből a létkérdés feltevéséhez?</a:t>
            </a:r>
            <a:endParaRPr lang="hu-HU" dirty="0"/>
          </a:p>
        </p:txBody>
      </p:sp>
    </p:spTree>
    <p:extLst>
      <p:ext uri="{BB962C8B-B14F-4D97-AF65-F5344CB8AC3E}">
        <p14:creationId xmlns:p14="http://schemas.microsoft.com/office/powerpoint/2010/main" xmlns="" val="3333367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Kereszténység és platonizmus összhangja </a:t>
            </a:r>
            <a:endParaRPr lang="en-US" dirty="0"/>
          </a:p>
        </p:txBody>
      </p:sp>
      <p:sp>
        <p:nvSpPr>
          <p:cNvPr id="3" name="Tartalom helye 2"/>
          <p:cNvSpPr>
            <a:spLocks noGrp="1"/>
          </p:cNvSpPr>
          <p:nvPr>
            <p:ph idx="1"/>
          </p:nvPr>
        </p:nvSpPr>
        <p:spPr/>
        <p:txBody>
          <a:bodyPr>
            <a:normAutofit lnSpcReduction="10000"/>
          </a:bodyPr>
          <a:lstStyle/>
          <a:p>
            <a:r>
              <a:rPr lang="hu-HU" dirty="0" smtClean="0"/>
              <a:t>Nietzsche: „A kereszténység nem más, mint platonizmus a népnek.”</a:t>
            </a:r>
          </a:p>
          <a:p>
            <a:r>
              <a:rPr lang="hu-HU" dirty="0" smtClean="0"/>
              <a:t>(Legalább) Szent Ágoston óta elterjedt vélemény, hogy a platonizmus és a kereszténység egymással harmonizál.</a:t>
            </a:r>
          </a:p>
          <a:p>
            <a:r>
              <a:rPr lang="hu-HU" dirty="0" smtClean="0"/>
              <a:t>Ideák </a:t>
            </a:r>
            <a:r>
              <a:rPr lang="hu-HU" dirty="0" smtClean="0">
                <a:sym typeface="Wingdings" pitchFamily="2" charset="2"/>
              </a:rPr>
              <a:t> Isten gondolatai</a:t>
            </a:r>
          </a:p>
          <a:p>
            <a:r>
              <a:rPr lang="hu-HU" dirty="0" smtClean="0">
                <a:sym typeface="Wingdings" pitchFamily="2" charset="2"/>
              </a:rPr>
              <a:t>Jó ideája  Isten</a:t>
            </a:r>
          </a:p>
          <a:p>
            <a:r>
              <a:rPr lang="hu-HU" dirty="0" smtClean="0">
                <a:sym typeface="Wingdings" pitchFamily="2" charset="2"/>
              </a:rPr>
              <a:t>Halhatatlan lélek, túlvilág</a:t>
            </a:r>
          </a:p>
          <a:p>
            <a:r>
              <a:rPr lang="hu-HU" dirty="0" smtClean="0">
                <a:sym typeface="Wingdings" pitchFamily="2" charset="2"/>
              </a:rPr>
              <a:t>„Jobb igazságtalanságot elszenvedni, mint elkövetni.”</a:t>
            </a:r>
          </a:p>
          <a:p>
            <a:r>
              <a:rPr lang="hu-HU" dirty="0" smtClean="0"/>
              <a:t> Morális objektivizmus</a:t>
            </a:r>
            <a:endParaRPr lang="en-US" dirty="0"/>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Létfelejtés</a:t>
            </a:r>
            <a:endParaRPr lang="en-US" dirty="0"/>
          </a:p>
        </p:txBody>
      </p:sp>
      <p:sp>
        <p:nvSpPr>
          <p:cNvPr id="3" name="Content Placeholder 2"/>
          <p:cNvSpPr>
            <a:spLocks noGrp="1"/>
          </p:cNvSpPr>
          <p:nvPr>
            <p:ph idx="1"/>
          </p:nvPr>
        </p:nvSpPr>
        <p:spPr>
          <a:xfrm>
            <a:off x="0" y="2214554"/>
            <a:ext cx="9143999" cy="4643445"/>
          </a:xfrm>
        </p:spPr>
        <p:txBody>
          <a:bodyPr>
            <a:normAutofit fontScale="92500" lnSpcReduction="20000"/>
          </a:bodyPr>
          <a:lstStyle/>
          <a:p>
            <a:r>
              <a:rPr lang="hu-HU" dirty="0" smtClean="0"/>
              <a:t>Heidegger utólag úgy látja, hogy a Lét és idő még mindig a “fogja” volt annak a megismerő-központúságnak, ami az egész újkort jellemezte.</a:t>
            </a:r>
          </a:p>
          <a:p>
            <a:r>
              <a:rPr lang="hu-HU" dirty="0" smtClean="0"/>
              <a:t>A létfelejtés története:</a:t>
            </a:r>
          </a:p>
          <a:p>
            <a:pPr lvl="1"/>
            <a:r>
              <a:rPr lang="hu-HU" dirty="0" smtClean="0"/>
              <a:t>A görögök szembesülnek a létkérdéssel</a:t>
            </a:r>
          </a:p>
          <a:p>
            <a:pPr lvl="1"/>
            <a:r>
              <a:rPr lang="hu-HU" dirty="0" smtClean="0"/>
              <a:t>A létet az </a:t>
            </a:r>
            <a:r>
              <a:rPr lang="hu-HU" dirty="0" err="1" smtClean="0"/>
              <a:t>el-nem-rejtettel</a:t>
            </a:r>
            <a:r>
              <a:rPr lang="hu-HU" dirty="0" smtClean="0"/>
              <a:t> (az igazsággal) azonosítják</a:t>
            </a:r>
          </a:p>
          <a:p>
            <a:pPr lvl="1"/>
            <a:r>
              <a:rPr lang="hu-HU" dirty="0" smtClean="0"/>
              <a:t>Platón azonosítja a megjelenő képpel (idea) a létet</a:t>
            </a:r>
          </a:p>
          <a:p>
            <a:pPr lvl="1"/>
            <a:r>
              <a:rPr lang="hu-HU" dirty="0" smtClean="0"/>
              <a:t>Arisztotelész a szubsztanciával, melynek lényege a forma.</a:t>
            </a:r>
          </a:p>
          <a:p>
            <a:pPr lvl="1"/>
            <a:r>
              <a:rPr lang="hu-HU" dirty="0" smtClean="0"/>
              <a:t>A középkor a legfőbb szubsztanciával, Istennel azonosítja a létet (</a:t>
            </a:r>
            <a:r>
              <a:rPr lang="hu-HU" dirty="0" err="1" smtClean="0"/>
              <a:t>ontoteológia</a:t>
            </a:r>
            <a:r>
              <a:rPr lang="hu-HU" dirty="0" smtClean="0"/>
              <a:t>)</a:t>
            </a:r>
          </a:p>
          <a:p>
            <a:pPr lvl="1"/>
            <a:r>
              <a:rPr lang="hu-HU" dirty="0" smtClean="0"/>
              <a:t>Az újkor azzal az igazsággal, mely megmutatkozik a megismerő szubsztanciának (Descartes)</a:t>
            </a:r>
          </a:p>
          <a:p>
            <a:pPr lvl="1"/>
            <a:r>
              <a:rPr lang="hu-HU" dirty="0" smtClean="0"/>
              <a:t>A késő újkor azzal az igazsággal, amelyet a megismerő szellem meghatároz. (német idealizmus)</a:t>
            </a:r>
          </a:p>
          <a:p>
            <a:pPr lvl="1"/>
            <a:r>
              <a:rPr lang="hu-HU" dirty="0" smtClean="0"/>
              <a:t>A technológiai kor a megismerő által alkotott és uralt világgal.</a:t>
            </a:r>
          </a:p>
          <a:p>
            <a:pPr lvl="1"/>
            <a:r>
              <a:rPr lang="hu-HU" dirty="0" smtClean="0"/>
              <a:t>Az ember látszólag a lét ura. Ám rá kell majd döbbennie, hogy csupán a lét pásztora. </a:t>
            </a:r>
            <a:endParaRPr lang="hu-HU" dirty="0"/>
          </a:p>
        </p:txBody>
      </p:sp>
    </p:spTree>
    <p:extLst>
      <p:ext uri="{BB962C8B-B14F-4D97-AF65-F5344CB8AC3E}">
        <p14:creationId xmlns:p14="http://schemas.microsoft.com/office/powerpoint/2010/main" xmlns="" val="696714823"/>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a:t>
            </a:r>
            <a:r>
              <a:rPr lang="en-US" dirty="0" err="1" smtClean="0"/>
              <a:t>fordulat</a:t>
            </a:r>
            <a:endParaRPr lang="en-US" dirty="0"/>
          </a:p>
        </p:txBody>
      </p:sp>
      <p:sp>
        <p:nvSpPr>
          <p:cNvPr id="3" name="Content Placeholder 2"/>
          <p:cNvSpPr>
            <a:spLocks noGrp="1"/>
          </p:cNvSpPr>
          <p:nvPr>
            <p:ph idx="1"/>
          </p:nvPr>
        </p:nvSpPr>
        <p:spPr>
          <a:xfrm>
            <a:off x="0" y="2500306"/>
            <a:ext cx="9143999" cy="4357694"/>
          </a:xfrm>
        </p:spPr>
        <p:txBody>
          <a:bodyPr>
            <a:normAutofit fontScale="92500"/>
          </a:bodyPr>
          <a:lstStyle/>
          <a:p>
            <a:r>
              <a:rPr lang="hu-HU" dirty="0" smtClean="0"/>
              <a:t>Heidegger szerint a metafizika története nem más, mint a létfelejtés története. Nietzsche mint a hatalom akarásának filozófusa megfordítja Platón metafizikáját és ezzel </a:t>
            </a:r>
            <a:r>
              <a:rPr lang="hu-HU" dirty="0" err="1" smtClean="0"/>
              <a:t>anti-metafizikusként</a:t>
            </a:r>
            <a:r>
              <a:rPr lang="hu-HU" dirty="0" smtClean="0"/>
              <a:t> betetőzi a metafizikát.</a:t>
            </a:r>
          </a:p>
          <a:p>
            <a:r>
              <a:rPr lang="hu-HU" dirty="0" smtClean="0"/>
              <a:t>A metafizika beteljesedése és vége történelmileg a technológiai fejlődésbe olvadó szaktudományok, amely által az ember a létet igyekszik uralni.</a:t>
            </a:r>
          </a:p>
          <a:p>
            <a:r>
              <a:rPr lang="hu-HU" dirty="0" smtClean="0"/>
              <a:t>Ha a technológiai civilizáció okozta válságból ki akarunk lépni, akkor hagynunk kell a létet a maga </a:t>
            </a:r>
            <a:r>
              <a:rPr lang="hu-HU" dirty="0" err="1" smtClean="0"/>
              <a:t>el-nem-rejtettségében</a:t>
            </a:r>
            <a:r>
              <a:rPr lang="hu-HU" dirty="0" smtClean="0"/>
              <a:t> szólni hozzánk.</a:t>
            </a:r>
          </a:p>
          <a:p>
            <a:r>
              <a:rPr lang="hu-HU" dirty="0" smtClean="0"/>
              <a:t>A heideggeri filozófia ezért megpróbálja meghaladni a létet végső soron elrejtő metafizikát, és a létet lenni hagyó gondolkodássá válni.</a:t>
            </a:r>
          </a:p>
          <a:p>
            <a:r>
              <a:rPr lang="hu-HU" dirty="0" smtClean="0"/>
              <a:t>Err</a:t>
            </a:r>
            <a:r>
              <a:rPr lang="hu-HU" dirty="0" smtClean="0"/>
              <a:t>e utal az, hogy </a:t>
            </a:r>
            <a:r>
              <a:rPr lang="hu-HU" dirty="0" smtClean="0"/>
              <a:t>a</a:t>
            </a:r>
            <a:r>
              <a:rPr lang="hu-HU" dirty="0" smtClean="0"/>
              <a:t>z ember a lét pásztora. Nem pedig ura.</a:t>
            </a:r>
            <a:endParaRPr lang="hu-HU" dirty="0"/>
          </a:p>
        </p:txBody>
      </p:sp>
    </p:spTree>
    <p:extLst>
      <p:ext uri="{BB962C8B-B14F-4D97-AF65-F5344CB8AC3E}">
        <p14:creationId xmlns:p14="http://schemas.microsoft.com/office/powerpoint/2010/main" xmlns="" val="953196701"/>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51427" y="381005"/>
            <a:ext cx="3635375" cy="559659"/>
          </a:xfrm>
        </p:spPr>
        <p:txBody>
          <a:bodyPr/>
          <a:lstStyle/>
          <a:p>
            <a:r>
              <a:rPr lang="en-US" dirty="0" err="1" smtClean="0"/>
              <a:t>Művészet</a:t>
            </a:r>
            <a:endParaRPr lang="en-US" dirty="0"/>
          </a:p>
        </p:txBody>
      </p:sp>
      <p:sp>
        <p:nvSpPr>
          <p:cNvPr id="3" name="Content Placeholder 2"/>
          <p:cNvSpPr>
            <a:spLocks noGrp="1"/>
          </p:cNvSpPr>
          <p:nvPr>
            <p:ph type="body" sz="half" idx="2"/>
          </p:nvPr>
        </p:nvSpPr>
        <p:spPr>
          <a:xfrm>
            <a:off x="5051426" y="1164070"/>
            <a:ext cx="3991155" cy="5255937"/>
          </a:xfrm>
        </p:spPr>
        <p:txBody>
          <a:bodyPr>
            <a:normAutofit fontScale="92500" lnSpcReduction="10000"/>
          </a:bodyPr>
          <a:lstStyle/>
          <a:p>
            <a:pPr marL="342900" indent="-342900">
              <a:buFont typeface="Wingdings" charset="2"/>
              <a:buChar char="u"/>
            </a:pPr>
            <a:r>
              <a:rPr lang="hu-HU" dirty="0" smtClean="0"/>
              <a:t>Az igazi művészet keretet ad a létnek, hogy megmutatkozzon.</a:t>
            </a:r>
          </a:p>
          <a:p>
            <a:pPr marL="342900" indent="-342900">
              <a:buFont typeface="Wingdings" charset="2"/>
              <a:buChar char="u"/>
            </a:pPr>
            <a:r>
              <a:rPr lang="hu-HU" dirty="0" smtClean="0"/>
              <a:t>Van Gogh: Parasztcipők</a:t>
            </a:r>
          </a:p>
          <a:p>
            <a:pPr marL="342900" indent="-342900">
              <a:buFont typeface="Wingdings" charset="2"/>
              <a:buChar char="u"/>
            </a:pPr>
            <a:endParaRPr lang="hu-HU" dirty="0" smtClean="0"/>
          </a:p>
          <a:p>
            <a:pPr marL="342900" indent="-342900">
              <a:buFont typeface="Wingdings" charset="2"/>
              <a:buChar char="u"/>
            </a:pPr>
            <a:r>
              <a:rPr lang="hu-HU" dirty="0" smtClean="0"/>
              <a:t>A művészet mindig </a:t>
            </a:r>
            <a:r>
              <a:rPr lang="hu-HU" dirty="0" err="1" smtClean="0"/>
              <a:t>poészisz</a:t>
            </a:r>
            <a:r>
              <a:rPr lang="hu-HU" dirty="0" smtClean="0"/>
              <a:t>, költészet, ami helyet készít a létnek, hogy </a:t>
            </a:r>
            <a:r>
              <a:rPr lang="hu-HU" dirty="0" err="1" smtClean="0"/>
              <a:t>megmutatozzon</a:t>
            </a:r>
            <a:r>
              <a:rPr lang="hu-HU" dirty="0" smtClean="0"/>
              <a:t>.</a:t>
            </a:r>
          </a:p>
          <a:p>
            <a:pPr marL="342900" indent="-342900">
              <a:buFont typeface="Wingdings" charset="2"/>
              <a:buChar char="u"/>
            </a:pPr>
            <a:endParaRPr lang="hu-HU" dirty="0" smtClean="0"/>
          </a:p>
          <a:p>
            <a:pPr marL="342900" indent="-342900">
              <a:buFont typeface="Wingdings" charset="2"/>
              <a:buChar char="u"/>
            </a:pPr>
            <a:r>
              <a:rPr lang="hu-HU" dirty="0" smtClean="0"/>
              <a:t>Ez a lenni-hagyás és odafigyelés az alternatívája a metafizikának és a létfelejtésnek.</a:t>
            </a:r>
          </a:p>
          <a:p>
            <a:pPr marL="342900" indent="-342900">
              <a:buFont typeface="Wingdings" charset="2"/>
              <a:buChar char="u"/>
            </a:pPr>
            <a:endParaRPr lang="hu-HU" dirty="0" smtClean="0"/>
          </a:p>
          <a:p>
            <a:pPr marL="342900" indent="-342900">
              <a:buFont typeface="Wingdings" charset="2"/>
              <a:buChar char="u"/>
            </a:pPr>
            <a:r>
              <a:rPr lang="hu-HU" dirty="0" smtClean="0"/>
              <a:t>A technikai civilizáció válságából nem a problémamegoldás, hanem a fenti értelemben vett gondolkodás mutat ki. </a:t>
            </a:r>
            <a:endParaRPr lang="hu-HU" dirty="0"/>
          </a:p>
        </p:txBody>
      </p:sp>
      <p:pic>
        <p:nvPicPr>
          <p:cNvPr id="5" name="Picture Placeholder 4" descr="parasztcipő.jpeg"/>
          <p:cNvPicPr>
            <a:picLocks noGrp="1" noChangeAspect="1"/>
          </p:cNvPicPr>
          <p:nvPr>
            <p:ph type="pic" sz="quarter" idx="13"/>
          </p:nvPr>
        </p:nvPicPr>
        <p:blipFill>
          <a:blip r:embed="rId2">
            <a:extLst>
              <a:ext uri="{28A0092B-C50C-407E-A947-70E740481C1C}">
                <a14:useLocalDpi xmlns:a14="http://schemas.microsoft.com/office/drawing/2010/main" xmlns="" val="0"/>
              </a:ext>
            </a:extLst>
          </a:blip>
          <a:srcRect l="9375" r="9375"/>
          <a:stretch>
            <a:fillRect/>
          </a:stretch>
        </p:blipFill>
        <p:spPr>
          <a:xfrm>
            <a:off x="416743" y="1436957"/>
            <a:ext cx="3642608" cy="3642608"/>
          </a:xfrm>
        </p:spPr>
      </p:pic>
    </p:spTree>
    <p:extLst>
      <p:ext uri="{BB962C8B-B14F-4D97-AF65-F5344CB8AC3E}">
        <p14:creationId xmlns:p14="http://schemas.microsoft.com/office/powerpoint/2010/main" xmlns="" val="1606155703"/>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normAutofit fontScale="90000"/>
          </a:bodyPr>
          <a:lstStyle/>
          <a:p>
            <a:r>
              <a:rPr lang="hu-HU" dirty="0" smtClean="0"/>
              <a:t>Ludwig Wittgenstein filozófiája</a:t>
            </a:r>
            <a:endParaRPr lang="hu-HU" dirty="0"/>
          </a:p>
        </p:txBody>
      </p:sp>
      <p:sp>
        <p:nvSpPr>
          <p:cNvPr id="3" name="Alcím 2"/>
          <p:cNvSpPr>
            <a:spLocks noGrp="1"/>
          </p:cNvSpPr>
          <p:nvPr>
            <p:ph type="subTitle" idx="1"/>
          </p:nvPr>
        </p:nvSpPr>
        <p:spPr/>
        <p:txBody>
          <a:bodyPr>
            <a:normAutofit/>
          </a:bodyPr>
          <a:lstStyle/>
          <a:p>
            <a:r>
              <a:rPr lang="hu-HU" sz="4000" dirty="0" smtClean="0"/>
              <a:t>A filozófia terápiája</a:t>
            </a:r>
            <a:endParaRPr lang="hu-HU" sz="4000" dirty="0"/>
          </a:p>
        </p:txBody>
      </p:sp>
    </p:spTree>
    <p:extLst>
      <p:ext uri="{BB962C8B-B14F-4D97-AF65-F5344CB8AC3E}">
        <p14:creationId xmlns:p14="http://schemas.microsoft.com/office/powerpoint/2010/main" xmlns="" val="3694298257"/>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XX. </a:t>
            </a:r>
            <a:r>
              <a:rPr lang="en-US" dirty="0" err="1"/>
              <a:t>s</a:t>
            </a:r>
            <a:r>
              <a:rPr lang="en-US" dirty="0" err="1" smtClean="0"/>
              <a:t>zázadi</a:t>
            </a:r>
            <a:r>
              <a:rPr lang="en-US" dirty="0" smtClean="0"/>
              <a:t> </a:t>
            </a:r>
            <a:r>
              <a:rPr lang="en-US" dirty="0" err="1" smtClean="0"/>
              <a:t>filozófia</a:t>
            </a:r>
            <a:r>
              <a:rPr lang="en-US" dirty="0" smtClean="0"/>
              <a:t> </a:t>
            </a:r>
            <a:r>
              <a:rPr lang="en-US" dirty="0" err="1" smtClean="0"/>
              <a:t>két</a:t>
            </a:r>
            <a:r>
              <a:rPr lang="en-US" dirty="0" smtClean="0"/>
              <a:t> </a:t>
            </a:r>
            <a:r>
              <a:rPr lang="en-US" dirty="0" err="1" smtClean="0"/>
              <a:t>fő</a:t>
            </a:r>
            <a:r>
              <a:rPr lang="en-US" dirty="0" smtClean="0"/>
              <a:t> </a:t>
            </a:r>
            <a:r>
              <a:rPr lang="en-US" dirty="0" err="1" smtClean="0"/>
              <a:t>irányzata</a:t>
            </a:r>
            <a:endParaRPr lang="en-US" dirty="0"/>
          </a:p>
        </p:txBody>
      </p:sp>
      <p:sp>
        <p:nvSpPr>
          <p:cNvPr id="3" name="Text Placeholder 2"/>
          <p:cNvSpPr>
            <a:spLocks noGrp="1"/>
          </p:cNvSpPr>
          <p:nvPr>
            <p:ph type="body" idx="1"/>
          </p:nvPr>
        </p:nvSpPr>
        <p:spPr>
          <a:xfrm>
            <a:off x="0" y="2214554"/>
            <a:ext cx="3767328" cy="762000"/>
          </a:xfrm>
        </p:spPr>
        <p:txBody>
          <a:bodyPr/>
          <a:lstStyle/>
          <a:p>
            <a:r>
              <a:rPr lang="en-US" dirty="0" err="1" smtClean="0"/>
              <a:t>Analitikus</a:t>
            </a:r>
            <a:r>
              <a:rPr lang="en-US" dirty="0" smtClean="0"/>
              <a:t> </a:t>
            </a:r>
            <a:r>
              <a:rPr lang="en-US" dirty="0" err="1" smtClean="0"/>
              <a:t>filozófia</a:t>
            </a:r>
            <a:endParaRPr lang="en-US" dirty="0"/>
          </a:p>
        </p:txBody>
      </p:sp>
      <p:sp>
        <p:nvSpPr>
          <p:cNvPr id="4" name="Content Placeholder 3"/>
          <p:cNvSpPr>
            <a:spLocks noGrp="1"/>
          </p:cNvSpPr>
          <p:nvPr>
            <p:ph sz="half" idx="2"/>
          </p:nvPr>
        </p:nvSpPr>
        <p:spPr>
          <a:xfrm>
            <a:off x="0" y="3160063"/>
            <a:ext cx="4507992" cy="3697937"/>
          </a:xfrm>
        </p:spPr>
        <p:txBody>
          <a:bodyPr>
            <a:normAutofit/>
          </a:bodyPr>
          <a:lstStyle/>
          <a:p>
            <a:r>
              <a:rPr lang="en-US" sz="2000" dirty="0" err="1" smtClean="0"/>
              <a:t>Célja</a:t>
            </a:r>
            <a:r>
              <a:rPr lang="en-US" sz="2000" dirty="0" smtClean="0"/>
              <a:t>: a </a:t>
            </a:r>
            <a:r>
              <a:rPr lang="en-US" sz="2000" dirty="0" err="1" smtClean="0"/>
              <a:t>filozófia</a:t>
            </a:r>
            <a:r>
              <a:rPr lang="en-US" sz="2000" dirty="0" smtClean="0"/>
              <a:t> </a:t>
            </a:r>
            <a:r>
              <a:rPr lang="en-US" sz="2000" dirty="0" err="1" smtClean="0"/>
              <a:t>tudományos</a:t>
            </a:r>
            <a:r>
              <a:rPr lang="en-US" sz="2000" dirty="0" smtClean="0"/>
              <a:t> </a:t>
            </a:r>
            <a:r>
              <a:rPr lang="en-US" sz="2000" dirty="0" err="1" smtClean="0"/>
              <a:t>alapokra</a:t>
            </a:r>
            <a:r>
              <a:rPr lang="en-US" sz="2000" dirty="0" smtClean="0"/>
              <a:t> </a:t>
            </a:r>
            <a:r>
              <a:rPr lang="en-US" sz="2000" dirty="0" err="1" smtClean="0"/>
              <a:t>helyezése</a:t>
            </a:r>
            <a:endParaRPr lang="en-US" sz="2000" dirty="0" smtClean="0"/>
          </a:p>
          <a:p>
            <a:r>
              <a:rPr lang="en-US" sz="2000" dirty="0" err="1" smtClean="0"/>
              <a:t>Fő</a:t>
            </a:r>
            <a:r>
              <a:rPr lang="en-US" sz="2000" dirty="0" smtClean="0"/>
              <a:t> </a:t>
            </a:r>
            <a:r>
              <a:rPr lang="en-US" sz="2000" dirty="0" err="1" smtClean="0"/>
              <a:t>eszközei</a:t>
            </a:r>
            <a:r>
              <a:rPr lang="en-US" sz="2000" dirty="0" smtClean="0"/>
              <a:t>: </a:t>
            </a:r>
            <a:r>
              <a:rPr lang="en-US" sz="2000" dirty="0" err="1" smtClean="0"/>
              <a:t>logika</a:t>
            </a:r>
            <a:r>
              <a:rPr lang="en-US" sz="2000" dirty="0" smtClean="0"/>
              <a:t>, </a:t>
            </a:r>
            <a:r>
              <a:rPr lang="en-US" sz="2000" dirty="0" err="1" smtClean="0"/>
              <a:t>nyelvfilozófia</a:t>
            </a:r>
            <a:r>
              <a:rPr lang="en-US" sz="2000" dirty="0" smtClean="0"/>
              <a:t>, </a:t>
            </a:r>
            <a:r>
              <a:rPr lang="en-US" sz="2000" dirty="0" err="1" smtClean="0"/>
              <a:t>tudományfilozófia</a:t>
            </a:r>
            <a:endParaRPr lang="en-US" sz="2000" dirty="0" smtClean="0"/>
          </a:p>
          <a:p>
            <a:r>
              <a:rPr lang="en-US" sz="2000" dirty="0" err="1" smtClean="0"/>
              <a:t>Alapítói</a:t>
            </a:r>
            <a:r>
              <a:rPr lang="en-US" sz="2000" dirty="0" smtClean="0"/>
              <a:t>: (</a:t>
            </a:r>
            <a:r>
              <a:rPr lang="en-US" sz="2000" dirty="0" err="1" smtClean="0"/>
              <a:t>Frege</a:t>
            </a:r>
            <a:r>
              <a:rPr lang="en-US" sz="2000" dirty="0" smtClean="0"/>
              <a:t>), Russell, Moore </a:t>
            </a:r>
            <a:r>
              <a:rPr lang="en-US" sz="2000" b="1" dirty="0" smtClean="0"/>
              <a:t>Wittgenstein</a:t>
            </a:r>
            <a:r>
              <a:rPr lang="en-US" sz="2000" dirty="0" smtClean="0"/>
              <a:t>, </a:t>
            </a:r>
            <a:r>
              <a:rPr lang="en-US" sz="2000" dirty="0" err="1" smtClean="0"/>
              <a:t>Bécsi</a:t>
            </a:r>
            <a:r>
              <a:rPr lang="en-US" sz="2000" dirty="0" smtClean="0"/>
              <a:t> </a:t>
            </a:r>
            <a:r>
              <a:rPr lang="en-US" sz="2000" dirty="0" err="1" smtClean="0"/>
              <a:t>kör</a:t>
            </a:r>
            <a:endParaRPr lang="en-US" sz="2000" b="1" dirty="0"/>
          </a:p>
        </p:txBody>
      </p:sp>
      <p:sp>
        <p:nvSpPr>
          <p:cNvPr id="5" name="Text Placeholder 4"/>
          <p:cNvSpPr>
            <a:spLocks noGrp="1"/>
          </p:cNvSpPr>
          <p:nvPr>
            <p:ph type="body" sz="quarter" idx="3"/>
          </p:nvPr>
        </p:nvSpPr>
        <p:spPr/>
        <p:txBody>
          <a:bodyPr/>
          <a:lstStyle/>
          <a:p>
            <a:r>
              <a:rPr lang="en-US" dirty="0" err="1" smtClean="0"/>
              <a:t>Fenomenológia</a:t>
            </a:r>
            <a:endParaRPr lang="en-US" dirty="0"/>
          </a:p>
        </p:txBody>
      </p:sp>
      <p:sp>
        <p:nvSpPr>
          <p:cNvPr id="6" name="Content Placeholder 5"/>
          <p:cNvSpPr>
            <a:spLocks noGrp="1"/>
          </p:cNvSpPr>
          <p:nvPr>
            <p:ph sz="quarter" idx="4"/>
          </p:nvPr>
        </p:nvSpPr>
        <p:spPr>
          <a:xfrm>
            <a:off x="4631578" y="3160063"/>
            <a:ext cx="4512422" cy="3697937"/>
          </a:xfrm>
        </p:spPr>
        <p:txBody>
          <a:bodyPr>
            <a:normAutofit/>
          </a:bodyPr>
          <a:lstStyle/>
          <a:p>
            <a:r>
              <a:rPr lang="en-US" sz="2000" dirty="0" err="1" smtClean="0"/>
              <a:t>Eredeti</a:t>
            </a:r>
            <a:r>
              <a:rPr lang="en-US" sz="2000" dirty="0" smtClean="0"/>
              <a:t> </a:t>
            </a:r>
            <a:r>
              <a:rPr lang="en-US" sz="2000" dirty="0" err="1" smtClean="0"/>
              <a:t>célja</a:t>
            </a:r>
            <a:r>
              <a:rPr lang="en-US" sz="2000" dirty="0" smtClean="0"/>
              <a:t>: a </a:t>
            </a:r>
            <a:r>
              <a:rPr lang="en-US" sz="2000" dirty="0" err="1" smtClean="0"/>
              <a:t>filozófia</a:t>
            </a:r>
            <a:r>
              <a:rPr lang="en-US" sz="2000" dirty="0" smtClean="0"/>
              <a:t> mint </a:t>
            </a:r>
            <a:r>
              <a:rPr lang="en-US" sz="2000" dirty="0" err="1" smtClean="0"/>
              <a:t>szigorú</a:t>
            </a:r>
            <a:r>
              <a:rPr lang="en-US" sz="2000" dirty="0" smtClean="0"/>
              <a:t> </a:t>
            </a:r>
            <a:r>
              <a:rPr lang="en-US" sz="2000" dirty="0" err="1" smtClean="0"/>
              <a:t>tudomány</a:t>
            </a:r>
            <a:r>
              <a:rPr lang="en-US" sz="2000" dirty="0" smtClean="0"/>
              <a:t> </a:t>
            </a:r>
            <a:r>
              <a:rPr lang="en-US" sz="2000" dirty="0" err="1" smtClean="0"/>
              <a:t>megalapozása</a:t>
            </a:r>
            <a:endParaRPr lang="en-US" sz="2000" dirty="0" smtClean="0"/>
          </a:p>
          <a:p>
            <a:r>
              <a:rPr lang="en-US" sz="2000" dirty="0" err="1" smtClean="0"/>
              <a:t>Fő</a:t>
            </a:r>
            <a:r>
              <a:rPr lang="en-US" sz="2000" dirty="0" smtClean="0"/>
              <a:t> </a:t>
            </a:r>
            <a:r>
              <a:rPr lang="en-US" sz="2000" dirty="0" err="1" smtClean="0"/>
              <a:t>eszközei</a:t>
            </a:r>
            <a:r>
              <a:rPr lang="en-US" sz="2000" dirty="0" smtClean="0"/>
              <a:t>: </a:t>
            </a:r>
            <a:r>
              <a:rPr lang="en-US" sz="2000" dirty="0" err="1" smtClean="0"/>
              <a:t>megjelenő</a:t>
            </a:r>
            <a:r>
              <a:rPr lang="en-US" sz="2000" dirty="0" smtClean="0"/>
              <a:t> </a:t>
            </a:r>
            <a:r>
              <a:rPr lang="en-US" sz="2000" dirty="0" err="1" smtClean="0"/>
              <a:t>leírása</a:t>
            </a:r>
            <a:r>
              <a:rPr lang="en-US" sz="2000" dirty="0" smtClean="0"/>
              <a:t> </a:t>
            </a:r>
            <a:r>
              <a:rPr lang="en-US" sz="2000" dirty="0" err="1" smtClean="0"/>
              <a:t>és</a:t>
            </a:r>
            <a:r>
              <a:rPr lang="en-US" sz="2000" dirty="0" smtClean="0"/>
              <a:t> </a:t>
            </a:r>
            <a:r>
              <a:rPr lang="en-US" sz="2000" dirty="0" err="1" smtClean="0"/>
              <a:t>értelmezése</a:t>
            </a:r>
            <a:endParaRPr lang="en-US" sz="2000" dirty="0" smtClean="0"/>
          </a:p>
          <a:p>
            <a:r>
              <a:rPr lang="en-US" sz="2000" dirty="0" err="1" smtClean="0"/>
              <a:t>Alapítója</a:t>
            </a:r>
            <a:r>
              <a:rPr lang="en-US" sz="2000" dirty="0" smtClean="0"/>
              <a:t>: Edmund Husserl</a:t>
            </a:r>
          </a:p>
          <a:p>
            <a:r>
              <a:rPr lang="en-US" sz="2000" dirty="0" err="1" smtClean="0"/>
              <a:t>Fordulataihoz</a:t>
            </a:r>
            <a:r>
              <a:rPr lang="en-US" sz="2000" dirty="0" smtClean="0"/>
              <a:t> </a:t>
            </a:r>
            <a:r>
              <a:rPr lang="en-US" sz="2000" dirty="0" err="1" smtClean="0"/>
              <a:t>kapcsolható</a:t>
            </a:r>
            <a:r>
              <a:rPr lang="en-US" sz="2000" dirty="0" smtClean="0"/>
              <a:t> </a:t>
            </a:r>
            <a:r>
              <a:rPr lang="en-US" sz="2000" dirty="0" err="1" smtClean="0"/>
              <a:t>gondolkodók</a:t>
            </a:r>
            <a:r>
              <a:rPr lang="en-US" sz="2000" dirty="0" smtClean="0"/>
              <a:t>: </a:t>
            </a:r>
            <a:r>
              <a:rPr lang="en-US" sz="2000" dirty="0" err="1" smtClean="0"/>
              <a:t>Scheler</a:t>
            </a:r>
            <a:r>
              <a:rPr lang="en-US" sz="2000" dirty="0" smtClean="0"/>
              <a:t>, </a:t>
            </a:r>
            <a:r>
              <a:rPr lang="en-US" sz="2000" b="1" dirty="0" smtClean="0"/>
              <a:t>Heidegger</a:t>
            </a:r>
            <a:r>
              <a:rPr lang="en-US" sz="2000" dirty="0" smtClean="0"/>
              <a:t>, </a:t>
            </a:r>
            <a:r>
              <a:rPr lang="en-US" sz="2000" dirty="0" smtClean="0"/>
              <a:t>Sartre</a:t>
            </a:r>
            <a:r>
              <a:rPr lang="hu-HU" sz="2000" dirty="0" smtClean="0"/>
              <a:t>,</a:t>
            </a:r>
            <a:r>
              <a:rPr lang="en-US" sz="2000" dirty="0" smtClean="0"/>
              <a:t> </a:t>
            </a:r>
            <a:r>
              <a:rPr lang="en-US" sz="2000" dirty="0" err="1" smtClean="0"/>
              <a:t>Levinas</a:t>
            </a:r>
            <a:r>
              <a:rPr lang="en-US" sz="2000" dirty="0" smtClean="0"/>
              <a:t>, </a:t>
            </a:r>
            <a:r>
              <a:rPr lang="en-US" sz="2000" dirty="0" err="1" smtClean="0"/>
              <a:t>Merleau-Ponty</a:t>
            </a:r>
            <a:r>
              <a:rPr lang="en-US" sz="2000" dirty="0" smtClean="0"/>
              <a:t> </a:t>
            </a:r>
            <a:endParaRPr lang="en-US" sz="2000" b="1" dirty="0"/>
          </a:p>
        </p:txBody>
      </p:sp>
    </p:spTree>
    <p:extLst>
      <p:ext uri="{BB962C8B-B14F-4D97-AF65-F5344CB8AC3E}">
        <p14:creationId xmlns:p14="http://schemas.microsoft.com/office/powerpoint/2010/main" xmlns="" val="4237360353"/>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Az analitikus filozófia születése</a:t>
            </a:r>
            <a:endParaRPr lang="hu-HU" dirty="0"/>
          </a:p>
        </p:txBody>
      </p:sp>
      <p:sp>
        <p:nvSpPr>
          <p:cNvPr id="3" name="Tartalom helye 2"/>
          <p:cNvSpPr>
            <a:spLocks noGrp="1"/>
          </p:cNvSpPr>
          <p:nvPr>
            <p:ph idx="1"/>
          </p:nvPr>
        </p:nvSpPr>
        <p:spPr>
          <a:xfrm>
            <a:off x="0" y="2071678"/>
            <a:ext cx="9144000" cy="4786322"/>
          </a:xfrm>
        </p:spPr>
        <p:txBody>
          <a:bodyPr>
            <a:normAutofit/>
          </a:bodyPr>
          <a:lstStyle/>
          <a:p>
            <a:r>
              <a:rPr lang="hu-HU" dirty="0" err="1" smtClean="0"/>
              <a:t>Gottlob</a:t>
            </a:r>
            <a:r>
              <a:rPr lang="hu-HU" dirty="0" smtClean="0"/>
              <a:t> </a:t>
            </a:r>
            <a:r>
              <a:rPr lang="hu-HU" dirty="0" err="1" smtClean="0"/>
              <a:t>Frege</a:t>
            </a:r>
            <a:r>
              <a:rPr lang="hu-HU" dirty="0" smtClean="0"/>
              <a:t> (1848-1925): Az analitikus filozófia „nagyapja”, a modern szimbolikus logika megalapítója.</a:t>
            </a:r>
          </a:p>
          <a:p>
            <a:r>
              <a:rPr lang="hu-HU" dirty="0" smtClean="0"/>
              <a:t>Az analitikus filozófia alapítói:</a:t>
            </a:r>
          </a:p>
          <a:p>
            <a:pPr lvl="1"/>
            <a:r>
              <a:rPr lang="hu-HU" sz="1800" dirty="0" smtClean="0"/>
              <a:t>George Edward Moore (1873-1958): Amellett érvel, hogy a filozófiai problémák megoldását a filozófiai tézisek analízise hozhatja el.</a:t>
            </a:r>
          </a:p>
          <a:p>
            <a:pPr lvl="1"/>
            <a:r>
              <a:rPr lang="hu-HU" sz="1800" dirty="0" smtClean="0"/>
              <a:t>Bertrand Russell (1872-1970): </a:t>
            </a:r>
            <a:r>
              <a:rPr lang="hu-HU" sz="1800" dirty="0" err="1" smtClean="0"/>
              <a:t>Frege</a:t>
            </a:r>
            <a:r>
              <a:rPr lang="hu-HU" sz="1800" dirty="0" smtClean="0"/>
              <a:t> szimbolikus logikáját használva elemzi a filozófiailag problematikus állítások jelentését. A természetes nyelv félrevezető, a </a:t>
            </a:r>
            <a:r>
              <a:rPr lang="hu-HU" sz="1800" dirty="0" err="1" smtClean="0"/>
              <a:t>a</a:t>
            </a:r>
            <a:r>
              <a:rPr lang="hu-HU" sz="1800" dirty="0" smtClean="0"/>
              <a:t> szimbolikus logika formalizmusával kell helyettesíteni, ahol csak szükséges.</a:t>
            </a:r>
          </a:p>
          <a:p>
            <a:pPr lvl="1"/>
            <a:r>
              <a:rPr lang="hu-HU" sz="1800" dirty="0" smtClean="0"/>
              <a:t>Ludwig Wittgenstein (1889-1951): Első korszaka: a természetes nyelv logikai szerkezetét kell feltárni, és megoldódnak a filozófiai problémák. Második korszaka: a nyelv használatot kell megérteni, és eltűnnek a filozófiai problémák.</a:t>
            </a:r>
            <a:endParaRPr lang="hu-HU" sz="1800" dirty="0"/>
          </a:p>
        </p:txBody>
      </p:sp>
    </p:spTree>
    <p:extLst>
      <p:ext uri="{BB962C8B-B14F-4D97-AF65-F5344CB8AC3E}">
        <p14:creationId xmlns:p14="http://schemas.microsoft.com/office/powerpoint/2010/main" xmlns="" val="3335727567"/>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Ludwig Wittgenstein</a:t>
            </a:r>
            <a:endParaRPr lang="hu-HU" dirty="0"/>
          </a:p>
        </p:txBody>
      </p:sp>
      <p:sp>
        <p:nvSpPr>
          <p:cNvPr id="3" name="Tartalom helye 2"/>
          <p:cNvSpPr>
            <a:spLocks noGrp="1"/>
          </p:cNvSpPr>
          <p:nvPr>
            <p:ph idx="1"/>
          </p:nvPr>
        </p:nvSpPr>
        <p:spPr>
          <a:xfrm>
            <a:off x="214282" y="1287892"/>
            <a:ext cx="8929717" cy="5570108"/>
          </a:xfrm>
        </p:spPr>
        <p:txBody>
          <a:bodyPr>
            <a:normAutofit fontScale="92500" lnSpcReduction="10000"/>
          </a:bodyPr>
          <a:lstStyle/>
          <a:p>
            <a:r>
              <a:rPr lang="hu-HU" dirty="0" smtClean="0"/>
              <a:t>Ludwig Wittgenstein nagyon tehetős családba született bele nyolcadik gyermekként.</a:t>
            </a:r>
          </a:p>
          <a:p>
            <a:r>
              <a:rPr lang="hu-HU" dirty="0" smtClean="0"/>
              <a:t>Az apja acélmágnás, anyja zongoratanárnő. Bár a gyermekek művészi irányultságról tettek tanúbizonyságot, az apa azt akarta, hogy „rendes szakmát” tanuljanak. Egy gyermek megszökött, három öngyilkos lett.</a:t>
            </a:r>
          </a:p>
          <a:p>
            <a:r>
              <a:rPr lang="hu-HU" dirty="0" smtClean="0"/>
              <a:t>Manchesterben mérnöknek készül, majd átmegy Cambridge-be, hogy Russelltől tanuljon filozófiát. </a:t>
            </a:r>
          </a:p>
          <a:p>
            <a:r>
              <a:rPr lang="hu-HU" dirty="0" smtClean="0"/>
              <a:t>1913-ban apja halálával óriási vagyont örököl. Előbb 1914-ben 100.000 koronát adományoz az osztrák művészeknek (pl.: Rilke). A háború után 1918-1919) minden vagyonát szétosztja testvérei között.</a:t>
            </a:r>
          </a:p>
          <a:p>
            <a:r>
              <a:rPr lang="hu-HU" dirty="0" smtClean="0"/>
              <a:t>Az első világháború alatt írja meg első főművét, a </a:t>
            </a:r>
            <a:r>
              <a:rPr lang="hu-HU" i="1" dirty="0" err="1"/>
              <a:t>Tractatus</a:t>
            </a:r>
            <a:r>
              <a:rPr lang="hu-HU" i="1" dirty="0"/>
              <a:t> </a:t>
            </a:r>
            <a:r>
              <a:rPr lang="hu-HU" i="1" dirty="0" err="1" smtClean="0"/>
              <a:t>logico-philosophicus</a:t>
            </a:r>
            <a:r>
              <a:rPr lang="hu-HU" dirty="0" err="1" smtClean="0"/>
              <a:t>-t</a:t>
            </a:r>
            <a:r>
              <a:rPr lang="hu-HU" dirty="0" smtClean="0"/>
              <a:t> (Logikai-filozófiai értekezés).</a:t>
            </a:r>
          </a:p>
          <a:p>
            <a:r>
              <a:rPr lang="hu-HU" dirty="0" smtClean="0"/>
              <a:t>Visszavonul a filozófiától, mert úgy érzi, minden filozófiai problémát megoldott. Először általános iskolai szinten tanít, majd </a:t>
            </a:r>
            <a:r>
              <a:rPr lang="hu-HU" dirty="0" err="1" smtClean="0"/>
              <a:t>eg</a:t>
            </a:r>
            <a:r>
              <a:rPr lang="hu-HU" dirty="0" smtClean="0"/>
              <a:t> kolostor kertésze lesz.</a:t>
            </a:r>
          </a:p>
          <a:p>
            <a:r>
              <a:rPr lang="hu-HU" dirty="0" smtClean="0"/>
              <a:t>1929-ben visszautazik Cambridge-be. 1932-től 1940-ig  visszavonul a tanítástól, hogy munkáján dolgozzon.</a:t>
            </a:r>
          </a:p>
          <a:p>
            <a:r>
              <a:rPr lang="hu-HU" dirty="0" smtClean="0"/>
              <a:t>1940-49 ismét professzor. 1951-ben meghal, második főműve, a </a:t>
            </a:r>
            <a:r>
              <a:rPr lang="hu-HU" i="1" dirty="0" smtClean="0"/>
              <a:t>Filozófiai vizsgálódások </a:t>
            </a:r>
            <a:r>
              <a:rPr lang="hu-HU" dirty="0" smtClean="0"/>
              <a:t>posztumusz jelenik meg. </a:t>
            </a:r>
          </a:p>
          <a:p>
            <a:endParaRPr lang="hu-HU" dirty="0"/>
          </a:p>
        </p:txBody>
      </p:sp>
    </p:spTree>
    <p:extLst>
      <p:ext uri="{BB962C8B-B14F-4D97-AF65-F5344CB8AC3E}">
        <p14:creationId xmlns:p14="http://schemas.microsoft.com/office/powerpoint/2010/main" xmlns="" val="1907213776"/>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44696" y="624110"/>
            <a:ext cx="7199304" cy="1280890"/>
          </a:xfrm>
        </p:spPr>
        <p:txBody>
          <a:bodyPr/>
          <a:lstStyle/>
          <a:p>
            <a:r>
              <a:rPr lang="hu-HU" i="1" dirty="0" err="1"/>
              <a:t>Tractatus</a:t>
            </a:r>
            <a:r>
              <a:rPr lang="hu-HU" i="1" dirty="0"/>
              <a:t> </a:t>
            </a:r>
            <a:r>
              <a:rPr lang="hu-HU" i="1" dirty="0" err="1"/>
              <a:t>logico-philosophicus</a:t>
            </a:r>
            <a:endParaRPr lang="hu-HU" dirty="0"/>
          </a:p>
        </p:txBody>
      </p:sp>
      <p:sp>
        <p:nvSpPr>
          <p:cNvPr id="3" name="Tartalom helye 2"/>
          <p:cNvSpPr>
            <a:spLocks noGrp="1"/>
          </p:cNvSpPr>
          <p:nvPr>
            <p:ph idx="1"/>
          </p:nvPr>
        </p:nvSpPr>
        <p:spPr>
          <a:xfrm>
            <a:off x="214282" y="1579815"/>
            <a:ext cx="8929718" cy="5278185"/>
          </a:xfrm>
        </p:spPr>
        <p:txBody>
          <a:bodyPr>
            <a:normAutofit fontScale="85000" lnSpcReduction="10000"/>
          </a:bodyPr>
          <a:lstStyle/>
          <a:p>
            <a:r>
              <a:rPr lang="hu-HU" dirty="0" smtClean="0"/>
              <a:t>A </a:t>
            </a:r>
            <a:r>
              <a:rPr lang="hu-HU" i="1" dirty="0" err="1" smtClean="0"/>
              <a:t>Tractatus</a:t>
            </a:r>
            <a:r>
              <a:rPr lang="hu-HU" dirty="0" smtClean="0"/>
              <a:t> hét fő tétele:</a:t>
            </a:r>
          </a:p>
          <a:p>
            <a:pPr>
              <a:buFont typeface="+mj-lt"/>
              <a:buAutoNum type="arabicPeriod"/>
            </a:pPr>
            <a:r>
              <a:rPr lang="hu-HU" b="1" i="1" u="sng" dirty="0" smtClean="0"/>
              <a:t>A </a:t>
            </a:r>
            <a:r>
              <a:rPr lang="hu-HU" b="1" i="1" u="sng" dirty="0"/>
              <a:t>világ mindaz, aminek esete fennáll</a:t>
            </a:r>
            <a:r>
              <a:rPr lang="hu-HU" b="1" i="1" u="sng" dirty="0" smtClean="0"/>
              <a:t>. </a:t>
            </a:r>
            <a:r>
              <a:rPr lang="hu-HU" dirty="0" smtClean="0"/>
              <a:t>– (individuumok, elemi tények, ezek összetételei </a:t>
            </a:r>
            <a:r>
              <a:rPr lang="hu-HU" dirty="0" smtClean="0">
                <a:sym typeface="Wingdings" panose="05000000000000000000" pitchFamily="2" charset="2"/>
              </a:rPr>
              <a:t> </a:t>
            </a:r>
            <a:r>
              <a:rPr lang="hu-HU" b="1" dirty="0" smtClean="0">
                <a:sym typeface="Wingdings" panose="05000000000000000000" pitchFamily="2" charset="2"/>
              </a:rPr>
              <a:t>Logikai atomizmus</a:t>
            </a:r>
            <a:r>
              <a:rPr lang="hu-HU" dirty="0" smtClean="0"/>
              <a:t>)</a:t>
            </a:r>
            <a:endParaRPr lang="hu-HU" dirty="0"/>
          </a:p>
          <a:p>
            <a:pPr>
              <a:buFont typeface="+mj-lt"/>
              <a:buAutoNum type="arabicPeriod"/>
            </a:pPr>
            <a:r>
              <a:rPr lang="hu-HU" b="1" i="1" u="sng" dirty="0" smtClean="0"/>
              <a:t>Aminek </a:t>
            </a:r>
            <a:r>
              <a:rPr lang="hu-HU" b="1" i="1" u="sng" dirty="0"/>
              <a:t>esete fennáll, a tény, nem más, mint a körülmények megléte</a:t>
            </a:r>
            <a:r>
              <a:rPr lang="hu-HU" dirty="0" smtClean="0"/>
              <a:t>. – (A tény nem egyéb, minthogy individuumok egymással különböző viszonyban állnak)</a:t>
            </a:r>
            <a:endParaRPr lang="hu-HU" dirty="0"/>
          </a:p>
          <a:p>
            <a:pPr>
              <a:buFont typeface="+mj-lt"/>
              <a:buAutoNum type="arabicPeriod"/>
            </a:pPr>
            <a:r>
              <a:rPr lang="hu-HU" b="1" i="1" u="sng" dirty="0" smtClean="0"/>
              <a:t>A </a:t>
            </a:r>
            <a:r>
              <a:rPr lang="hu-HU" b="1" i="1" u="sng" dirty="0"/>
              <a:t>tények logikai képe a gondolat</a:t>
            </a:r>
            <a:r>
              <a:rPr lang="hu-HU" b="1" i="1" u="sng" dirty="0" smtClean="0"/>
              <a:t>. </a:t>
            </a:r>
            <a:r>
              <a:rPr lang="hu-HU" dirty="0" smtClean="0"/>
              <a:t>– (</a:t>
            </a:r>
            <a:r>
              <a:rPr lang="hu-HU" b="1" dirty="0" smtClean="0"/>
              <a:t>A nyelv képelmélete</a:t>
            </a:r>
            <a:r>
              <a:rPr lang="hu-HU" dirty="0" smtClean="0"/>
              <a:t>: a nyelv elsősorban arra való, hogy struktúrájával leírja és megmutassa a valóságot)</a:t>
            </a:r>
            <a:endParaRPr lang="hu-HU" dirty="0"/>
          </a:p>
          <a:p>
            <a:pPr>
              <a:buFont typeface="+mj-lt"/>
              <a:buAutoNum type="arabicPeriod"/>
            </a:pPr>
            <a:r>
              <a:rPr lang="hu-HU" b="1" i="1" u="sng" dirty="0" smtClean="0"/>
              <a:t>A </a:t>
            </a:r>
            <a:r>
              <a:rPr lang="hu-HU" b="1" i="1" u="sng" dirty="0"/>
              <a:t>gondolat értelemmel bíró kijelentés</a:t>
            </a:r>
            <a:r>
              <a:rPr lang="hu-HU" b="1" i="1" u="sng" dirty="0" smtClean="0"/>
              <a:t>. </a:t>
            </a:r>
            <a:r>
              <a:rPr lang="hu-HU" dirty="0" smtClean="0"/>
              <a:t>– (A gondolatoknak mindig nyelvi és így logikai struktúrája van. Nyelv elsődlegessége a gondolkodással szemben)</a:t>
            </a:r>
            <a:endParaRPr lang="hu-HU" dirty="0"/>
          </a:p>
          <a:p>
            <a:pPr>
              <a:buFont typeface="+mj-lt"/>
              <a:buAutoNum type="arabicPeriod"/>
            </a:pPr>
            <a:r>
              <a:rPr lang="hu-HU" b="1" i="1" u="sng" dirty="0" smtClean="0"/>
              <a:t>Minden </a:t>
            </a:r>
            <a:r>
              <a:rPr lang="hu-HU" b="1" i="1" u="sng" dirty="0"/>
              <a:t>kijelentés az elemi kijelentések igazságfüggvénye</a:t>
            </a:r>
            <a:r>
              <a:rPr lang="hu-HU" b="1" i="1" u="sng" dirty="0" smtClean="0"/>
              <a:t>. </a:t>
            </a:r>
            <a:r>
              <a:rPr lang="hu-HU" dirty="0" smtClean="0"/>
              <a:t>– (Minden kijelentés igazsága részeinek igazságán múlik. Minden kijelentés elemezhető </a:t>
            </a:r>
            <a:r>
              <a:rPr lang="hu-HU" dirty="0" err="1" smtClean="0"/>
              <a:t>extenzionálisan</a:t>
            </a:r>
            <a:r>
              <a:rPr lang="hu-HU" dirty="0" smtClean="0"/>
              <a:t> </a:t>
            </a:r>
            <a:r>
              <a:rPr lang="hu-HU" dirty="0" smtClean="0">
                <a:sym typeface="Wingdings" panose="05000000000000000000" pitchFamily="2" charset="2"/>
              </a:rPr>
              <a:t> megérteni egy mondatot annyi, mint megérteni, hogy mi tenné igazzá [</a:t>
            </a:r>
            <a:r>
              <a:rPr lang="hu-HU" b="1" dirty="0" err="1" smtClean="0">
                <a:sym typeface="Wingdings" panose="05000000000000000000" pitchFamily="2" charset="2"/>
              </a:rPr>
              <a:t>verifikácionizmus</a:t>
            </a:r>
            <a:r>
              <a:rPr lang="hu-HU" dirty="0" smtClean="0">
                <a:sym typeface="Wingdings" panose="05000000000000000000" pitchFamily="2" charset="2"/>
              </a:rPr>
              <a:t>]</a:t>
            </a:r>
            <a:r>
              <a:rPr lang="hu-HU" dirty="0" smtClean="0"/>
              <a:t>)</a:t>
            </a:r>
            <a:endParaRPr lang="hu-HU" dirty="0"/>
          </a:p>
          <a:p>
            <a:pPr>
              <a:buFont typeface="+mj-lt"/>
              <a:buAutoNum type="arabicPeriod"/>
            </a:pPr>
            <a:r>
              <a:rPr lang="hu-HU" b="1" i="1" u="sng" dirty="0" smtClean="0"/>
              <a:t>Az </a:t>
            </a:r>
            <a:r>
              <a:rPr lang="hu-HU" b="1" i="1" u="sng" dirty="0"/>
              <a:t>igazságfüggvény általános formája a következő: [`p,`x, N(`x </a:t>
            </a:r>
            <a:r>
              <a:rPr lang="hu-HU" b="1" i="1" u="sng" dirty="0" smtClean="0"/>
              <a:t>)]. </a:t>
            </a:r>
            <a:r>
              <a:rPr lang="hu-HU" dirty="0" smtClean="0"/>
              <a:t>– (Létezik egy módszer, az un. </a:t>
            </a:r>
            <a:r>
              <a:rPr lang="hu-HU" dirty="0"/>
              <a:t>a</a:t>
            </a:r>
            <a:r>
              <a:rPr lang="hu-HU" dirty="0" smtClean="0"/>
              <a:t>nalitikus táblázat, melynek segítségével minden mondat lebontható elemeire és mint összetett igazságfüggvény értelmezhető.)</a:t>
            </a:r>
            <a:endParaRPr lang="hu-HU" dirty="0"/>
          </a:p>
          <a:p>
            <a:pPr>
              <a:buFont typeface="+mj-lt"/>
              <a:buAutoNum type="arabicPeriod"/>
            </a:pPr>
            <a:r>
              <a:rPr lang="hu-HU" b="1" i="1" u="sng" dirty="0" smtClean="0"/>
              <a:t>Amiről </a:t>
            </a:r>
            <a:r>
              <a:rPr lang="hu-HU" b="1" i="1" u="sng" dirty="0"/>
              <a:t>nem lehet beszélni, arról hallgatni kell</a:t>
            </a:r>
            <a:r>
              <a:rPr lang="hu-HU" b="1" i="1" u="sng" dirty="0" smtClean="0"/>
              <a:t>. </a:t>
            </a:r>
            <a:r>
              <a:rPr lang="hu-HU" dirty="0" smtClean="0"/>
              <a:t>– (Azok a kijelentések, ahol nem lehet pontosan megmondani, hogy mikor volnának igazak, értelmetlenek. Sok problémával kapcsolatban csak ilyen kijelentéseket lehet tenni. Ezek jellemzően filozófiai problémák. A legtöbb filozófiai problémáról nem szabadna beszélni -  a maradékot pedig Wittgenstein szerint Wittgenstein megoldotta.) </a:t>
            </a:r>
            <a:endParaRPr lang="hu-HU" dirty="0"/>
          </a:p>
        </p:txBody>
      </p:sp>
    </p:spTree>
    <p:extLst>
      <p:ext uri="{BB962C8B-B14F-4D97-AF65-F5344CB8AC3E}">
        <p14:creationId xmlns:p14="http://schemas.microsoft.com/office/powerpoint/2010/main" xmlns="" val="2137541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Bécsi Kör és Wittgenstein filozófiája</a:t>
            </a:r>
            <a:endParaRPr lang="hu-HU" dirty="0"/>
          </a:p>
        </p:txBody>
      </p:sp>
      <p:sp>
        <p:nvSpPr>
          <p:cNvPr id="3" name="Tartalom helye 2"/>
          <p:cNvSpPr>
            <a:spLocks noGrp="1"/>
          </p:cNvSpPr>
          <p:nvPr>
            <p:ph idx="1"/>
          </p:nvPr>
        </p:nvSpPr>
        <p:spPr>
          <a:xfrm>
            <a:off x="0" y="2133600"/>
            <a:ext cx="9143999" cy="4724400"/>
          </a:xfrm>
        </p:spPr>
        <p:txBody>
          <a:bodyPr>
            <a:normAutofit/>
          </a:bodyPr>
          <a:lstStyle/>
          <a:p>
            <a:r>
              <a:rPr lang="hu-HU" dirty="0" smtClean="0"/>
              <a:t>A Bécsi Kör tagjai (pl.: </a:t>
            </a:r>
            <a:r>
              <a:rPr lang="hu-HU" dirty="0" err="1" smtClean="0"/>
              <a:t>Moritz</a:t>
            </a:r>
            <a:r>
              <a:rPr lang="hu-HU" dirty="0" smtClean="0"/>
              <a:t> Schlick, Otto </a:t>
            </a:r>
            <a:r>
              <a:rPr lang="hu-HU" dirty="0" err="1" smtClean="0"/>
              <a:t>Neurath</a:t>
            </a:r>
            <a:r>
              <a:rPr lang="hu-HU" dirty="0" smtClean="0"/>
              <a:t>, Rudolf Carnap) sokra becsülték Wittgenstein filozófiáját.</a:t>
            </a:r>
          </a:p>
          <a:p>
            <a:r>
              <a:rPr lang="hu-HU" dirty="0" smtClean="0"/>
              <a:t>A mondatok igazságfüggvényként való felfogását, a </a:t>
            </a:r>
            <a:r>
              <a:rPr lang="hu-HU" dirty="0" err="1" smtClean="0"/>
              <a:t>verifikácionizmust</a:t>
            </a:r>
            <a:r>
              <a:rPr lang="hu-HU" dirty="0" smtClean="0"/>
              <a:t>, </a:t>
            </a:r>
            <a:r>
              <a:rPr lang="hu-HU" dirty="0" err="1" smtClean="0"/>
              <a:t>a</a:t>
            </a:r>
            <a:r>
              <a:rPr lang="hu-HU" dirty="0" smtClean="0"/>
              <a:t> matematika és a logika tautológiaként való értelmezését.</a:t>
            </a:r>
          </a:p>
          <a:p>
            <a:r>
              <a:rPr lang="hu-HU" dirty="0" smtClean="0"/>
              <a:t>Túl metafizikainak tartották azonban Wittgenstein logikai atomizmusára épülő világfelfogását.</a:t>
            </a:r>
          </a:p>
          <a:p>
            <a:r>
              <a:rPr lang="hu-HU" dirty="0" smtClean="0"/>
              <a:t>Sok tekintetben tovább </a:t>
            </a:r>
            <a:r>
              <a:rPr lang="hu-HU" dirty="0" err="1" smtClean="0"/>
              <a:t>radikalizálták</a:t>
            </a:r>
            <a:r>
              <a:rPr lang="hu-HU" dirty="0" smtClean="0"/>
              <a:t> Wittgenstein gondolatait, különösen Wittgenstein metafizika ellenességét.</a:t>
            </a:r>
          </a:p>
          <a:p>
            <a:r>
              <a:rPr lang="hu-HU" dirty="0" smtClean="0"/>
              <a:t>Carnap (A metafizika kiküszöbölése a nyelv elemzésén keresztül): A metafizikai állítások értelmetlenek, a filozófusok nem egyebek, mint tehetségtelen muzsikusok.</a:t>
            </a:r>
          </a:p>
          <a:p>
            <a:r>
              <a:rPr lang="hu-HU" dirty="0" smtClean="0"/>
              <a:t>Wittgenstein főként azzal nem értett egyet, hogy minden megjelenő leírható volna a természettudományokkal. („Kétségtelenül </a:t>
            </a:r>
            <a:r>
              <a:rPr lang="hu-HU" dirty="0"/>
              <a:t>létezik a kimondhatatlan. Ez megmutatkozik, ez a misztikum</a:t>
            </a:r>
            <a:r>
              <a:rPr lang="hu-HU" dirty="0" smtClean="0"/>
              <a:t>.”)  </a:t>
            </a:r>
            <a:endParaRPr lang="hu-HU" dirty="0"/>
          </a:p>
        </p:txBody>
      </p:sp>
    </p:spTree>
    <p:extLst>
      <p:ext uri="{BB962C8B-B14F-4D97-AF65-F5344CB8AC3E}">
        <p14:creationId xmlns:p14="http://schemas.microsoft.com/office/powerpoint/2010/main" xmlns="" val="256682718"/>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Problémák a </a:t>
            </a:r>
            <a:r>
              <a:rPr lang="hu-HU" i="1" dirty="0" err="1" smtClean="0"/>
              <a:t>Tractatus</a:t>
            </a:r>
            <a:r>
              <a:rPr lang="hu-HU" dirty="0" err="1" smtClean="0"/>
              <a:t>-sal</a:t>
            </a:r>
            <a:r>
              <a:rPr lang="hu-HU" dirty="0" smtClean="0"/>
              <a:t/>
            </a:r>
            <a:br>
              <a:rPr lang="hu-HU" dirty="0" smtClean="0"/>
            </a:br>
            <a:r>
              <a:rPr lang="hu-HU" dirty="0" smtClean="0"/>
              <a:t>Miért értékelte újra Wittgenstein saját filozófiáját?</a:t>
            </a:r>
            <a:endParaRPr lang="hu-HU" dirty="0"/>
          </a:p>
        </p:txBody>
      </p:sp>
      <p:sp>
        <p:nvSpPr>
          <p:cNvPr id="3" name="Tartalom helye 2"/>
          <p:cNvSpPr>
            <a:spLocks noGrp="1"/>
          </p:cNvSpPr>
          <p:nvPr>
            <p:ph idx="1"/>
          </p:nvPr>
        </p:nvSpPr>
        <p:spPr>
          <a:xfrm>
            <a:off x="0" y="2133600"/>
            <a:ext cx="9143999" cy="4724400"/>
          </a:xfrm>
        </p:spPr>
        <p:txBody>
          <a:bodyPr/>
          <a:lstStyle/>
          <a:p>
            <a:r>
              <a:rPr lang="hu-HU" sz="2400" dirty="0" smtClean="0"/>
              <a:t>Milyen létezők volnának az oszthatatlan logikai atomok? Fizikai entitások vagy észleletek?</a:t>
            </a:r>
          </a:p>
          <a:p>
            <a:r>
              <a:rPr lang="hu-HU" sz="2400" dirty="0" smtClean="0"/>
              <a:t>Vajon tényleg minden mondat igazságértéke megadható részeinek igazságértéke segítségével? (</a:t>
            </a:r>
            <a:r>
              <a:rPr lang="hu-HU" sz="2400" dirty="0" smtClean="0"/>
              <a:t>Problematikus </a:t>
            </a:r>
            <a:r>
              <a:rPr lang="hu-HU" sz="2400" dirty="0" smtClean="0"/>
              <a:t>mondat pl.: „Azt hiszem, hogy az alma piros.”)</a:t>
            </a:r>
          </a:p>
          <a:p>
            <a:r>
              <a:rPr lang="hu-HU" sz="2400" dirty="0" smtClean="0"/>
              <a:t>Vajon a nyelv mélyén tényleg létezik szilárd logikai struktúra?</a:t>
            </a:r>
          </a:p>
          <a:p>
            <a:r>
              <a:rPr lang="hu-HU" sz="2400" dirty="0" smtClean="0"/>
              <a:t>Vajon a nyelv lényege a világ leírása volna?</a:t>
            </a:r>
          </a:p>
          <a:p>
            <a:endParaRPr lang="hu-HU" dirty="0"/>
          </a:p>
        </p:txBody>
      </p:sp>
    </p:spTree>
    <p:extLst>
      <p:ext uri="{BB962C8B-B14F-4D97-AF65-F5344CB8AC3E}">
        <p14:creationId xmlns:p14="http://schemas.microsoft.com/office/powerpoint/2010/main" xmlns="" val="10168630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Kereszténység és platonizmus különbsége</a:t>
            </a:r>
            <a:endParaRPr lang="en-US" dirty="0"/>
          </a:p>
        </p:txBody>
      </p:sp>
      <p:sp>
        <p:nvSpPr>
          <p:cNvPr id="3" name="Tartalom helye 2"/>
          <p:cNvSpPr>
            <a:spLocks noGrp="1"/>
          </p:cNvSpPr>
          <p:nvPr>
            <p:ph idx="1"/>
          </p:nvPr>
        </p:nvSpPr>
        <p:spPr/>
        <p:txBody>
          <a:bodyPr/>
          <a:lstStyle/>
          <a:p>
            <a:r>
              <a:rPr lang="hu-HU" dirty="0" smtClean="0"/>
              <a:t>Oscar </a:t>
            </a:r>
            <a:r>
              <a:rPr lang="hu-HU" dirty="0" err="1" smtClean="0"/>
              <a:t>Cullmann</a:t>
            </a:r>
            <a:r>
              <a:rPr lang="hu-HU" dirty="0" smtClean="0"/>
              <a:t>: </a:t>
            </a:r>
            <a:r>
              <a:rPr lang="hu-HU" i="1" dirty="0" smtClean="0"/>
              <a:t>A lélek halhatatlansága vagy a holtak feltámadása?</a:t>
            </a:r>
          </a:p>
          <a:p>
            <a:r>
              <a:rPr lang="hu-HU" dirty="0" smtClean="0"/>
              <a:t>„A test a lélek börtöne” vs. </a:t>
            </a:r>
            <a:r>
              <a:rPr lang="hu-HU" dirty="0" smtClean="0"/>
              <a:t>megtestesülés</a:t>
            </a:r>
            <a:endParaRPr lang="hu-HU" dirty="0" smtClean="0"/>
          </a:p>
          <a:p>
            <a:r>
              <a:rPr lang="hu-HU" dirty="0" smtClean="0"/>
              <a:t>A halál mint valami jó vs. a halál mint az utolsó ellenség</a:t>
            </a:r>
          </a:p>
          <a:p>
            <a:r>
              <a:rPr lang="hu-HU" dirty="0" smtClean="0"/>
              <a:t>Teremtés vs. </a:t>
            </a:r>
            <a:r>
              <a:rPr lang="hu-HU" dirty="0" err="1" smtClean="0"/>
              <a:t>Demiurgosz</a:t>
            </a:r>
            <a:endParaRPr lang="hu-HU" dirty="0" smtClean="0"/>
          </a:p>
          <a:p>
            <a:r>
              <a:rPr lang="hu-HU" dirty="0" smtClean="0"/>
              <a:t>Tudás vs. </a:t>
            </a:r>
            <a:r>
              <a:rPr lang="hu-HU" dirty="0" smtClean="0"/>
              <a:t>kegyelem/hit </a:t>
            </a:r>
            <a:r>
              <a:rPr lang="hu-HU" dirty="0" smtClean="0"/>
              <a:t>(Kierkegaard)</a:t>
            </a:r>
          </a:p>
          <a:p>
            <a:endParaRPr lang="en-US" dirty="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i="1" dirty="0" smtClean="0"/>
              <a:t>Filozófiai vizsgálódások</a:t>
            </a:r>
            <a:r>
              <a:rPr lang="hu-HU" dirty="0"/>
              <a:t/>
            </a:r>
            <a:br>
              <a:rPr lang="hu-HU" dirty="0"/>
            </a:br>
            <a:r>
              <a:rPr lang="hu-HU" dirty="0" smtClean="0"/>
              <a:t>Wittgenstein kései filozófiája</a:t>
            </a:r>
            <a:endParaRPr lang="hu-HU" dirty="0"/>
          </a:p>
        </p:txBody>
      </p:sp>
      <p:sp>
        <p:nvSpPr>
          <p:cNvPr id="3" name="Tartalom helye 2"/>
          <p:cNvSpPr>
            <a:spLocks noGrp="1"/>
          </p:cNvSpPr>
          <p:nvPr>
            <p:ph idx="1"/>
          </p:nvPr>
        </p:nvSpPr>
        <p:spPr>
          <a:xfrm>
            <a:off x="0" y="2133600"/>
            <a:ext cx="9143999" cy="4724400"/>
          </a:xfrm>
        </p:spPr>
        <p:txBody>
          <a:bodyPr>
            <a:normAutofit/>
          </a:bodyPr>
          <a:lstStyle/>
          <a:p>
            <a:r>
              <a:rPr lang="hu-HU" sz="2000" dirty="0" smtClean="0"/>
              <a:t>Wittgenstein kései művében élesen kritizálja saját művét, annak nyelvfelfogását (a nyelv képelméletét) és ezen keresztül a filozófiai hagyomány jelentős részét.</a:t>
            </a:r>
          </a:p>
          <a:p>
            <a:r>
              <a:rPr lang="hu-HU" sz="2000" dirty="0" smtClean="0"/>
              <a:t>Azt állítja, hogy a nyelv képelmélete összekeveri a nyelv egy lehetséges használati formáját (</a:t>
            </a:r>
            <a:r>
              <a:rPr lang="hu-HU" sz="2000" b="1" dirty="0" smtClean="0"/>
              <a:t>nyelvjátékát</a:t>
            </a:r>
            <a:r>
              <a:rPr lang="hu-HU" sz="2000" dirty="0" smtClean="0"/>
              <a:t>) a nyelv egészével.</a:t>
            </a:r>
          </a:p>
          <a:p>
            <a:r>
              <a:rPr lang="hu-HU" sz="2000" dirty="0" smtClean="0"/>
              <a:t>A nyelvnek sokféle használati módja van. A mondatok jelentését nem egy rejtett logikai struktúra, hanem a nyelv konvencionális használati módja, a nyelvjáték határozza meg. (</a:t>
            </a:r>
            <a:r>
              <a:rPr lang="hu-HU" sz="2000" b="1" dirty="0" smtClean="0"/>
              <a:t>A jelentés használatelmélete</a:t>
            </a:r>
            <a:r>
              <a:rPr lang="hu-HU" sz="2000" dirty="0" smtClean="0"/>
              <a:t>)</a:t>
            </a:r>
          </a:p>
          <a:p>
            <a:r>
              <a:rPr lang="hu-HU" sz="2000" dirty="0" smtClean="0"/>
              <a:t>A nyelvjátékok az </a:t>
            </a:r>
            <a:r>
              <a:rPr lang="hu-HU" sz="2000" b="1" dirty="0" smtClean="0"/>
              <a:t>életformára</a:t>
            </a:r>
            <a:r>
              <a:rPr lang="hu-HU" sz="2000" dirty="0" smtClean="0"/>
              <a:t> épülnek, azon keresztül lehet őket megérteni.</a:t>
            </a:r>
          </a:p>
          <a:p>
            <a:r>
              <a:rPr lang="hu-HU" sz="2000" dirty="0" smtClean="0"/>
              <a:t>A filozófiának a nyelv használati módjait kell leírnia, nem pedig a rejtett logika formák után kutatnia, vagy éppen rejtélyes metafizikai kérdéseket nyelvi elemzés útján (vagy más módszerrel) megoldania.</a:t>
            </a:r>
            <a:endParaRPr lang="hu-HU" sz="2000" dirty="0"/>
          </a:p>
        </p:txBody>
      </p:sp>
    </p:spTree>
    <p:extLst>
      <p:ext uri="{BB962C8B-B14F-4D97-AF65-F5344CB8AC3E}">
        <p14:creationId xmlns:p14="http://schemas.microsoft.com/office/powerpoint/2010/main" xmlns="" val="1643469337"/>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Családi hasonlóság és a nyelv</a:t>
            </a:r>
            <a:endParaRPr lang="hu-HU" dirty="0"/>
          </a:p>
        </p:txBody>
      </p:sp>
      <p:sp>
        <p:nvSpPr>
          <p:cNvPr id="3" name="Tartalom helye 2"/>
          <p:cNvSpPr>
            <a:spLocks noGrp="1"/>
          </p:cNvSpPr>
          <p:nvPr>
            <p:ph idx="1"/>
          </p:nvPr>
        </p:nvSpPr>
        <p:spPr>
          <a:xfrm>
            <a:off x="0" y="1785926"/>
            <a:ext cx="9144000" cy="5072074"/>
          </a:xfrm>
        </p:spPr>
        <p:txBody>
          <a:bodyPr>
            <a:noAutofit/>
          </a:bodyPr>
          <a:lstStyle/>
          <a:p>
            <a:r>
              <a:rPr lang="hu-HU" sz="2000" dirty="0" smtClean="0"/>
              <a:t>Wittgenstein szerint a legtöbb fogalomnak nem lehet megadni kielégítő definícióját.</a:t>
            </a:r>
          </a:p>
          <a:p>
            <a:r>
              <a:rPr lang="hu-HU" sz="2000" dirty="0" smtClean="0"/>
              <a:t>Példa: Vajon hogyan definiálnád a játék fogalmát? Mi az a közös, ami mindegyikben megvan? Nincs olyan, ami az össze játékban közös lenne.</a:t>
            </a:r>
          </a:p>
          <a:p>
            <a:r>
              <a:rPr lang="hu-HU" sz="2000" dirty="0" smtClean="0"/>
              <a:t>A különböző játékok inkább olyan viszonyban vannak, mint egy család tagjai: mindegyik hasonlít a család valamelyik tagjára, de nem ugyanabban. Hasonlóságok szövik át a játék fogalmát.</a:t>
            </a:r>
          </a:p>
          <a:p>
            <a:r>
              <a:rPr lang="hu-HU" sz="2000" dirty="0" smtClean="0"/>
              <a:t>Elhibázott volt a filozófiának az a Szókratésztől elkezdődött hagyománya, amelyek a fogalmak meghatározásától és logikai elemzésétől várta a filozófiai problémák megoldását.</a:t>
            </a:r>
          </a:p>
          <a:p>
            <a:r>
              <a:rPr lang="hu-HU" sz="2000" dirty="0" smtClean="0"/>
              <a:t>Ha felmutatjuk a nyelv működésmódját, így a fogalmak használatának természetét, egyből világossá válik, hogy felesleges ilyen definíciót keresnünk. A filozófiai probléma eltűnik.</a:t>
            </a:r>
            <a:endParaRPr lang="hu-HU" sz="2000" dirty="0"/>
          </a:p>
        </p:txBody>
      </p:sp>
    </p:spTree>
    <p:extLst>
      <p:ext uri="{BB962C8B-B14F-4D97-AF65-F5344CB8AC3E}">
        <p14:creationId xmlns:p14="http://schemas.microsoft.com/office/powerpoint/2010/main" xmlns="" val="4193728658"/>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 filozófia mint terápia</a:t>
            </a:r>
            <a:endParaRPr lang="hu-HU" dirty="0"/>
          </a:p>
        </p:txBody>
      </p:sp>
      <p:sp>
        <p:nvSpPr>
          <p:cNvPr id="3" name="Tartalom helye 2"/>
          <p:cNvSpPr>
            <a:spLocks noGrp="1"/>
          </p:cNvSpPr>
          <p:nvPr>
            <p:ph idx="1"/>
          </p:nvPr>
        </p:nvSpPr>
        <p:spPr>
          <a:xfrm>
            <a:off x="857224" y="2133600"/>
            <a:ext cx="8286775" cy="4510110"/>
          </a:xfrm>
        </p:spPr>
        <p:txBody>
          <a:bodyPr>
            <a:normAutofit lnSpcReduction="10000"/>
          </a:bodyPr>
          <a:lstStyle/>
          <a:p>
            <a:r>
              <a:rPr lang="hu-HU" sz="2000" dirty="0" smtClean="0"/>
              <a:t>Wittgenstein úgy gondolta, hogy az élet célja a boldog élet.</a:t>
            </a:r>
          </a:p>
          <a:p>
            <a:r>
              <a:rPr lang="hu-HU" sz="2000" dirty="0" smtClean="0"/>
              <a:t>A filozófia azonban úgy tűnik, olyan mély problémákkal viaskodik, melyeket nem sikerül megoldania. Ezzel pedig csak szenvedést szül.</a:t>
            </a:r>
          </a:p>
          <a:p>
            <a:r>
              <a:rPr lang="hu-HU" sz="2000" dirty="0" smtClean="0"/>
              <a:t>Mint a fogalmak definíciójánál láthattuk, a problémákat nem megoldani kell, inkább el kell érni, hogy eltűnjenek.</a:t>
            </a:r>
          </a:p>
          <a:p>
            <a:r>
              <a:rPr lang="hu-HU" sz="2000" dirty="0" smtClean="0"/>
              <a:t>Mivel a filozófiai problémák a nyelv működésének félreértéséből erednek, ezért a nyelv valós működését kell felmutatni. Ezzel eltűnnek a filozófiai problémák.</a:t>
            </a:r>
          </a:p>
          <a:p>
            <a:r>
              <a:rPr lang="hu-HU" sz="2000" dirty="0" smtClean="0"/>
              <a:t>A filozófia feladata tehát a nyelv működésének leírása és a félreértésekből eredő filozófiai problémák eltűntetése. A filozófia lényegileg leírás, nem pedig valamilyen rejtély feltárása.</a:t>
            </a:r>
          </a:p>
          <a:p>
            <a:endParaRPr lang="hu-HU" dirty="0"/>
          </a:p>
        </p:txBody>
      </p:sp>
    </p:spTree>
    <p:extLst>
      <p:ext uri="{BB962C8B-B14F-4D97-AF65-F5344CB8AC3E}">
        <p14:creationId xmlns:p14="http://schemas.microsoft.com/office/powerpoint/2010/main" xmlns="" val="19693108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lstStyle/>
          <a:p>
            <a:r>
              <a:rPr lang="hu-HU" dirty="0" smtClean="0"/>
              <a:t>Arisztotelész filozófiája</a:t>
            </a:r>
            <a:endParaRPr lang="en-US" dirty="0"/>
          </a:p>
        </p:txBody>
      </p:sp>
      <p:sp>
        <p:nvSpPr>
          <p:cNvPr id="3" name="Alcím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Arisztotelész mint Platón tanítványa</a:t>
            </a:r>
            <a:endParaRPr lang="en-US" dirty="0"/>
          </a:p>
        </p:txBody>
      </p:sp>
      <p:sp>
        <p:nvSpPr>
          <p:cNvPr id="3" name="Tartalom helye 2"/>
          <p:cNvSpPr>
            <a:spLocks noGrp="1"/>
          </p:cNvSpPr>
          <p:nvPr>
            <p:ph idx="1"/>
          </p:nvPr>
        </p:nvSpPr>
        <p:spPr/>
        <p:txBody>
          <a:bodyPr>
            <a:normAutofit/>
          </a:bodyPr>
          <a:lstStyle/>
          <a:p>
            <a:r>
              <a:rPr lang="hu-HU" dirty="0" smtClean="0"/>
              <a:t>(Kr. e. 384-322)</a:t>
            </a:r>
          </a:p>
          <a:p>
            <a:r>
              <a:rPr lang="hu-HU" dirty="0" smtClean="0"/>
              <a:t>Apja a makedón király (I. Alexandrosz) orvosa.</a:t>
            </a:r>
          </a:p>
          <a:p>
            <a:r>
              <a:rPr lang="hu-HU" dirty="0" smtClean="0"/>
              <a:t>17 éves korától az Akadémia tagja</a:t>
            </a:r>
          </a:p>
          <a:p>
            <a:r>
              <a:rPr lang="hu-HU" dirty="0" smtClean="0"/>
              <a:t>41 éves, </a:t>
            </a:r>
            <a:r>
              <a:rPr lang="hu-HU" smtClean="0"/>
              <a:t>amikor Nagy </a:t>
            </a:r>
            <a:r>
              <a:rPr lang="hu-HU" dirty="0" smtClean="0"/>
              <a:t>Sándor nevelője lesz</a:t>
            </a:r>
          </a:p>
          <a:p>
            <a:r>
              <a:rPr lang="hu-HU" dirty="0" smtClean="0"/>
              <a:t>335 megalapítja Athénban Lükeiont</a:t>
            </a:r>
          </a:p>
          <a:p>
            <a:r>
              <a:rPr lang="hu-HU" dirty="0" smtClean="0"/>
              <a:t>Csak az iskolában tartott előadásokhoz készült jegyzetek maradtak fenn.</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Arisztotelész mint tudományok megalapítója</a:t>
            </a:r>
            <a:endParaRPr lang="en-US" dirty="0"/>
          </a:p>
        </p:txBody>
      </p:sp>
      <p:sp>
        <p:nvSpPr>
          <p:cNvPr id="3" name="Tartalom helye 2"/>
          <p:cNvSpPr>
            <a:spLocks noGrp="1"/>
          </p:cNvSpPr>
          <p:nvPr>
            <p:ph idx="1"/>
          </p:nvPr>
        </p:nvSpPr>
        <p:spPr/>
        <p:txBody>
          <a:bodyPr>
            <a:normAutofit/>
          </a:bodyPr>
          <a:lstStyle/>
          <a:p>
            <a:r>
              <a:rPr lang="hu-HU" b="1" dirty="0" err="1" smtClean="0"/>
              <a:t>Organon</a:t>
            </a:r>
            <a:r>
              <a:rPr lang="hu-HU" dirty="0" smtClean="0"/>
              <a:t> (gyűjtemény) </a:t>
            </a:r>
            <a:r>
              <a:rPr lang="hu-HU" dirty="0" smtClean="0">
                <a:sym typeface="Wingdings" pitchFamily="2" charset="2"/>
              </a:rPr>
              <a:t> logika</a:t>
            </a:r>
          </a:p>
          <a:p>
            <a:r>
              <a:rPr lang="hu-HU" b="1" dirty="0" smtClean="0">
                <a:sym typeface="Wingdings" pitchFamily="2" charset="2"/>
              </a:rPr>
              <a:t>Fizika</a:t>
            </a:r>
          </a:p>
          <a:p>
            <a:r>
              <a:rPr lang="hu-HU" dirty="0" smtClean="0">
                <a:sym typeface="Wingdings" pitchFamily="2" charset="2"/>
              </a:rPr>
              <a:t>Az égbolt  asztronómia</a:t>
            </a:r>
          </a:p>
          <a:p>
            <a:r>
              <a:rPr lang="hu-HU" dirty="0" smtClean="0">
                <a:sym typeface="Wingdings" pitchFamily="2" charset="2"/>
              </a:rPr>
              <a:t>Égi jelenségek  meteorológia</a:t>
            </a:r>
          </a:p>
          <a:p>
            <a:r>
              <a:rPr lang="hu-HU" dirty="0" smtClean="0">
                <a:sym typeface="Wingdings" pitchFamily="2" charset="2"/>
              </a:rPr>
              <a:t>Állattani kutatások etológia</a:t>
            </a:r>
          </a:p>
          <a:p>
            <a:r>
              <a:rPr lang="hu-HU" b="1" dirty="0" smtClean="0">
                <a:sym typeface="Wingdings" pitchFamily="2" charset="2"/>
              </a:rPr>
              <a:t>A lélek</a:t>
            </a:r>
            <a:r>
              <a:rPr lang="hu-HU" dirty="0" smtClean="0">
                <a:sym typeface="Wingdings" pitchFamily="2" charset="2"/>
              </a:rPr>
              <a:t> pszichológia</a:t>
            </a:r>
          </a:p>
          <a:p>
            <a:r>
              <a:rPr lang="hu-HU" b="1" dirty="0" smtClean="0">
                <a:sym typeface="Wingdings" pitchFamily="2" charset="2"/>
              </a:rPr>
              <a:t>Politika</a:t>
            </a:r>
          </a:p>
          <a:p>
            <a:r>
              <a:rPr lang="hu-HU" b="1" dirty="0" smtClean="0">
                <a:sym typeface="Wingdings" pitchFamily="2" charset="2"/>
              </a:rPr>
              <a:t>Metafizika</a:t>
            </a:r>
            <a:endParaRPr lang="hu-HU" b="1" dirty="0">
              <a:sym typeface="Wingdings" pitchFamily="2" charset="2"/>
            </a:endParaRPr>
          </a:p>
          <a:p>
            <a:r>
              <a:rPr lang="hu-HU" b="1" dirty="0" err="1" smtClean="0"/>
              <a:t>Nikhomakhoszi</a:t>
            </a:r>
            <a:r>
              <a:rPr lang="hu-HU" b="1" dirty="0" smtClean="0"/>
              <a:t> etika</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Platón és Arisztotelész</a:t>
            </a:r>
            <a:endParaRPr lang="en-US" dirty="0"/>
          </a:p>
        </p:txBody>
      </p:sp>
      <p:sp>
        <p:nvSpPr>
          <p:cNvPr id="4" name="Szöveg helye 3"/>
          <p:cNvSpPr>
            <a:spLocks noGrp="1"/>
          </p:cNvSpPr>
          <p:nvPr>
            <p:ph type="body" idx="1"/>
          </p:nvPr>
        </p:nvSpPr>
        <p:spPr/>
        <p:txBody>
          <a:bodyPr/>
          <a:lstStyle/>
          <a:p>
            <a:r>
              <a:rPr lang="hu-HU" dirty="0" smtClean="0"/>
              <a:t>Átvette</a:t>
            </a:r>
            <a:endParaRPr lang="en-US" dirty="0"/>
          </a:p>
        </p:txBody>
      </p:sp>
      <p:sp>
        <p:nvSpPr>
          <p:cNvPr id="6" name="Szöveg helye 5"/>
          <p:cNvSpPr>
            <a:spLocks noGrp="1"/>
          </p:cNvSpPr>
          <p:nvPr>
            <p:ph type="body" sz="half" idx="3"/>
          </p:nvPr>
        </p:nvSpPr>
        <p:spPr/>
        <p:txBody>
          <a:bodyPr/>
          <a:lstStyle/>
          <a:p>
            <a:r>
              <a:rPr lang="hu-HU" dirty="0" smtClean="0"/>
              <a:t>Elutasította</a:t>
            </a:r>
            <a:endParaRPr lang="en-US" dirty="0"/>
          </a:p>
        </p:txBody>
      </p:sp>
      <p:sp>
        <p:nvSpPr>
          <p:cNvPr id="5" name="Tartalom helye 4"/>
          <p:cNvSpPr>
            <a:spLocks noGrp="1"/>
          </p:cNvSpPr>
          <p:nvPr>
            <p:ph sz="quarter" idx="2"/>
          </p:nvPr>
        </p:nvSpPr>
        <p:spPr/>
        <p:txBody>
          <a:bodyPr>
            <a:normAutofit/>
          </a:bodyPr>
          <a:lstStyle/>
          <a:p>
            <a:r>
              <a:rPr lang="hu-HU" dirty="0" smtClean="0"/>
              <a:t>Dialektika (logika) jelentősége</a:t>
            </a:r>
          </a:p>
          <a:p>
            <a:r>
              <a:rPr lang="hu-HU" dirty="0" smtClean="0"/>
              <a:t>A megértés nem az anyagihoz, hanem az ideálishoz fér hozzá</a:t>
            </a:r>
          </a:p>
          <a:p>
            <a:r>
              <a:rPr lang="hu-HU" dirty="0" smtClean="0"/>
              <a:t>Lélek kiemelt jelentősége</a:t>
            </a:r>
          </a:p>
          <a:p>
            <a:r>
              <a:rPr lang="hu-HU" dirty="0" smtClean="0"/>
              <a:t>Erényetika</a:t>
            </a:r>
          </a:p>
          <a:p>
            <a:r>
              <a:rPr lang="hu-HU" dirty="0" smtClean="0"/>
              <a:t>A filozófus feladata alkotmányt adni és másokat a jóra vezetni</a:t>
            </a:r>
            <a:endParaRPr lang="en-US" dirty="0"/>
          </a:p>
        </p:txBody>
      </p:sp>
      <p:sp>
        <p:nvSpPr>
          <p:cNvPr id="7" name="Tartalom helye 6"/>
          <p:cNvSpPr>
            <a:spLocks noGrp="1"/>
          </p:cNvSpPr>
          <p:nvPr>
            <p:ph sz="quarter" idx="4"/>
          </p:nvPr>
        </p:nvSpPr>
        <p:spPr/>
        <p:txBody>
          <a:bodyPr>
            <a:normAutofit/>
          </a:bodyPr>
          <a:lstStyle/>
          <a:p>
            <a:r>
              <a:rPr lang="hu-HU" dirty="0" smtClean="0"/>
              <a:t>Matematika kiemelt jelentőségét</a:t>
            </a:r>
          </a:p>
          <a:p>
            <a:r>
              <a:rPr lang="hu-HU" dirty="0" smtClean="0"/>
              <a:t>Ideatant</a:t>
            </a:r>
          </a:p>
          <a:p>
            <a:r>
              <a:rPr lang="hu-HU" dirty="0" smtClean="0"/>
              <a:t>Klasszikus  test-lélek dualizmust</a:t>
            </a:r>
          </a:p>
          <a:p>
            <a:r>
              <a:rPr lang="hu-HU" dirty="0" smtClean="0"/>
              <a:t>Tudás az erény legfőbb forrása</a:t>
            </a:r>
          </a:p>
          <a:p>
            <a:r>
              <a:rPr lang="hu-HU" dirty="0" smtClean="0"/>
              <a:t>Államforma központi szerepe</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ím 6"/>
          <p:cNvSpPr>
            <a:spLocks noGrp="1"/>
          </p:cNvSpPr>
          <p:nvPr>
            <p:ph type="title"/>
          </p:nvPr>
        </p:nvSpPr>
        <p:spPr/>
        <p:txBody>
          <a:bodyPr/>
          <a:lstStyle/>
          <a:p>
            <a:r>
              <a:rPr lang="hu-HU" dirty="0" err="1" smtClean="0"/>
              <a:t>Organon</a:t>
            </a:r>
            <a:r>
              <a:rPr lang="hu-HU" dirty="0" smtClean="0"/>
              <a:t> - Logika</a:t>
            </a:r>
            <a:endParaRPr lang="en-US" dirty="0"/>
          </a:p>
        </p:txBody>
      </p:sp>
      <p:sp>
        <p:nvSpPr>
          <p:cNvPr id="8" name="Tartalom helye 7"/>
          <p:cNvSpPr>
            <a:spLocks noGrp="1"/>
          </p:cNvSpPr>
          <p:nvPr>
            <p:ph idx="1"/>
          </p:nvPr>
        </p:nvSpPr>
        <p:spPr/>
        <p:txBody>
          <a:bodyPr>
            <a:normAutofit fontScale="92500" lnSpcReduction="10000"/>
          </a:bodyPr>
          <a:lstStyle/>
          <a:p>
            <a:r>
              <a:rPr lang="hu-HU" dirty="0" smtClean="0"/>
              <a:t>A logika a helyes következtetés tudománya</a:t>
            </a:r>
          </a:p>
          <a:p>
            <a:r>
              <a:rPr lang="hu-HU" dirty="0" smtClean="0"/>
              <a:t>Szillogizmus: érvényes deduktív következtetés.</a:t>
            </a:r>
          </a:p>
          <a:p>
            <a:pPr lvl="1">
              <a:buNone/>
            </a:pPr>
            <a:r>
              <a:rPr lang="hu-HU" dirty="0" smtClean="0"/>
              <a:t>Pl.: Minden ember halandó</a:t>
            </a:r>
          </a:p>
          <a:p>
            <a:pPr lvl="1">
              <a:buNone/>
            </a:pPr>
            <a:r>
              <a:rPr lang="hu-HU" dirty="0" smtClean="0"/>
              <a:t>		Szókratész ember</a:t>
            </a:r>
          </a:p>
          <a:p>
            <a:pPr lvl="1">
              <a:buNone/>
            </a:pPr>
            <a:r>
              <a:rPr lang="hu-HU" dirty="0" smtClean="0"/>
              <a:t>	K: Szókratész halandó</a:t>
            </a:r>
          </a:p>
          <a:p>
            <a:pPr>
              <a:buFont typeface="Arial" pitchFamily="34" charset="0"/>
              <a:buChar char="•"/>
            </a:pPr>
            <a:r>
              <a:rPr lang="hu-HU" dirty="0" smtClean="0"/>
              <a:t>A tudomány első axiómáit nem kell bizonyítani </a:t>
            </a:r>
            <a:r>
              <a:rPr lang="hu-HU" dirty="0" smtClean="0">
                <a:sym typeface="Wingdings" pitchFamily="2" charset="2"/>
              </a:rPr>
              <a:t> értelmi megragadás</a:t>
            </a:r>
          </a:p>
          <a:p>
            <a:pPr>
              <a:buFont typeface="Arial" pitchFamily="34" charset="0"/>
              <a:buChar char="•"/>
            </a:pPr>
            <a:r>
              <a:rPr lang="hu-HU" dirty="0" smtClean="0">
                <a:sym typeface="Wingdings" pitchFamily="2" charset="2"/>
              </a:rPr>
              <a:t>Kategóriák:</a:t>
            </a:r>
          </a:p>
          <a:p>
            <a:pPr lvl="1">
              <a:buNone/>
            </a:pPr>
            <a:r>
              <a:rPr lang="hu-HU" dirty="0" smtClean="0">
                <a:sym typeface="Wingdings" pitchFamily="2" charset="2"/>
              </a:rPr>
              <a:t>Elsődleges szubsztancia: egyedi létező (Szókratész)</a:t>
            </a:r>
          </a:p>
          <a:p>
            <a:pPr lvl="1">
              <a:buNone/>
            </a:pPr>
            <a:r>
              <a:rPr lang="hu-HU" dirty="0" smtClean="0">
                <a:sym typeface="Wingdings" pitchFamily="2" charset="2"/>
              </a:rPr>
              <a:t>Másodlagos szubsztancia: lényegi tulajdonság (ember)</a:t>
            </a:r>
          </a:p>
          <a:p>
            <a:pPr lvl="1">
              <a:buNone/>
            </a:pPr>
            <a:r>
              <a:rPr lang="hu-HU" dirty="0" smtClean="0">
                <a:sym typeface="Wingdings" pitchFamily="2" charset="2"/>
              </a:rPr>
              <a:t>Többi tulajdonságtípus: Hely, idő, birtoklás, elszenvedés stb.</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571472" y="214290"/>
            <a:ext cx="8229600" cy="1143000"/>
          </a:xfrm>
        </p:spPr>
        <p:txBody>
          <a:bodyPr/>
          <a:lstStyle/>
          <a:p>
            <a:r>
              <a:rPr lang="hu-HU" dirty="0" smtClean="0"/>
              <a:t>Mi a filozófia?</a:t>
            </a:r>
            <a:endParaRPr lang="en-US" dirty="0"/>
          </a:p>
        </p:txBody>
      </p:sp>
      <p:sp>
        <p:nvSpPr>
          <p:cNvPr id="3" name="Tartalom helye 2"/>
          <p:cNvSpPr>
            <a:spLocks noGrp="1"/>
          </p:cNvSpPr>
          <p:nvPr>
            <p:ph sz="half" idx="1"/>
          </p:nvPr>
        </p:nvSpPr>
        <p:spPr>
          <a:xfrm>
            <a:off x="500034" y="2643182"/>
            <a:ext cx="4038600" cy="3071834"/>
          </a:xfrm>
        </p:spPr>
        <p:txBody>
          <a:bodyPr>
            <a:normAutofit/>
          </a:bodyPr>
          <a:lstStyle/>
          <a:p>
            <a:pPr>
              <a:buNone/>
            </a:pPr>
            <a:r>
              <a:rPr lang="hu-HU" dirty="0" smtClean="0"/>
              <a:t>Elméleti filozófia</a:t>
            </a:r>
          </a:p>
          <a:p>
            <a:r>
              <a:rPr lang="hu-HU" dirty="0" smtClean="0"/>
              <a:t>Metafizika (ontológia)</a:t>
            </a:r>
          </a:p>
          <a:p>
            <a:r>
              <a:rPr lang="hu-HU" dirty="0" err="1" smtClean="0"/>
              <a:t>Episztemológia</a:t>
            </a:r>
            <a:endParaRPr lang="hu-HU" dirty="0" smtClean="0"/>
          </a:p>
          <a:p>
            <a:r>
              <a:rPr lang="hu-HU" dirty="0" smtClean="0"/>
              <a:t>Logika</a:t>
            </a:r>
          </a:p>
          <a:p>
            <a:r>
              <a:rPr lang="hu-HU" dirty="0" smtClean="0"/>
              <a:t>Nyelvfilozófia</a:t>
            </a:r>
          </a:p>
          <a:p>
            <a:endParaRPr lang="en-US" dirty="0"/>
          </a:p>
        </p:txBody>
      </p:sp>
      <p:sp>
        <p:nvSpPr>
          <p:cNvPr id="4" name="Tartalom helye 3"/>
          <p:cNvSpPr>
            <a:spLocks noGrp="1"/>
          </p:cNvSpPr>
          <p:nvPr>
            <p:ph sz="half" idx="2"/>
          </p:nvPr>
        </p:nvSpPr>
        <p:spPr>
          <a:xfrm>
            <a:off x="4572000" y="2643182"/>
            <a:ext cx="4038600" cy="3143272"/>
          </a:xfrm>
        </p:spPr>
        <p:txBody>
          <a:bodyPr>
            <a:normAutofit/>
          </a:bodyPr>
          <a:lstStyle/>
          <a:p>
            <a:pPr>
              <a:buNone/>
            </a:pPr>
            <a:r>
              <a:rPr lang="hu-HU" dirty="0" smtClean="0"/>
              <a:t>Gyakorlati filozófia</a:t>
            </a:r>
          </a:p>
          <a:p>
            <a:r>
              <a:rPr lang="hu-HU" dirty="0" smtClean="0"/>
              <a:t>Etika</a:t>
            </a:r>
          </a:p>
          <a:p>
            <a:r>
              <a:rPr lang="hu-HU" dirty="0" smtClean="0"/>
              <a:t>Politikafilozófia</a:t>
            </a:r>
          </a:p>
          <a:p>
            <a:r>
              <a:rPr lang="hu-HU" dirty="0" smtClean="0"/>
              <a:t>Esztétika </a:t>
            </a:r>
          </a:p>
          <a:p>
            <a:r>
              <a:rPr lang="hu-HU" dirty="0" smtClean="0"/>
              <a:t>Vallásfilozófia</a:t>
            </a:r>
          </a:p>
          <a:p>
            <a:endParaRPr lang="en-US" dirty="0"/>
          </a:p>
        </p:txBody>
      </p:sp>
      <p:sp>
        <p:nvSpPr>
          <p:cNvPr id="5" name="Szövegdoboz 4"/>
          <p:cNvSpPr txBox="1"/>
          <p:nvPr/>
        </p:nvSpPr>
        <p:spPr>
          <a:xfrm>
            <a:off x="285720" y="1357302"/>
            <a:ext cx="8858280" cy="1169551"/>
          </a:xfrm>
          <a:prstGeom prst="rect">
            <a:avLst/>
          </a:prstGeom>
          <a:noFill/>
        </p:spPr>
        <p:txBody>
          <a:bodyPr wrap="square" rtlCol="0">
            <a:spAutoFit/>
          </a:bodyPr>
          <a:lstStyle/>
          <a:p>
            <a:r>
              <a:rPr lang="hu-HU" sz="2600" dirty="0" smtClean="0"/>
              <a:t>Egy lehetséges meghatározás: A filozófia a legalapvetőbb fogalmak, létezők és elvek </a:t>
            </a:r>
            <a:r>
              <a:rPr lang="hu-HU" sz="2600" i="1" dirty="0" smtClean="0"/>
              <a:t>kritikai</a:t>
            </a:r>
            <a:r>
              <a:rPr lang="hu-HU" sz="2600" dirty="0" smtClean="0"/>
              <a:t> vizsgálata</a:t>
            </a:r>
            <a:r>
              <a:rPr lang="hu-HU" dirty="0" smtClean="0"/>
              <a:t>.</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Fizika – a változás tudománya</a:t>
            </a:r>
            <a:endParaRPr lang="en-US" dirty="0"/>
          </a:p>
        </p:txBody>
      </p:sp>
      <p:sp>
        <p:nvSpPr>
          <p:cNvPr id="3" name="Tartalom helye 2"/>
          <p:cNvSpPr>
            <a:spLocks noGrp="1"/>
          </p:cNvSpPr>
          <p:nvPr>
            <p:ph idx="1"/>
          </p:nvPr>
        </p:nvSpPr>
        <p:spPr/>
        <p:txBody>
          <a:bodyPr>
            <a:normAutofit lnSpcReduction="10000"/>
          </a:bodyPr>
          <a:lstStyle/>
          <a:p>
            <a:r>
              <a:rPr lang="hu-HU" dirty="0" smtClean="0"/>
              <a:t>Érdekességek: </a:t>
            </a:r>
          </a:p>
          <a:p>
            <a:pPr lvl="1"/>
            <a:r>
              <a:rPr lang="hu-HU" dirty="0" smtClean="0"/>
              <a:t>Arisztotelész szerint nincs űr, </a:t>
            </a:r>
          </a:p>
          <a:p>
            <a:pPr lvl="1"/>
            <a:r>
              <a:rPr lang="hu-HU" dirty="0" smtClean="0"/>
              <a:t>nincs aktuális végtelen,</a:t>
            </a:r>
          </a:p>
          <a:p>
            <a:pPr lvl="1"/>
            <a:r>
              <a:rPr lang="hu-HU" dirty="0" smtClean="0"/>
              <a:t>a Föld gömbölyű és a  középpontban van</a:t>
            </a:r>
          </a:p>
          <a:p>
            <a:pPr lvl="1"/>
            <a:r>
              <a:rPr lang="hu-HU" dirty="0" smtClean="0"/>
              <a:t>A dolgok természetük szerint törekednek az őket megillető helyre (föld, tűz, levegő víz, </a:t>
            </a:r>
            <a:r>
              <a:rPr lang="hu-HU" dirty="0" smtClean="0">
                <a:sym typeface="Wingdings" pitchFamily="2" charset="2"/>
              </a:rPr>
              <a:t> szabadesés</a:t>
            </a:r>
            <a:r>
              <a:rPr lang="hu-HU" dirty="0" smtClean="0"/>
              <a:t>)</a:t>
            </a:r>
          </a:p>
          <a:p>
            <a:r>
              <a:rPr lang="hu-HU" dirty="0" smtClean="0"/>
              <a:t>Változás magyarázata: potencia</a:t>
            </a:r>
            <a:r>
              <a:rPr lang="hu-HU" dirty="0" smtClean="0">
                <a:sym typeface="Wingdings" pitchFamily="2" charset="2"/>
              </a:rPr>
              <a:t>aktualitás. </a:t>
            </a:r>
          </a:p>
          <a:p>
            <a:r>
              <a:rPr lang="hu-HU" dirty="0" smtClean="0">
                <a:sym typeface="Wingdings" pitchFamily="2" charset="2"/>
              </a:rPr>
              <a:t>A változás mindig valamilyen ok miatt következik </a:t>
            </a:r>
            <a:r>
              <a:rPr lang="hu-HU" dirty="0" smtClean="0">
                <a:sym typeface="Wingdings" pitchFamily="2" charset="2"/>
              </a:rPr>
              <a:t>be.</a:t>
            </a:r>
            <a:endParaRPr lang="en-US" dirty="0" smtClean="0"/>
          </a:p>
          <a:p>
            <a:r>
              <a:rPr lang="hu-HU" dirty="0" smtClean="0">
                <a:sym typeface="Wingdings" pitchFamily="2" charset="2"/>
              </a:rPr>
              <a:t>4 ok: anyagi, formai, ható-ok, cél-ok (ház példa)</a:t>
            </a:r>
          </a:p>
          <a:p>
            <a:r>
              <a:rPr lang="hu-HU" dirty="0" smtClean="0">
                <a:sym typeface="Wingdings" pitchFamily="2" charset="2"/>
              </a:rPr>
              <a:t>Mozdulatlan mozgató szükségessége (teológia)</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Metafizika – a valóság végső elvei</a:t>
            </a:r>
            <a:endParaRPr lang="en-US" dirty="0"/>
          </a:p>
        </p:txBody>
      </p:sp>
      <p:sp>
        <p:nvSpPr>
          <p:cNvPr id="3" name="Tartalom helye 2"/>
          <p:cNvSpPr>
            <a:spLocks noGrp="1"/>
          </p:cNvSpPr>
          <p:nvPr>
            <p:ph idx="1"/>
          </p:nvPr>
        </p:nvSpPr>
        <p:spPr/>
        <p:txBody>
          <a:bodyPr>
            <a:normAutofit fontScale="92500"/>
          </a:bodyPr>
          <a:lstStyle/>
          <a:p>
            <a:r>
              <a:rPr lang="hu-HU" dirty="0" smtClean="0"/>
              <a:t>Mi magyarázza, hogy a dolgok egyáltalán képesek a változásra?</a:t>
            </a:r>
          </a:p>
          <a:p>
            <a:r>
              <a:rPr lang="hu-HU" dirty="0" err="1" smtClean="0"/>
              <a:t>Hülémorfizmus</a:t>
            </a:r>
            <a:r>
              <a:rPr lang="hu-HU" dirty="0" smtClean="0"/>
              <a:t> – anyag (potencia), forma (aktualitás)</a:t>
            </a:r>
          </a:p>
          <a:p>
            <a:r>
              <a:rPr lang="hu-HU" dirty="0" smtClean="0"/>
              <a:t>Változás: forma változása</a:t>
            </a:r>
          </a:p>
          <a:p>
            <a:r>
              <a:rPr lang="hu-HU" dirty="0" smtClean="0"/>
              <a:t>Csakis a forma megismerhető végső </a:t>
            </a:r>
            <a:r>
              <a:rPr lang="hu-HU" dirty="0" smtClean="0"/>
              <a:t>soron </a:t>
            </a:r>
            <a:r>
              <a:rPr lang="hu-HU" dirty="0" smtClean="0">
                <a:sym typeface="Wingdings" pitchFamily="2" charset="2"/>
              </a:rPr>
              <a:t> </a:t>
            </a:r>
            <a:r>
              <a:rPr lang="hu-HU" dirty="0" smtClean="0">
                <a:sym typeface="Wingdings" pitchFamily="2" charset="2"/>
              </a:rPr>
              <a:t>ismeretlen </a:t>
            </a:r>
            <a:r>
              <a:rPr lang="hu-HU" dirty="0" err="1" smtClean="0">
                <a:sym typeface="Wingdings" pitchFamily="2" charset="2"/>
              </a:rPr>
              <a:t>prima</a:t>
            </a:r>
            <a:r>
              <a:rPr lang="hu-HU" dirty="0" smtClean="0">
                <a:sym typeface="Wingdings" pitchFamily="2" charset="2"/>
              </a:rPr>
              <a:t> </a:t>
            </a:r>
            <a:r>
              <a:rPr lang="hu-HU" dirty="0" err="1" smtClean="0">
                <a:sym typeface="Wingdings" pitchFamily="2" charset="2"/>
              </a:rPr>
              <a:t>materia</a:t>
            </a:r>
            <a:endParaRPr lang="hu-HU" dirty="0" smtClean="0">
              <a:sym typeface="Wingdings" pitchFamily="2" charset="2"/>
            </a:endParaRPr>
          </a:p>
          <a:p>
            <a:r>
              <a:rPr lang="hu-HU" dirty="0" smtClean="0">
                <a:sym typeface="Wingdings" pitchFamily="2" charset="2"/>
              </a:rPr>
              <a:t>Pusztulás: a forma nemcsak módosul, teljesen új kerül a helyébe  esszenciális </a:t>
            </a:r>
            <a:r>
              <a:rPr lang="hu-HU" dirty="0" err="1" smtClean="0">
                <a:sym typeface="Wingdings" pitchFamily="2" charset="2"/>
              </a:rPr>
              <a:t>vs</a:t>
            </a:r>
            <a:r>
              <a:rPr lang="hu-HU" dirty="0" smtClean="0">
                <a:sym typeface="Wingdings" pitchFamily="2" charset="2"/>
              </a:rPr>
              <a:t> </a:t>
            </a:r>
            <a:r>
              <a:rPr lang="hu-HU" dirty="0" err="1" smtClean="0">
                <a:sym typeface="Wingdings" pitchFamily="2" charset="2"/>
              </a:rPr>
              <a:t>akcidenciális</a:t>
            </a:r>
            <a:r>
              <a:rPr lang="hu-HU" dirty="0" smtClean="0">
                <a:sym typeface="Wingdings" pitchFamily="2" charset="2"/>
              </a:rPr>
              <a:t> </a:t>
            </a:r>
            <a:r>
              <a:rPr lang="hu-HU" dirty="0" smtClean="0">
                <a:sym typeface="Wingdings" pitchFamily="2" charset="2"/>
              </a:rPr>
              <a:t>tulajdonságok.</a:t>
            </a:r>
            <a:endParaRPr lang="hu-HU" dirty="0" smtClean="0">
              <a:sym typeface="Wingdings" pitchFamily="2" charset="2"/>
            </a:endParaRPr>
          </a:p>
          <a:p>
            <a:r>
              <a:rPr lang="hu-HU" dirty="0" smtClean="0">
                <a:sym typeface="Wingdings" pitchFamily="2" charset="2"/>
              </a:rPr>
              <a:t>Egyedül a </a:t>
            </a:r>
            <a:r>
              <a:rPr lang="hu-HU" i="1" dirty="0" err="1" smtClean="0">
                <a:sym typeface="Wingdings" pitchFamily="2" charset="2"/>
              </a:rPr>
              <a:t>prima</a:t>
            </a:r>
            <a:r>
              <a:rPr lang="hu-HU" i="1" dirty="0" smtClean="0">
                <a:sym typeface="Wingdings" pitchFamily="2" charset="2"/>
              </a:rPr>
              <a:t> </a:t>
            </a:r>
            <a:r>
              <a:rPr lang="hu-HU" i="1" dirty="0" err="1" smtClean="0">
                <a:sym typeface="Wingdings" pitchFamily="2" charset="2"/>
              </a:rPr>
              <a:t>materia</a:t>
            </a:r>
            <a:r>
              <a:rPr lang="hu-HU" i="1" dirty="0" smtClean="0">
                <a:sym typeface="Wingdings" pitchFamily="2" charset="2"/>
              </a:rPr>
              <a:t> </a:t>
            </a:r>
            <a:r>
              <a:rPr lang="hu-HU" dirty="0" smtClean="0">
                <a:sym typeface="Wingdings" pitchFamily="2" charset="2"/>
              </a:rPr>
              <a:t>nem pusztulhat el és a mozdulatlan mozgató </a:t>
            </a:r>
            <a:r>
              <a:rPr lang="hu-HU" dirty="0" smtClean="0">
                <a:sym typeface="Wingdings" pitchFamily="2" charset="2"/>
              </a:rPr>
              <a:t>(+ lásd </a:t>
            </a:r>
            <a:r>
              <a:rPr lang="hu-HU" dirty="0" smtClean="0">
                <a:sym typeface="Wingdings" pitchFamily="2" charset="2"/>
              </a:rPr>
              <a:t>a következő diát</a:t>
            </a:r>
            <a:r>
              <a:rPr lang="hu-HU" dirty="0" smtClean="0">
                <a:sym typeface="Wingdings" pitchFamily="2" charset="2"/>
              </a:rPr>
              <a:t>).</a:t>
            </a:r>
            <a:endParaRPr lang="hu-HU" dirty="0" smtClean="0">
              <a:sym typeface="Wingdings" pitchFamily="2" charset="2"/>
            </a:endParaRP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 lélek mint a test formája</a:t>
            </a:r>
            <a:endParaRPr lang="en-US" dirty="0"/>
          </a:p>
        </p:txBody>
      </p:sp>
      <p:sp>
        <p:nvSpPr>
          <p:cNvPr id="3" name="Tartalom helye 2"/>
          <p:cNvSpPr>
            <a:spLocks noGrp="1"/>
          </p:cNvSpPr>
          <p:nvPr>
            <p:ph idx="1"/>
          </p:nvPr>
        </p:nvSpPr>
        <p:spPr/>
        <p:txBody>
          <a:bodyPr>
            <a:normAutofit fontScale="92500"/>
          </a:bodyPr>
          <a:lstStyle/>
          <a:p>
            <a:r>
              <a:rPr lang="hu-HU" dirty="0" smtClean="0"/>
              <a:t>Test és lélek között szervesebb kapcsolat, mint Platónnál</a:t>
            </a:r>
          </a:p>
          <a:p>
            <a:r>
              <a:rPr lang="hu-HU" dirty="0" smtClean="0"/>
              <a:t>Az ember forma (eszes állat) és anyag együttese.</a:t>
            </a:r>
          </a:p>
          <a:p>
            <a:r>
              <a:rPr lang="hu-HU" dirty="0" smtClean="0"/>
              <a:t>Lélek végzi a megismerést: Érzékelés</a:t>
            </a:r>
            <a:r>
              <a:rPr lang="hu-HU" dirty="0" smtClean="0">
                <a:sym typeface="Wingdings" pitchFamily="2" charset="2"/>
              </a:rPr>
              <a:t>passzív ész  aktív ész  fogalom – </a:t>
            </a:r>
            <a:r>
              <a:rPr lang="hu-HU" dirty="0" smtClean="0">
                <a:sym typeface="Wingdings" pitchFamily="2" charset="2"/>
              </a:rPr>
              <a:t>korai „empirizmus”</a:t>
            </a:r>
            <a:endParaRPr lang="hu-HU" dirty="0" smtClean="0"/>
          </a:p>
          <a:p>
            <a:r>
              <a:rPr lang="hu-HU" dirty="0" smtClean="0"/>
              <a:t>Az ember halála, hogy az „eszes állat” formája elhagyja az anyagot</a:t>
            </a:r>
          </a:p>
          <a:p>
            <a:r>
              <a:rPr lang="hu-HU" dirty="0" smtClean="0"/>
              <a:t>DE: az (aktív) ész nem pusztulhat el, mert lényege azonos a mozdulatlan mozgatóéval.</a:t>
            </a:r>
          </a:p>
          <a:p>
            <a:r>
              <a:rPr lang="hu-HU" dirty="0" smtClean="0"/>
              <a:t>Az ember elpusztul, de lelkének örökké aktív, eszes része megmarad</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Etika mint erényetika</a:t>
            </a:r>
            <a:endParaRPr lang="en-US" dirty="0"/>
          </a:p>
        </p:txBody>
      </p:sp>
      <p:sp>
        <p:nvSpPr>
          <p:cNvPr id="3" name="Tartalom helye 2"/>
          <p:cNvSpPr>
            <a:spLocks noGrp="1"/>
          </p:cNvSpPr>
          <p:nvPr>
            <p:ph idx="1"/>
          </p:nvPr>
        </p:nvSpPr>
        <p:spPr>
          <a:xfrm>
            <a:off x="457200" y="1935480"/>
            <a:ext cx="8229600" cy="4708230"/>
          </a:xfrm>
        </p:spPr>
        <p:txBody>
          <a:bodyPr>
            <a:normAutofit lnSpcReduction="10000"/>
          </a:bodyPr>
          <a:lstStyle/>
          <a:p>
            <a:r>
              <a:rPr lang="hu-HU" b="1" i="1" dirty="0" smtClean="0"/>
              <a:t>Az erény(</a:t>
            </a:r>
            <a:r>
              <a:rPr lang="hu-HU" b="1" i="1" dirty="0" err="1" smtClean="0"/>
              <a:t>areté</a:t>
            </a:r>
            <a:r>
              <a:rPr lang="hu-HU" b="1" i="1" dirty="0" smtClean="0"/>
              <a:t>)</a:t>
            </a:r>
            <a:r>
              <a:rPr lang="hu-HU" i="1" dirty="0" smtClean="0"/>
              <a:t>: „Az erény tehát olyan lelki alkat, amely az akarati elhatározásra vonatkozik, abban a hozzánk viszonyított középben áll, amely egy szabálynak megfelelően határozható meg, mégpedig azon szabálynak megfelelően, amely szerint az okos ember határozná meg.”</a:t>
            </a:r>
            <a:r>
              <a:rPr lang="hu-HU" dirty="0" smtClean="0"/>
              <a:t> </a:t>
            </a:r>
          </a:p>
          <a:p>
            <a:r>
              <a:rPr lang="hu-HU" dirty="0" smtClean="0"/>
              <a:t>Arany középút – erkölcsi erények </a:t>
            </a:r>
            <a:r>
              <a:rPr lang="hu-HU" dirty="0" err="1" smtClean="0"/>
              <a:t>vs</a:t>
            </a:r>
            <a:r>
              <a:rPr lang="hu-HU" dirty="0" smtClean="0"/>
              <a:t> intellektuális erények</a:t>
            </a:r>
          </a:p>
          <a:p>
            <a:r>
              <a:rPr lang="hu-HU" dirty="0" smtClean="0"/>
              <a:t>Kulcsa a gyakorlás és nem (csak) a tudás</a:t>
            </a:r>
          </a:p>
          <a:p>
            <a:r>
              <a:rPr lang="hu-HU" dirty="0" smtClean="0"/>
              <a:t>Négyféle életcél: Élvezetek, dicsőség, pénz (problematikusak); </a:t>
            </a:r>
          </a:p>
          <a:p>
            <a:pPr>
              <a:buNone/>
            </a:pPr>
            <a:r>
              <a:rPr lang="hu-HU" dirty="0" smtClean="0"/>
              <a:t>	szemlélődés</a:t>
            </a:r>
            <a:r>
              <a:rPr lang="hu-HU" dirty="0" smtClean="0">
                <a:sym typeface="Wingdings" pitchFamily="2" charset="2"/>
              </a:rPr>
              <a:t> istenhez való hasonulás</a:t>
            </a:r>
            <a:endParaRPr lang="hu-HU" dirty="0" smtClean="0"/>
          </a:p>
          <a:p>
            <a:endParaRPr lang="hu-HU" dirty="0" smtClean="0"/>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Politika</a:t>
            </a:r>
            <a:endParaRPr lang="en-US" dirty="0"/>
          </a:p>
        </p:txBody>
      </p:sp>
      <p:sp>
        <p:nvSpPr>
          <p:cNvPr id="3" name="Tartalom helye 2"/>
          <p:cNvSpPr>
            <a:spLocks noGrp="1"/>
          </p:cNvSpPr>
          <p:nvPr>
            <p:ph idx="1"/>
          </p:nvPr>
        </p:nvSpPr>
        <p:spPr/>
        <p:txBody>
          <a:bodyPr/>
          <a:lstStyle/>
          <a:p>
            <a:r>
              <a:rPr lang="hu-HU" sz="2400" dirty="0" smtClean="0"/>
              <a:t>Az ember </a:t>
            </a:r>
            <a:r>
              <a:rPr lang="hu-HU" sz="2400" dirty="0" err="1" smtClean="0"/>
              <a:t>zoón</a:t>
            </a:r>
            <a:r>
              <a:rPr lang="hu-HU" sz="2400" dirty="0" smtClean="0"/>
              <a:t> </a:t>
            </a:r>
            <a:r>
              <a:rPr lang="hu-HU" sz="2400" dirty="0" err="1" smtClean="0"/>
              <a:t>politikon</a:t>
            </a:r>
            <a:r>
              <a:rPr lang="hu-HU" sz="2400" dirty="0" smtClean="0"/>
              <a:t>. Természetes közege a másokkal való együttlét </a:t>
            </a:r>
          </a:p>
          <a:p>
            <a:r>
              <a:rPr lang="hu-HU" sz="2400" dirty="0" smtClean="0"/>
              <a:t>Platón szerint az államforma meghatározó (filozófus állam, arisztokrácia, oligarchia, demokrácia, </a:t>
            </a:r>
            <a:r>
              <a:rPr lang="hu-HU" sz="2400" dirty="0" err="1" smtClean="0"/>
              <a:t>türannisz</a:t>
            </a:r>
            <a:r>
              <a:rPr lang="hu-HU" sz="2400" dirty="0" smtClean="0"/>
              <a:t>)</a:t>
            </a:r>
          </a:p>
          <a:p>
            <a:r>
              <a:rPr lang="hu-HU" sz="2400" dirty="0" smtClean="0"/>
              <a:t>Arisztotelész szerint nem az államforma meghatározó, hanem, hogy mennyire erényesek a vezetők.</a:t>
            </a:r>
          </a:p>
          <a:p>
            <a:pPr>
              <a:buNone/>
            </a:pPr>
            <a:r>
              <a:rPr lang="hu-HU" dirty="0" smtClean="0"/>
              <a:t> </a:t>
            </a:r>
            <a:endParaRPr lang="en-US" dirty="0"/>
          </a:p>
        </p:txBody>
      </p:sp>
      <p:graphicFrame>
        <p:nvGraphicFramePr>
          <p:cNvPr id="4" name="Táblázat 3"/>
          <p:cNvGraphicFramePr>
            <a:graphicFrameLocks noGrp="1"/>
          </p:cNvGraphicFramePr>
          <p:nvPr/>
        </p:nvGraphicFramePr>
        <p:xfrm>
          <a:off x="285720" y="4643446"/>
          <a:ext cx="8572560" cy="1928802"/>
        </p:xfrm>
        <a:graphic>
          <a:graphicData uri="http://schemas.openxmlformats.org/drawingml/2006/table">
            <a:tbl>
              <a:tblPr firstRow="1" bandRow="1">
                <a:tableStyleId>{5C22544A-7EE6-4342-B048-85BDC9FD1C3A}</a:tableStyleId>
              </a:tblPr>
              <a:tblGrid>
                <a:gridCol w="2143140"/>
                <a:gridCol w="2143140"/>
                <a:gridCol w="2143140"/>
                <a:gridCol w="2143140"/>
              </a:tblGrid>
              <a:tr h="642934">
                <a:tc>
                  <a:txBody>
                    <a:bodyPr/>
                    <a:lstStyle/>
                    <a:p>
                      <a:pPr algn="just">
                        <a:lnSpc>
                          <a:spcPct val="150000"/>
                        </a:lnSpc>
                        <a:spcAft>
                          <a:spcPts val="0"/>
                        </a:spcAft>
                      </a:pPr>
                      <a:r>
                        <a:rPr lang="hu-HU" sz="2000" i="1" u="sng" dirty="0">
                          <a:latin typeface="Times New Roman"/>
                          <a:ea typeface="Times New Roman"/>
                        </a:rPr>
                        <a:t>Államformák</a:t>
                      </a:r>
                      <a:endParaRPr lang="hu-HU" sz="2000" dirty="0">
                        <a:latin typeface="Times New Roman"/>
                        <a:ea typeface="Times New Roman"/>
                      </a:endParaRPr>
                    </a:p>
                  </a:txBody>
                  <a:tcPr marL="68580" marR="68580" marT="0" marB="0"/>
                </a:tc>
                <a:tc>
                  <a:txBody>
                    <a:bodyPr/>
                    <a:lstStyle/>
                    <a:p>
                      <a:pPr algn="just">
                        <a:lnSpc>
                          <a:spcPct val="150000"/>
                        </a:lnSpc>
                        <a:spcAft>
                          <a:spcPts val="0"/>
                        </a:spcAft>
                      </a:pPr>
                      <a:r>
                        <a:rPr lang="hu-HU" sz="2000">
                          <a:latin typeface="Times New Roman"/>
                          <a:ea typeface="Times New Roman"/>
                        </a:rPr>
                        <a:t>Egyeduralom</a:t>
                      </a:r>
                    </a:p>
                  </a:txBody>
                  <a:tcPr marL="68580" marR="68580" marT="0" marB="0"/>
                </a:tc>
                <a:tc>
                  <a:txBody>
                    <a:bodyPr/>
                    <a:lstStyle/>
                    <a:p>
                      <a:pPr algn="just">
                        <a:lnSpc>
                          <a:spcPct val="150000"/>
                        </a:lnSpc>
                        <a:spcAft>
                          <a:spcPts val="0"/>
                        </a:spcAft>
                      </a:pPr>
                      <a:r>
                        <a:rPr lang="hu-HU" sz="2000">
                          <a:latin typeface="Times New Roman"/>
                          <a:ea typeface="Times New Roman"/>
                        </a:rPr>
                        <a:t>Kevesek uralma</a:t>
                      </a:r>
                    </a:p>
                  </a:txBody>
                  <a:tcPr marL="68580" marR="68580" marT="0" marB="0"/>
                </a:tc>
                <a:tc>
                  <a:txBody>
                    <a:bodyPr/>
                    <a:lstStyle/>
                    <a:p>
                      <a:pPr algn="just">
                        <a:lnSpc>
                          <a:spcPct val="150000"/>
                        </a:lnSpc>
                        <a:spcAft>
                          <a:spcPts val="0"/>
                        </a:spcAft>
                      </a:pPr>
                      <a:r>
                        <a:rPr lang="hu-HU" sz="2000">
                          <a:latin typeface="Times New Roman"/>
                          <a:ea typeface="Times New Roman"/>
                        </a:rPr>
                        <a:t>Többség uralma</a:t>
                      </a:r>
                    </a:p>
                  </a:txBody>
                  <a:tcPr marL="68580" marR="68580" marT="0" marB="0"/>
                </a:tc>
              </a:tr>
              <a:tr h="642934">
                <a:tc>
                  <a:txBody>
                    <a:bodyPr/>
                    <a:lstStyle/>
                    <a:p>
                      <a:pPr algn="just">
                        <a:lnSpc>
                          <a:spcPct val="150000"/>
                        </a:lnSpc>
                        <a:spcAft>
                          <a:spcPts val="0"/>
                        </a:spcAft>
                      </a:pPr>
                      <a:r>
                        <a:rPr lang="hu-HU" sz="2000">
                          <a:latin typeface="Times New Roman"/>
                          <a:ea typeface="Times New Roman"/>
                        </a:rPr>
                        <a:t>Jó uralom</a:t>
                      </a:r>
                    </a:p>
                  </a:txBody>
                  <a:tcPr marL="68580" marR="68580" marT="0" marB="0"/>
                </a:tc>
                <a:tc>
                  <a:txBody>
                    <a:bodyPr/>
                    <a:lstStyle/>
                    <a:p>
                      <a:pPr algn="just">
                        <a:lnSpc>
                          <a:spcPct val="150000"/>
                        </a:lnSpc>
                        <a:spcAft>
                          <a:spcPts val="0"/>
                        </a:spcAft>
                      </a:pPr>
                      <a:r>
                        <a:rPr lang="hu-HU" sz="2000">
                          <a:latin typeface="Times New Roman"/>
                          <a:ea typeface="Times New Roman"/>
                        </a:rPr>
                        <a:t>Monarchia</a:t>
                      </a:r>
                    </a:p>
                  </a:txBody>
                  <a:tcPr marL="68580" marR="68580" marT="0" marB="0"/>
                </a:tc>
                <a:tc>
                  <a:txBody>
                    <a:bodyPr/>
                    <a:lstStyle/>
                    <a:p>
                      <a:pPr algn="just">
                        <a:lnSpc>
                          <a:spcPct val="150000"/>
                        </a:lnSpc>
                        <a:spcAft>
                          <a:spcPts val="0"/>
                        </a:spcAft>
                      </a:pPr>
                      <a:r>
                        <a:rPr lang="hu-HU" sz="2000">
                          <a:latin typeface="Times New Roman"/>
                          <a:ea typeface="Times New Roman"/>
                        </a:rPr>
                        <a:t>Arisztokrácia</a:t>
                      </a:r>
                    </a:p>
                  </a:txBody>
                  <a:tcPr marL="68580" marR="68580" marT="0" marB="0"/>
                </a:tc>
                <a:tc>
                  <a:txBody>
                    <a:bodyPr/>
                    <a:lstStyle/>
                    <a:p>
                      <a:pPr algn="just">
                        <a:lnSpc>
                          <a:spcPct val="150000"/>
                        </a:lnSpc>
                        <a:spcAft>
                          <a:spcPts val="0"/>
                        </a:spcAft>
                      </a:pPr>
                      <a:r>
                        <a:rPr lang="hu-HU" sz="2000">
                          <a:latin typeface="Times New Roman"/>
                          <a:ea typeface="Times New Roman"/>
                        </a:rPr>
                        <a:t>Politeia</a:t>
                      </a:r>
                    </a:p>
                  </a:txBody>
                  <a:tcPr marL="68580" marR="68580" marT="0" marB="0"/>
                </a:tc>
              </a:tr>
              <a:tr h="642934">
                <a:tc>
                  <a:txBody>
                    <a:bodyPr/>
                    <a:lstStyle/>
                    <a:p>
                      <a:pPr algn="just">
                        <a:lnSpc>
                          <a:spcPct val="150000"/>
                        </a:lnSpc>
                        <a:spcAft>
                          <a:spcPts val="0"/>
                        </a:spcAft>
                      </a:pPr>
                      <a:r>
                        <a:rPr lang="hu-HU" sz="2000">
                          <a:latin typeface="Times New Roman"/>
                          <a:ea typeface="Times New Roman"/>
                        </a:rPr>
                        <a:t>Rossz uralom</a:t>
                      </a:r>
                    </a:p>
                  </a:txBody>
                  <a:tcPr marL="68580" marR="68580" marT="0" marB="0"/>
                </a:tc>
                <a:tc>
                  <a:txBody>
                    <a:bodyPr/>
                    <a:lstStyle/>
                    <a:p>
                      <a:pPr algn="just">
                        <a:lnSpc>
                          <a:spcPct val="150000"/>
                        </a:lnSpc>
                        <a:spcAft>
                          <a:spcPts val="0"/>
                        </a:spcAft>
                      </a:pPr>
                      <a:r>
                        <a:rPr lang="hu-HU" sz="2000">
                          <a:latin typeface="Times New Roman"/>
                          <a:ea typeface="Times New Roman"/>
                        </a:rPr>
                        <a:t>Türannisz</a:t>
                      </a:r>
                    </a:p>
                  </a:txBody>
                  <a:tcPr marL="68580" marR="68580" marT="0" marB="0"/>
                </a:tc>
                <a:tc>
                  <a:txBody>
                    <a:bodyPr/>
                    <a:lstStyle/>
                    <a:p>
                      <a:pPr algn="just">
                        <a:lnSpc>
                          <a:spcPct val="150000"/>
                        </a:lnSpc>
                        <a:spcAft>
                          <a:spcPts val="0"/>
                        </a:spcAft>
                      </a:pPr>
                      <a:r>
                        <a:rPr lang="hu-HU" sz="2000">
                          <a:latin typeface="Times New Roman"/>
                          <a:ea typeface="Times New Roman"/>
                        </a:rPr>
                        <a:t>Oligarchia</a:t>
                      </a:r>
                    </a:p>
                  </a:txBody>
                  <a:tcPr marL="68580" marR="68580" marT="0" marB="0"/>
                </a:tc>
                <a:tc>
                  <a:txBody>
                    <a:bodyPr/>
                    <a:lstStyle/>
                    <a:p>
                      <a:pPr algn="just">
                        <a:lnSpc>
                          <a:spcPct val="150000"/>
                        </a:lnSpc>
                        <a:spcAft>
                          <a:spcPts val="0"/>
                        </a:spcAft>
                      </a:pPr>
                      <a:r>
                        <a:rPr lang="hu-HU" sz="2000" dirty="0">
                          <a:latin typeface="Times New Roman"/>
                          <a:ea typeface="Times New Roman"/>
                        </a:rPr>
                        <a:t>Demokrácia</a:t>
                      </a:r>
                    </a:p>
                  </a:txBody>
                  <a:tcPr marL="68580" marR="68580" marT="0" marB="0"/>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Kereszténység és Arisztotelész</a:t>
            </a:r>
            <a:endParaRPr lang="en-US" dirty="0"/>
          </a:p>
        </p:txBody>
      </p:sp>
      <p:sp>
        <p:nvSpPr>
          <p:cNvPr id="3" name="Tartalom helye 2"/>
          <p:cNvSpPr>
            <a:spLocks noGrp="1"/>
          </p:cNvSpPr>
          <p:nvPr>
            <p:ph idx="1"/>
          </p:nvPr>
        </p:nvSpPr>
        <p:spPr/>
        <p:txBody>
          <a:bodyPr/>
          <a:lstStyle/>
          <a:p>
            <a:r>
              <a:rPr lang="hu-HU" dirty="0" smtClean="0"/>
              <a:t>A katolikus hagyományban a tomizmuson keresztül a mai napig meghatározó.</a:t>
            </a:r>
          </a:p>
          <a:p>
            <a:r>
              <a:rPr lang="hu-HU" dirty="0" smtClean="0"/>
              <a:t>Filozófiájának alapfogalmai (anyag/forma, lényeg/akcidencia, </a:t>
            </a:r>
            <a:r>
              <a:rPr lang="hu-HU" dirty="0" err="1" smtClean="0"/>
              <a:t>zoón</a:t>
            </a:r>
            <a:r>
              <a:rPr lang="hu-HU" dirty="0" smtClean="0"/>
              <a:t> </a:t>
            </a:r>
            <a:r>
              <a:rPr lang="hu-HU" dirty="0" err="1" smtClean="0"/>
              <a:t>politikon</a:t>
            </a:r>
            <a:r>
              <a:rPr lang="hu-HU" dirty="0" smtClean="0"/>
              <a:t>, mozdulatlan mozgató) segítettek a teremtés, megtestesülés, az </a:t>
            </a:r>
            <a:r>
              <a:rPr lang="hu-HU" dirty="0" err="1" smtClean="0"/>
              <a:t>eukharisztia</a:t>
            </a:r>
            <a:r>
              <a:rPr lang="hu-HU" dirty="0" smtClean="0"/>
              <a:t> és a feltámadás teológiájának megalkotásában (Aquinói Szt. Tamás)</a:t>
            </a:r>
          </a:p>
          <a:p>
            <a:r>
              <a:rPr lang="hu-HU" dirty="0" smtClean="0"/>
              <a:t>Tudományfelfogása segített a teológia tudományos pozíciójának </a:t>
            </a:r>
            <a:r>
              <a:rPr lang="hu-HU" dirty="0" smtClean="0"/>
              <a:t>tisztázásában - </a:t>
            </a:r>
            <a:r>
              <a:rPr lang="hu-HU" dirty="0" smtClean="0"/>
              <a:t>(axiómák és hittételek szerepe</a:t>
            </a:r>
            <a:r>
              <a:rPr lang="hu-HU" dirty="0" smtClean="0"/>
              <a:t>).  </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Kereszténység </a:t>
            </a:r>
            <a:r>
              <a:rPr lang="hu-HU" dirty="0" err="1" smtClean="0"/>
              <a:t>vs</a:t>
            </a:r>
            <a:r>
              <a:rPr lang="hu-HU" dirty="0" smtClean="0"/>
              <a:t> Arisztotelész</a:t>
            </a:r>
            <a:endParaRPr lang="en-US" dirty="0"/>
          </a:p>
        </p:txBody>
      </p:sp>
      <p:sp>
        <p:nvSpPr>
          <p:cNvPr id="3" name="Tartalom helye 2"/>
          <p:cNvSpPr>
            <a:spLocks noGrp="1"/>
          </p:cNvSpPr>
          <p:nvPr>
            <p:ph idx="1"/>
          </p:nvPr>
        </p:nvSpPr>
        <p:spPr>
          <a:xfrm>
            <a:off x="457200" y="1935480"/>
            <a:ext cx="8229600" cy="4636792"/>
          </a:xfrm>
        </p:spPr>
        <p:txBody>
          <a:bodyPr>
            <a:normAutofit lnSpcReduction="10000"/>
          </a:bodyPr>
          <a:lstStyle/>
          <a:p>
            <a:r>
              <a:rPr lang="hu-HU" dirty="0" smtClean="0"/>
              <a:t>Arisztotelészből hiányzott a kereszténység erkölcsének újszerűsége (rabszolga: beszélő szerszám, nők alsóbbrendűsége)</a:t>
            </a:r>
          </a:p>
          <a:p>
            <a:r>
              <a:rPr lang="hu-HU" dirty="0" smtClean="0"/>
              <a:t>A boldogság szempontjából túlértékelte a tudás szerepét.</a:t>
            </a:r>
          </a:p>
          <a:p>
            <a:r>
              <a:rPr lang="hu-HU" dirty="0" smtClean="0"/>
              <a:t>A személy halhatatlansága problematikus Arisztotelész rendszerében.</a:t>
            </a:r>
          </a:p>
          <a:p>
            <a:pPr>
              <a:buNone/>
            </a:pPr>
            <a:r>
              <a:rPr lang="hu-HU" dirty="0" smtClean="0"/>
              <a:t>+1 probléma: a középkor során olyannyira összeolvadt az </a:t>
            </a:r>
            <a:r>
              <a:rPr lang="hu-HU" dirty="0" err="1" smtClean="0"/>
              <a:t>arisztotelianizmus</a:t>
            </a:r>
            <a:r>
              <a:rPr lang="hu-HU" dirty="0" smtClean="0"/>
              <a:t> és a kereszténység, hogy úgy tűnt, mintha a kereszténység része lenne az </a:t>
            </a:r>
            <a:r>
              <a:rPr lang="hu-HU" dirty="0" err="1" smtClean="0"/>
              <a:t>arisztotelianizmus</a:t>
            </a:r>
            <a:r>
              <a:rPr lang="hu-HU" dirty="0" smtClean="0"/>
              <a:t> több állítása (pl.: geocentrikus világkép)</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lstStyle/>
          <a:p>
            <a:r>
              <a:rPr lang="hu-HU" dirty="0" smtClean="0"/>
              <a:t>Aurelius Augustinus</a:t>
            </a:r>
            <a:endParaRPr lang="en-US" dirty="0"/>
          </a:p>
        </p:txBody>
      </p:sp>
      <p:sp>
        <p:nvSpPr>
          <p:cNvPr id="3" name="Alcím 2"/>
          <p:cNvSpPr>
            <a:spLocks noGrp="1"/>
          </p:cNvSpPr>
          <p:nvPr>
            <p:ph type="subTitle" idx="1"/>
          </p:nvPr>
        </p:nvSpPr>
        <p:spPr/>
        <p:txBody>
          <a:bodyPr/>
          <a:lstStyle/>
          <a:p>
            <a:r>
              <a:rPr lang="hu-HU" dirty="0" smtClean="0"/>
              <a:t>Szent Ágoston filozófiája</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Arisztotelész után</a:t>
            </a:r>
            <a:endParaRPr lang="en-US" dirty="0"/>
          </a:p>
        </p:txBody>
      </p:sp>
      <p:sp>
        <p:nvSpPr>
          <p:cNvPr id="3" name="Tartalom helye 2"/>
          <p:cNvSpPr>
            <a:spLocks noGrp="1"/>
          </p:cNvSpPr>
          <p:nvPr>
            <p:ph sz="quarter" idx="1"/>
          </p:nvPr>
        </p:nvSpPr>
        <p:spPr/>
        <p:txBody>
          <a:bodyPr/>
          <a:lstStyle/>
          <a:p>
            <a:r>
              <a:rPr lang="hu-HU" dirty="0" smtClean="0"/>
              <a:t>Hellenisztikus filozófia (Kr. e. 322-120): etikai fordulat</a:t>
            </a:r>
          </a:p>
          <a:p>
            <a:pPr lvl="1"/>
            <a:r>
              <a:rPr lang="hu-HU" dirty="0" smtClean="0"/>
              <a:t>Hedonizmus – Epikurosz: Az élet fő célja a gyönyörök maximalizálása, amit az erényes élet tesz lehetővé.</a:t>
            </a:r>
          </a:p>
          <a:p>
            <a:pPr lvl="1"/>
            <a:r>
              <a:rPr lang="hu-HU" dirty="0" smtClean="0"/>
              <a:t>Sztoicizmus – </a:t>
            </a:r>
            <a:r>
              <a:rPr lang="hu-HU" dirty="0" err="1" smtClean="0"/>
              <a:t>Kritióni</a:t>
            </a:r>
            <a:r>
              <a:rPr lang="hu-HU" dirty="0" smtClean="0"/>
              <a:t> Zénón: A feladatunk megismerni a saját természetünket és a világban elfoglalt helyünket. Eszerint cselekedni, teljesíteni kötelességeinket.</a:t>
            </a:r>
          </a:p>
          <a:p>
            <a:pPr lvl="1"/>
            <a:r>
              <a:rPr lang="hu-HU" dirty="0" smtClean="0"/>
              <a:t>Szkepticizmus – platóni akadémia: a „dogmatikus” filozófiák kritikája. Az </a:t>
            </a:r>
            <a:r>
              <a:rPr lang="hu-HU" dirty="0" err="1" smtClean="0"/>
              <a:t>ítéletfelfüggesztésben</a:t>
            </a:r>
            <a:r>
              <a:rPr lang="hu-HU" dirty="0" smtClean="0"/>
              <a:t> (</a:t>
            </a:r>
            <a:r>
              <a:rPr lang="hu-HU" dirty="0" err="1" smtClean="0"/>
              <a:t>epokhé</a:t>
            </a:r>
            <a:r>
              <a:rPr lang="hu-HU" dirty="0" smtClean="0"/>
              <a:t>) van meg a boldogág. </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Római kori filozófia</a:t>
            </a:r>
            <a:endParaRPr lang="en-US" dirty="0"/>
          </a:p>
        </p:txBody>
      </p:sp>
      <p:sp>
        <p:nvSpPr>
          <p:cNvPr id="3" name="Tartalom helye 2"/>
          <p:cNvSpPr>
            <a:spLocks noGrp="1"/>
          </p:cNvSpPr>
          <p:nvPr>
            <p:ph sz="quarter" idx="1"/>
          </p:nvPr>
        </p:nvSpPr>
        <p:spPr/>
        <p:txBody>
          <a:bodyPr/>
          <a:lstStyle/>
          <a:p>
            <a:r>
              <a:rPr lang="hu-HU" dirty="0" smtClean="0"/>
              <a:t>Római kor első századainak filozófiája (Kr. E. 120-Kr. u. 250) - Eklekticizmus</a:t>
            </a:r>
          </a:p>
          <a:p>
            <a:pPr lvl="1"/>
            <a:r>
              <a:rPr lang="hu-HU" dirty="0" smtClean="0"/>
              <a:t>Sztoicizmus: Seneca, Epiktétosz, Marcus Aurelius</a:t>
            </a:r>
          </a:p>
          <a:p>
            <a:pPr lvl="1"/>
            <a:r>
              <a:rPr lang="hu-HU" dirty="0" smtClean="0"/>
              <a:t>Epikureizmus (gyengül)</a:t>
            </a:r>
          </a:p>
          <a:p>
            <a:pPr lvl="1"/>
            <a:r>
              <a:rPr lang="hu-HU" dirty="0" err="1" smtClean="0"/>
              <a:t>Pürrhonizmus</a:t>
            </a:r>
            <a:r>
              <a:rPr lang="hu-HU" dirty="0" smtClean="0"/>
              <a:t> (szkepticizmus): Sextus </a:t>
            </a:r>
            <a:r>
              <a:rPr lang="hu-HU" dirty="0" err="1" smtClean="0"/>
              <a:t>Empiricus</a:t>
            </a:r>
            <a:endParaRPr lang="hu-HU" dirty="0" smtClean="0"/>
          </a:p>
          <a:p>
            <a:pPr lvl="1"/>
            <a:r>
              <a:rPr lang="hu-HU" dirty="0" err="1" smtClean="0"/>
              <a:t>Újplatonizmus</a:t>
            </a:r>
            <a:r>
              <a:rPr lang="hu-HU" dirty="0" smtClean="0"/>
              <a:t> - Plótinosz</a:t>
            </a:r>
          </a:p>
          <a:p>
            <a:r>
              <a:rPr lang="hu-HU" dirty="0" smtClean="0"/>
              <a:t>Császárkor kései századainak </a:t>
            </a:r>
            <a:r>
              <a:rPr lang="hu-HU" dirty="0" smtClean="0"/>
              <a:t>filozófiája</a:t>
            </a:r>
            <a:endParaRPr lang="hu-HU" dirty="0" smtClean="0"/>
          </a:p>
          <a:p>
            <a:pPr lvl="1"/>
            <a:r>
              <a:rPr lang="hu-HU" dirty="0" smtClean="0"/>
              <a:t>Az </a:t>
            </a:r>
            <a:r>
              <a:rPr lang="hu-HU" dirty="0" err="1" smtClean="0"/>
              <a:t>újplatonizmus</a:t>
            </a:r>
            <a:r>
              <a:rPr lang="hu-HU" dirty="0" smtClean="0"/>
              <a:t> egyeduralma és a keresztény filozófia előre törése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Autofit/>
          </a:bodyPr>
          <a:lstStyle/>
          <a:p>
            <a:r>
              <a:rPr lang="hu-HU" sz="4400" dirty="0" smtClean="0"/>
              <a:t>A (nyugati) filozófia kezdete</a:t>
            </a:r>
            <a:br>
              <a:rPr lang="hu-HU" sz="4400" dirty="0" smtClean="0"/>
            </a:br>
            <a:r>
              <a:rPr lang="hu-HU" sz="4400" dirty="0" err="1" smtClean="0"/>
              <a:t>Preszókratikus</a:t>
            </a:r>
            <a:r>
              <a:rPr lang="hu-HU" sz="4400" dirty="0" smtClean="0"/>
              <a:t> filozófia (</a:t>
            </a:r>
            <a:r>
              <a:rPr lang="hu-HU" sz="4400" dirty="0" err="1" smtClean="0"/>
              <a:t>Kr.e</a:t>
            </a:r>
            <a:r>
              <a:rPr lang="hu-HU" sz="4400" dirty="0" smtClean="0"/>
              <a:t> 6-5. sz.) </a:t>
            </a:r>
            <a:endParaRPr lang="en-US" sz="4400" dirty="0"/>
          </a:p>
        </p:txBody>
      </p:sp>
      <p:sp>
        <p:nvSpPr>
          <p:cNvPr id="3" name="Tartalom helye 2"/>
          <p:cNvSpPr>
            <a:spLocks noGrp="1"/>
          </p:cNvSpPr>
          <p:nvPr>
            <p:ph idx="1"/>
          </p:nvPr>
        </p:nvSpPr>
        <p:spPr>
          <a:xfrm>
            <a:off x="457200" y="1935480"/>
            <a:ext cx="8229600" cy="4922520"/>
          </a:xfrm>
        </p:spPr>
        <p:txBody>
          <a:bodyPr>
            <a:normAutofit/>
          </a:bodyPr>
          <a:lstStyle/>
          <a:p>
            <a:r>
              <a:rPr lang="hu-HU" dirty="0" smtClean="0"/>
              <a:t>Kezdetben a görög gyarmatokon virágzik (</a:t>
            </a:r>
            <a:r>
              <a:rPr lang="hu-HU" dirty="0" err="1" smtClean="0"/>
              <a:t>Milétosz</a:t>
            </a:r>
            <a:r>
              <a:rPr lang="hu-HU" dirty="0" smtClean="0"/>
              <a:t>, Szicília, </a:t>
            </a:r>
            <a:r>
              <a:rPr lang="hu-HU" dirty="0" err="1" smtClean="0"/>
              <a:t>Epheszosz</a:t>
            </a:r>
            <a:r>
              <a:rPr lang="hu-HU" dirty="0" smtClean="0"/>
              <a:t>, </a:t>
            </a:r>
            <a:r>
              <a:rPr lang="hu-HU" dirty="0" err="1" smtClean="0"/>
              <a:t>Elea</a:t>
            </a:r>
            <a:r>
              <a:rPr lang="hu-HU" dirty="0" smtClean="0"/>
              <a:t>)</a:t>
            </a:r>
          </a:p>
          <a:p>
            <a:r>
              <a:rPr lang="hu-HU" dirty="0" smtClean="0"/>
              <a:t>Kulturális diverzitás, matematika, elégtelen mitikus magyarázatok</a:t>
            </a:r>
          </a:p>
          <a:p>
            <a:r>
              <a:rPr lang="hu-HU" dirty="0" smtClean="0"/>
              <a:t>Természetfilozófia/metafizika – Mi az </a:t>
            </a:r>
            <a:r>
              <a:rPr lang="hu-HU" dirty="0" err="1" smtClean="0"/>
              <a:t>arkhé</a:t>
            </a:r>
            <a:r>
              <a:rPr lang="hu-HU" dirty="0" smtClean="0"/>
              <a:t> (őselem)?</a:t>
            </a:r>
          </a:p>
          <a:p>
            <a:pPr lvl="1"/>
            <a:r>
              <a:rPr lang="hu-HU" dirty="0" smtClean="0"/>
              <a:t>Milétoszi </a:t>
            </a:r>
            <a:r>
              <a:rPr lang="hu-HU" dirty="0" err="1" smtClean="0"/>
              <a:t>Thálész</a:t>
            </a:r>
            <a:r>
              <a:rPr lang="hu-HU" dirty="0" smtClean="0"/>
              <a:t>: víz</a:t>
            </a:r>
          </a:p>
          <a:p>
            <a:pPr lvl="1"/>
            <a:r>
              <a:rPr lang="hu-HU" dirty="0" err="1" smtClean="0"/>
              <a:t>Epheszoszi</a:t>
            </a:r>
            <a:r>
              <a:rPr lang="hu-HU" dirty="0" smtClean="0"/>
              <a:t> Hérakleitosz: tűz (logosz) – dialektika, </a:t>
            </a:r>
            <a:r>
              <a:rPr lang="hu-HU" dirty="0" smtClean="0"/>
              <a:t>elvek</a:t>
            </a:r>
            <a:r>
              <a:rPr lang="hu-HU" dirty="0" smtClean="0"/>
              <a:t> </a:t>
            </a:r>
            <a:r>
              <a:rPr lang="hu-HU" dirty="0" smtClean="0"/>
              <a:t>összefüggése</a:t>
            </a:r>
          </a:p>
          <a:p>
            <a:pPr lvl="1"/>
            <a:r>
              <a:rPr lang="hu-HU" dirty="0" err="1" smtClean="0"/>
              <a:t>Eleai</a:t>
            </a:r>
            <a:r>
              <a:rPr lang="hu-HU" dirty="0" smtClean="0"/>
              <a:t> Parmenidész: Egy – érvelés megjelenése</a:t>
            </a:r>
          </a:p>
          <a:p>
            <a:pPr lvl="1"/>
            <a:r>
              <a:rPr lang="hu-HU" dirty="0" err="1" smtClean="0"/>
              <a:t>Eleai</a:t>
            </a:r>
            <a:r>
              <a:rPr lang="hu-HU" dirty="0" smtClean="0"/>
              <a:t> Zénón: Egy – paradoxonok (Akhilleusz és a teknős)</a:t>
            </a:r>
          </a:p>
          <a:p>
            <a:pPr lvl="1"/>
            <a:r>
              <a:rPr lang="hu-HU" dirty="0" smtClean="0"/>
              <a:t>Démokritosz: atomok</a:t>
            </a:r>
          </a:p>
          <a:p>
            <a:endParaRPr lang="hu-HU" dirty="0" smtClean="0"/>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 keresztény filozófia problémája</a:t>
            </a:r>
            <a:endParaRPr lang="en-US" dirty="0"/>
          </a:p>
        </p:txBody>
      </p:sp>
      <p:sp>
        <p:nvSpPr>
          <p:cNvPr id="3" name="Tartalom helye 2"/>
          <p:cNvSpPr>
            <a:spLocks noGrp="1"/>
          </p:cNvSpPr>
          <p:nvPr>
            <p:ph sz="quarter" idx="1"/>
          </p:nvPr>
        </p:nvSpPr>
        <p:spPr>
          <a:xfrm>
            <a:off x="612648" y="1600200"/>
            <a:ext cx="8153400" cy="5257800"/>
          </a:xfrm>
        </p:spPr>
        <p:txBody>
          <a:bodyPr>
            <a:normAutofit fontScale="92500" lnSpcReduction="20000"/>
          </a:bodyPr>
          <a:lstStyle/>
          <a:p>
            <a:r>
              <a:rPr lang="hu-HU" dirty="0" smtClean="0"/>
              <a:t>Heidegger: A keresztény filozófia fából vaskarika.</a:t>
            </a:r>
          </a:p>
          <a:p>
            <a:r>
              <a:rPr lang="hu-HU" dirty="0" smtClean="0"/>
              <a:t>Karl </a:t>
            </a:r>
            <a:r>
              <a:rPr lang="hu-HU" dirty="0" err="1" smtClean="0"/>
              <a:t>Barth</a:t>
            </a:r>
            <a:r>
              <a:rPr lang="hu-HU" dirty="0" smtClean="0"/>
              <a:t>: A keresztény filozófia fogalmi ellentmondás.</a:t>
            </a:r>
          </a:p>
          <a:p>
            <a:r>
              <a:rPr lang="hu-HU" dirty="0" err="1" smtClean="0"/>
              <a:t>Etienne</a:t>
            </a:r>
            <a:r>
              <a:rPr lang="hu-HU" dirty="0" smtClean="0"/>
              <a:t> </a:t>
            </a:r>
            <a:r>
              <a:rPr lang="hu-HU" dirty="0" err="1" smtClean="0"/>
              <a:t>Gilson</a:t>
            </a:r>
            <a:r>
              <a:rPr lang="hu-HU" dirty="0" smtClean="0"/>
              <a:t>: A keresztény filozófia történelmi faktum</a:t>
            </a:r>
          </a:p>
          <a:p>
            <a:r>
              <a:rPr lang="hu-HU" dirty="0" smtClean="0"/>
              <a:t>Keresztény filozófia olyan filozófiai gondolkodás, melyet a keresztény hit motivál.</a:t>
            </a:r>
          </a:p>
          <a:p>
            <a:r>
              <a:rPr lang="hu-HU" dirty="0" smtClean="0"/>
              <a:t>Az előadó szerint nincs igazán jó ellenérv a keresztény filozófia létezésével szemben.</a:t>
            </a:r>
          </a:p>
          <a:p>
            <a:pPr lvl="1"/>
            <a:r>
              <a:rPr lang="hu-HU" dirty="0" smtClean="0"/>
              <a:t>Nem jó ellenérv, hogy a keresztény filozófia előfeltételezésekre épít – valószínűleg az összes filozófia így tesz.</a:t>
            </a:r>
          </a:p>
          <a:p>
            <a:pPr lvl="1"/>
            <a:r>
              <a:rPr lang="hu-HU" dirty="0" smtClean="0"/>
              <a:t>A keresztények nemcsak a kinyilatkoztatás segítségével, hanem az ész által is megpróbálták megközelíteni az igazságot – még akkor is, ha ezt a </a:t>
            </a:r>
            <a:r>
              <a:rPr lang="hu-HU" dirty="0" smtClean="0"/>
              <a:t>kutatást </a:t>
            </a:r>
            <a:r>
              <a:rPr lang="hu-HU" dirty="0" smtClean="0"/>
              <a:t>a </a:t>
            </a:r>
            <a:r>
              <a:rPr lang="hu-HU" dirty="0" smtClean="0"/>
              <a:t>hitük is </a:t>
            </a:r>
            <a:r>
              <a:rPr lang="hu-HU" dirty="0" smtClean="0"/>
              <a:t>befolyásolta. </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err="1" smtClean="0"/>
              <a:t>Patrisztika</a:t>
            </a:r>
            <a:r>
              <a:rPr lang="hu-HU" dirty="0" smtClean="0"/>
              <a:t> </a:t>
            </a:r>
            <a:r>
              <a:rPr lang="hu-HU" dirty="0" smtClean="0"/>
              <a:t>(Kr</a:t>
            </a:r>
            <a:r>
              <a:rPr lang="hu-HU" dirty="0" smtClean="0"/>
              <a:t>. u. I-VIII. sz.)</a:t>
            </a:r>
            <a:endParaRPr lang="en-US" dirty="0"/>
          </a:p>
        </p:txBody>
      </p:sp>
      <p:sp>
        <p:nvSpPr>
          <p:cNvPr id="3" name="Tartalom helye 2"/>
          <p:cNvSpPr>
            <a:spLocks noGrp="1"/>
          </p:cNvSpPr>
          <p:nvPr>
            <p:ph sz="quarter" idx="1"/>
          </p:nvPr>
        </p:nvSpPr>
        <p:spPr/>
        <p:txBody>
          <a:bodyPr>
            <a:normAutofit fontScale="77500" lnSpcReduction="20000"/>
          </a:bodyPr>
          <a:lstStyle/>
          <a:p>
            <a:r>
              <a:rPr lang="hu-HU" dirty="0" err="1" smtClean="0"/>
              <a:t>Pater</a:t>
            </a:r>
            <a:r>
              <a:rPr lang="hu-HU" dirty="0" smtClean="0"/>
              <a:t> – atya: </a:t>
            </a:r>
            <a:r>
              <a:rPr lang="hu-HU" dirty="0" smtClean="0"/>
              <a:t>a </a:t>
            </a:r>
            <a:r>
              <a:rPr lang="hu-HU" dirty="0" smtClean="0"/>
              <a:t>korszak gondolkodása a nagy egyházatyákhoz köthető</a:t>
            </a:r>
          </a:p>
          <a:p>
            <a:r>
              <a:rPr lang="hu-HU" dirty="0" smtClean="0"/>
              <a:t>Nincs </a:t>
            </a:r>
            <a:r>
              <a:rPr lang="hu-HU" dirty="0" smtClean="0"/>
              <a:t>határvonal </a:t>
            </a:r>
            <a:r>
              <a:rPr lang="hu-HU" dirty="0" smtClean="0"/>
              <a:t>a teológia és a filozófia </a:t>
            </a:r>
            <a:r>
              <a:rPr lang="hu-HU" dirty="0" smtClean="0"/>
              <a:t>között.</a:t>
            </a:r>
            <a:endParaRPr lang="hu-HU" dirty="0" smtClean="0"/>
          </a:p>
          <a:p>
            <a:r>
              <a:rPr lang="hu-HU" dirty="0" smtClean="0"/>
              <a:t>Nagy alakjai: </a:t>
            </a:r>
            <a:r>
              <a:rPr lang="hu-HU" dirty="0" err="1" smtClean="0"/>
              <a:t>Tertullianusz</a:t>
            </a:r>
            <a:r>
              <a:rPr lang="hu-HU" dirty="0" smtClean="0"/>
              <a:t>, </a:t>
            </a:r>
            <a:r>
              <a:rPr lang="hu-HU" dirty="0" err="1" smtClean="0"/>
              <a:t>Irenaeus</a:t>
            </a:r>
            <a:r>
              <a:rPr lang="hu-HU" dirty="0" smtClean="0"/>
              <a:t>, </a:t>
            </a:r>
            <a:r>
              <a:rPr lang="hu-HU" dirty="0" err="1" smtClean="0"/>
              <a:t>Órigenész</a:t>
            </a:r>
            <a:r>
              <a:rPr lang="hu-HU" dirty="0" smtClean="0"/>
              <a:t>, </a:t>
            </a:r>
            <a:r>
              <a:rPr lang="hu-HU" dirty="0" err="1" smtClean="0"/>
              <a:t>Pszeudo-Dionüsziosz</a:t>
            </a:r>
            <a:r>
              <a:rPr lang="hu-HU" dirty="0" smtClean="0"/>
              <a:t>,  Aurelius Augustinus</a:t>
            </a:r>
          </a:p>
          <a:p>
            <a:r>
              <a:rPr lang="hu-HU" dirty="0" smtClean="0"/>
              <a:t>Témák:</a:t>
            </a:r>
          </a:p>
          <a:p>
            <a:pPr lvl="1"/>
            <a:r>
              <a:rPr lang="hu-HU" dirty="0" smtClean="0"/>
              <a:t>Apológia (hitvédelem)</a:t>
            </a:r>
          </a:p>
          <a:p>
            <a:pPr lvl="1"/>
            <a:r>
              <a:rPr lang="hu-HU" dirty="0" smtClean="0"/>
              <a:t>Mítoszkritika (antropomorf, abszurd)</a:t>
            </a:r>
          </a:p>
          <a:p>
            <a:pPr lvl="1"/>
            <a:r>
              <a:rPr lang="hu-HU" dirty="0" smtClean="0"/>
              <a:t>Filozófia kritika (</a:t>
            </a:r>
            <a:r>
              <a:rPr lang="hu-HU" dirty="0" err="1" smtClean="0"/>
              <a:t>disszenzus</a:t>
            </a:r>
            <a:r>
              <a:rPr lang="hu-HU" dirty="0" smtClean="0"/>
              <a:t>, szkepticizmus)</a:t>
            </a:r>
          </a:p>
          <a:p>
            <a:pPr lvl="1"/>
            <a:r>
              <a:rPr lang="hu-HU" dirty="0" smtClean="0"/>
              <a:t>Kereszténység mint igazi filozófia</a:t>
            </a:r>
          </a:p>
          <a:p>
            <a:pPr lvl="1"/>
            <a:r>
              <a:rPr lang="hu-HU" dirty="0" smtClean="0"/>
              <a:t>Keresztény tanok filozófiai fogalmakkal való bemutatása (Logosz=Fiú, </a:t>
            </a:r>
            <a:r>
              <a:rPr lang="hu-HU" dirty="0" err="1" smtClean="0"/>
              <a:t>Hüposztázisz</a:t>
            </a:r>
            <a:r>
              <a:rPr lang="hu-HU" dirty="0" smtClean="0"/>
              <a:t>= isteni személy)</a:t>
            </a:r>
          </a:p>
          <a:p>
            <a:pPr lvl="1"/>
            <a:r>
              <a:rPr lang="hu-HU" dirty="0" smtClean="0"/>
              <a:t>Filozófia és a kereszténység összeegyeztetése (ideák=Isten gondolatai)</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Szent Ágoston (354-430)</a:t>
            </a:r>
            <a:endParaRPr lang="en-US" dirty="0"/>
          </a:p>
        </p:txBody>
      </p:sp>
      <p:sp>
        <p:nvSpPr>
          <p:cNvPr id="3" name="Tartalom helye 2"/>
          <p:cNvSpPr>
            <a:spLocks noGrp="1"/>
          </p:cNvSpPr>
          <p:nvPr>
            <p:ph sz="quarter" idx="1"/>
          </p:nvPr>
        </p:nvSpPr>
        <p:spPr>
          <a:xfrm>
            <a:off x="612648" y="1600200"/>
            <a:ext cx="8153400" cy="5043510"/>
          </a:xfrm>
        </p:spPr>
        <p:txBody>
          <a:bodyPr>
            <a:normAutofit fontScale="85000" lnSpcReduction="20000"/>
          </a:bodyPr>
          <a:lstStyle/>
          <a:p>
            <a:r>
              <a:rPr lang="hu-HU" dirty="0" smtClean="0"/>
              <a:t>Anyja Mónika keresztény – sokat imádkozik, hogy fia is térjen meg.</a:t>
            </a:r>
          </a:p>
          <a:p>
            <a:r>
              <a:rPr lang="hu-HU" dirty="0" smtClean="0"/>
              <a:t>Grammatikai, retorikai és irodalmi tanulmányok </a:t>
            </a:r>
            <a:r>
              <a:rPr lang="hu-HU" dirty="0" smtClean="0">
                <a:sym typeface="Wingdings" pitchFamily="2" charset="2"/>
              </a:rPr>
              <a:t> Rétori állás Milánóban.</a:t>
            </a:r>
          </a:p>
          <a:p>
            <a:r>
              <a:rPr lang="hu-HU" dirty="0" smtClean="0">
                <a:sym typeface="Wingdings" pitchFamily="2" charset="2"/>
              </a:rPr>
              <a:t>Kicsapongó életet él.</a:t>
            </a:r>
          </a:p>
          <a:p>
            <a:r>
              <a:rPr lang="hu-HU" dirty="0" smtClean="0">
                <a:sym typeface="Wingdings" pitchFamily="2" charset="2"/>
              </a:rPr>
              <a:t>371-385: Ágyasával él együtt, akitől fia születik.</a:t>
            </a:r>
          </a:p>
          <a:p>
            <a:r>
              <a:rPr lang="hu-HU" dirty="0" smtClean="0">
                <a:sym typeface="Wingdings" pitchFamily="2" charset="2"/>
              </a:rPr>
              <a:t>Cicero: </a:t>
            </a:r>
            <a:r>
              <a:rPr lang="hu-HU" dirty="0" err="1" smtClean="0">
                <a:sym typeface="Wingdings" pitchFamily="2" charset="2"/>
              </a:rPr>
              <a:t>Hortensius</a:t>
            </a:r>
            <a:r>
              <a:rPr lang="hu-HU" dirty="0" smtClean="0">
                <a:sym typeface="Wingdings" pitchFamily="2" charset="2"/>
              </a:rPr>
              <a:t> című művének hatására kezd el érdeklődni a filozófia iránt.</a:t>
            </a:r>
          </a:p>
          <a:p>
            <a:r>
              <a:rPr lang="hu-HU" dirty="0" err="1" smtClean="0">
                <a:sym typeface="Wingdings" pitchFamily="2" charset="2"/>
              </a:rPr>
              <a:t>Manicheusok</a:t>
            </a:r>
            <a:endParaRPr lang="hu-HU" dirty="0" smtClean="0">
              <a:sym typeface="Wingdings" pitchFamily="2" charset="2"/>
            </a:endParaRPr>
          </a:p>
          <a:p>
            <a:r>
              <a:rPr lang="hu-HU" dirty="0" smtClean="0">
                <a:sym typeface="Wingdings" pitchFamily="2" charset="2"/>
              </a:rPr>
              <a:t>386: </a:t>
            </a:r>
            <a:r>
              <a:rPr lang="hu-HU" dirty="0" err="1" smtClean="0">
                <a:sym typeface="Wingdings" pitchFamily="2" charset="2"/>
              </a:rPr>
              <a:t>Ambrosius</a:t>
            </a:r>
            <a:r>
              <a:rPr lang="hu-HU" dirty="0" smtClean="0">
                <a:sym typeface="Wingdings" pitchFamily="2" charset="2"/>
              </a:rPr>
              <a:t> püspök hatására megtér</a:t>
            </a:r>
          </a:p>
          <a:p>
            <a:r>
              <a:rPr lang="hu-HU" dirty="0" smtClean="0">
                <a:sym typeface="Wingdings" pitchFamily="2" charset="2"/>
              </a:rPr>
              <a:t>391-től </a:t>
            </a:r>
            <a:r>
              <a:rPr lang="hu-HU" dirty="0" err="1" smtClean="0">
                <a:sym typeface="Wingdings" pitchFamily="2" charset="2"/>
              </a:rPr>
              <a:t>Hippóban</a:t>
            </a:r>
            <a:r>
              <a:rPr lang="hu-HU" dirty="0" smtClean="0">
                <a:sym typeface="Wingdings" pitchFamily="2" charset="2"/>
              </a:rPr>
              <a:t> pap, 196-tól püspök</a:t>
            </a:r>
          </a:p>
          <a:p>
            <a:r>
              <a:rPr lang="hu-HU" dirty="0" smtClean="0">
                <a:sym typeface="Wingdings" pitchFamily="2" charset="2"/>
              </a:rPr>
              <a:t>Legfontosabb művei: A szabad akarat, Vallomások, Isten városa</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357159" y="285728"/>
            <a:ext cx="8501122" cy="990600"/>
          </a:xfrm>
        </p:spPr>
        <p:txBody>
          <a:bodyPr>
            <a:normAutofit/>
          </a:bodyPr>
          <a:lstStyle/>
          <a:p>
            <a:r>
              <a:rPr lang="hu-HU" dirty="0" smtClean="0"/>
              <a:t>Kételyek a </a:t>
            </a:r>
            <a:r>
              <a:rPr lang="hu-HU" dirty="0" err="1" smtClean="0"/>
              <a:t>manicheuzmusban</a:t>
            </a:r>
            <a:endParaRPr lang="en-US" dirty="0"/>
          </a:p>
        </p:txBody>
      </p:sp>
      <p:sp>
        <p:nvSpPr>
          <p:cNvPr id="3" name="Tartalom helye 2"/>
          <p:cNvSpPr>
            <a:spLocks noGrp="1"/>
          </p:cNvSpPr>
          <p:nvPr>
            <p:ph sz="quarter" idx="1"/>
          </p:nvPr>
        </p:nvSpPr>
        <p:spPr/>
        <p:txBody>
          <a:bodyPr>
            <a:normAutofit fontScale="77500" lnSpcReduction="20000"/>
          </a:bodyPr>
          <a:lstStyle/>
          <a:p>
            <a:r>
              <a:rPr lang="hu-HU" dirty="0" err="1" smtClean="0"/>
              <a:t>Manicheusok</a:t>
            </a:r>
            <a:r>
              <a:rPr lang="hu-HU" dirty="0" smtClean="0"/>
              <a:t> magyarázatot adtak a rossz eredetére: a rossz a rossz istenségtől ered, aki a jó istenség ellensége.</a:t>
            </a:r>
          </a:p>
          <a:p>
            <a:r>
              <a:rPr lang="hu-HU" dirty="0" smtClean="0"/>
              <a:t>Materializmus, aszketizmus, elitizmus, Krisztus mint közvetítő, Újszövetség elfogadása</a:t>
            </a:r>
          </a:p>
          <a:p>
            <a:r>
              <a:rPr lang="hu-HU" dirty="0" err="1" smtClean="0"/>
              <a:t>Manicheusok</a:t>
            </a:r>
            <a:r>
              <a:rPr lang="hu-HU" dirty="0" smtClean="0"/>
              <a:t> azt is ígérik, hogy a világ működésmódjáról értelmi belátást adnak </a:t>
            </a:r>
            <a:r>
              <a:rPr lang="hu-HU" dirty="0" smtClean="0">
                <a:sym typeface="Wingdings" pitchFamily="2" charset="2"/>
              </a:rPr>
              <a:t> Ágoston hamar úgy látja, asztronómiájuk nagy része áltudomány.</a:t>
            </a:r>
          </a:p>
          <a:p>
            <a:r>
              <a:rPr lang="hu-HU" dirty="0" smtClean="0">
                <a:sym typeface="Wingdings" pitchFamily="2" charset="2"/>
              </a:rPr>
              <a:t>A feltételezés, hogy Isten anyagi sok abszurditáshoz vezet (mekkora Isten és hol van?),  és kétségessé teszi, hogy megismerhető.</a:t>
            </a:r>
          </a:p>
          <a:p>
            <a:r>
              <a:rPr lang="hu-HU" dirty="0" smtClean="0">
                <a:sym typeface="Wingdings" pitchFamily="2" charset="2"/>
              </a:rPr>
              <a:t>Ráadásul Ágoston </a:t>
            </a:r>
            <a:r>
              <a:rPr lang="hu-HU" dirty="0" err="1" smtClean="0">
                <a:sym typeface="Wingdings" pitchFamily="2" charset="2"/>
              </a:rPr>
              <a:t>manicheusként</a:t>
            </a:r>
            <a:r>
              <a:rPr lang="hu-HU" dirty="0" smtClean="0">
                <a:sym typeface="Wingdings" pitchFamily="2" charset="2"/>
              </a:rPr>
              <a:t> nem érzi boldognak magát.</a:t>
            </a:r>
          </a:p>
          <a:p>
            <a:r>
              <a:rPr lang="hu-HU" dirty="0" err="1" smtClean="0">
                <a:sym typeface="Wingdings" pitchFamily="2" charset="2"/>
              </a:rPr>
              <a:t>Manicheus</a:t>
            </a:r>
            <a:r>
              <a:rPr lang="hu-HU" dirty="0" smtClean="0">
                <a:sym typeface="Wingdings" pitchFamily="2" charset="2"/>
              </a:rPr>
              <a:t> társait is legalábbis esendőnek látja.</a:t>
            </a:r>
          </a:p>
          <a:p>
            <a:r>
              <a:rPr lang="hu-HU" dirty="0" smtClean="0">
                <a:sym typeface="Wingdings" pitchFamily="2" charset="2"/>
              </a:rPr>
              <a:t>Úgy látja, a </a:t>
            </a:r>
            <a:r>
              <a:rPr lang="hu-HU" dirty="0" err="1" smtClean="0">
                <a:sym typeface="Wingdings" pitchFamily="2" charset="2"/>
              </a:rPr>
              <a:t>manicheizmus</a:t>
            </a:r>
            <a:r>
              <a:rPr lang="hu-HU" dirty="0" smtClean="0">
                <a:sym typeface="Wingdings" pitchFamily="2" charset="2"/>
              </a:rPr>
              <a:t> tanai nem vezetnek boldogsághoz, s nem az igazságot tárják fel.</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Isten és ember hasonlatossága</a:t>
            </a:r>
            <a:endParaRPr lang="en-US" dirty="0"/>
          </a:p>
        </p:txBody>
      </p:sp>
      <p:sp>
        <p:nvSpPr>
          <p:cNvPr id="3" name="Tartalom helye 2"/>
          <p:cNvSpPr>
            <a:spLocks noGrp="1"/>
          </p:cNvSpPr>
          <p:nvPr>
            <p:ph sz="quarter" idx="1"/>
          </p:nvPr>
        </p:nvSpPr>
        <p:spPr/>
        <p:txBody>
          <a:bodyPr>
            <a:normAutofit lnSpcReduction="10000"/>
          </a:bodyPr>
          <a:lstStyle/>
          <a:p>
            <a:r>
              <a:rPr lang="hu-HU" dirty="0" smtClean="0"/>
              <a:t>Ágoston számára a katolicizmus (és Ambrus püspök) világítja meg, hogy miben áll ember és Isten hasonlatossága. Nem anyagi hasonlatosság ez, mint a </a:t>
            </a:r>
            <a:r>
              <a:rPr lang="hu-HU" dirty="0" err="1" smtClean="0"/>
              <a:t>manicheusok</a:t>
            </a:r>
            <a:r>
              <a:rPr lang="hu-HU" dirty="0" smtClean="0"/>
              <a:t> hirdették.</a:t>
            </a:r>
          </a:p>
          <a:p>
            <a:r>
              <a:rPr lang="hu-HU" dirty="0" smtClean="0"/>
              <a:t>Istenhez leginkább a lelkünk </a:t>
            </a:r>
            <a:r>
              <a:rPr lang="hu-HU" dirty="0" smtClean="0"/>
              <a:t>hasonlatos.</a:t>
            </a:r>
            <a:endParaRPr lang="hu-HU" dirty="0" smtClean="0"/>
          </a:p>
          <a:p>
            <a:r>
              <a:rPr lang="hu-HU" dirty="0" smtClean="0"/>
              <a:t>A lélek ezért csak Istenben találhatja meg a boldogságot, nem pedig a tudásban önmagában.</a:t>
            </a:r>
          </a:p>
          <a:p>
            <a:r>
              <a:rPr lang="hu-HU" dirty="0" smtClean="0"/>
              <a:t>A tudásnál fontosabb az odaadó hit, ami lehetővé teszi, hogy az ember megfelelő irányba irányítsa az akaratát.</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 boldogság</a:t>
            </a:r>
            <a:endParaRPr lang="en-US" dirty="0"/>
          </a:p>
        </p:txBody>
      </p:sp>
      <p:sp>
        <p:nvSpPr>
          <p:cNvPr id="3" name="Tartalom helye 2"/>
          <p:cNvSpPr>
            <a:spLocks noGrp="1"/>
          </p:cNvSpPr>
          <p:nvPr>
            <p:ph sz="quarter" idx="1"/>
          </p:nvPr>
        </p:nvSpPr>
        <p:spPr>
          <a:xfrm>
            <a:off x="612648" y="1600200"/>
            <a:ext cx="8153400" cy="5257800"/>
          </a:xfrm>
        </p:spPr>
        <p:txBody>
          <a:bodyPr>
            <a:normAutofit fontScale="85000" lnSpcReduction="20000"/>
          </a:bodyPr>
          <a:lstStyle/>
          <a:p>
            <a:r>
              <a:rPr lang="hu-HU" dirty="0" smtClean="0"/>
              <a:t>A boldogság: igazságon való örvendezés.</a:t>
            </a:r>
          </a:p>
          <a:p>
            <a:r>
              <a:rPr lang="hu-HU" dirty="0" smtClean="0"/>
              <a:t>Minden ember boldog akar lenni, és mindenki fél a boldogtalanságtól.</a:t>
            </a:r>
          </a:p>
          <a:p>
            <a:r>
              <a:rPr lang="hu-HU" dirty="0" smtClean="0"/>
              <a:t>Ezért az emberek görcsösen ragaszkodnak ahhoz, amit üdvözítő igazságnak hisznek </a:t>
            </a:r>
            <a:r>
              <a:rPr lang="hu-HU" dirty="0" smtClean="0">
                <a:sym typeface="Wingdings" pitchFamily="2" charset="2"/>
              </a:rPr>
              <a:t> a hamisságot tekintik igazságnak.</a:t>
            </a:r>
          </a:p>
          <a:p>
            <a:r>
              <a:rPr lang="hu-HU" dirty="0" smtClean="0">
                <a:sym typeface="Wingdings" pitchFamily="2" charset="2"/>
              </a:rPr>
              <a:t>Ha Isten megpróbálja megmutatni nekik, hogy tévedésben vannak, az szenvedéssel jár.</a:t>
            </a:r>
          </a:p>
          <a:p>
            <a:r>
              <a:rPr lang="hu-HU" dirty="0" smtClean="0">
                <a:sym typeface="Wingdings" pitchFamily="2" charset="2"/>
              </a:rPr>
              <a:t>Sokan elzárkóznak attól, hogy meglássák tévednek, hogy továbbra is megmeneküljenek a szenvedéstől  de éppen ez hosszabbítja meg szenvedésüket.</a:t>
            </a:r>
          </a:p>
          <a:p>
            <a:r>
              <a:rPr lang="hu-HU" dirty="0" smtClean="0">
                <a:sym typeface="Wingdings" pitchFamily="2" charset="2"/>
              </a:rPr>
              <a:t>A lélek, ami Isten hasonlatosságára teremtetett soha nem éri be múlandó javakkal, csakis az örökkévaló Istennel.</a:t>
            </a:r>
          </a:p>
          <a:p>
            <a:r>
              <a:rPr lang="hu-HU" dirty="0" smtClean="0">
                <a:sym typeface="Wingdings" pitchFamily="2" charset="2"/>
              </a:rPr>
              <a:t>Ezért fontos a hit és az alázat: ezáltal vagyunk képesek belátni tévedésünket és Isten felé fordulni.</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Boldogtalanság és szabadság</a:t>
            </a:r>
            <a:endParaRPr lang="en-US" dirty="0"/>
          </a:p>
        </p:txBody>
      </p:sp>
      <p:sp>
        <p:nvSpPr>
          <p:cNvPr id="3" name="Tartalom helye 2"/>
          <p:cNvSpPr>
            <a:spLocks noGrp="1"/>
          </p:cNvSpPr>
          <p:nvPr>
            <p:ph sz="quarter" idx="1"/>
          </p:nvPr>
        </p:nvSpPr>
        <p:spPr/>
        <p:txBody>
          <a:bodyPr>
            <a:normAutofit fontScale="85000" lnSpcReduction="20000"/>
          </a:bodyPr>
          <a:lstStyle/>
          <a:p>
            <a:r>
              <a:rPr lang="hu-HU" dirty="0" smtClean="0"/>
              <a:t>Ember Istenhez </a:t>
            </a:r>
            <a:r>
              <a:rPr lang="hu-HU" dirty="0" smtClean="0"/>
              <a:t>leginkább éppen </a:t>
            </a:r>
            <a:r>
              <a:rPr lang="hu-HU" dirty="0" smtClean="0"/>
              <a:t>a </a:t>
            </a:r>
            <a:r>
              <a:rPr lang="hu-HU" dirty="0" smtClean="0"/>
              <a:t>szabadsága miatt hasonlatos</a:t>
            </a:r>
            <a:r>
              <a:rPr lang="hu-HU" dirty="0" smtClean="0"/>
              <a:t>: szabadon képes megválasztani mit akarjon és cselekedjen.</a:t>
            </a:r>
          </a:p>
          <a:p>
            <a:r>
              <a:rPr lang="hu-HU" dirty="0" smtClean="0"/>
              <a:t>A </a:t>
            </a:r>
            <a:r>
              <a:rPr lang="hu-HU" dirty="0" err="1" smtClean="0"/>
              <a:t>manicheusokkal</a:t>
            </a:r>
            <a:r>
              <a:rPr lang="hu-HU" dirty="0" smtClean="0"/>
              <a:t> ellentétben a rossz nem valami külső az ember lelkéhez képest: éppen az ember lelkében fészkel, ezért is képes annyi szenvedést okozni.</a:t>
            </a:r>
          </a:p>
          <a:p>
            <a:r>
              <a:rPr lang="hu-HU" dirty="0" smtClean="0"/>
              <a:t>Az ember irányítja saját akaratát, de amíg nem ismeri meg Istent, akarata tévelyeg.</a:t>
            </a:r>
          </a:p>
          <a:p>
            <a:r>
              <a:rPr lang="hu-HU" dirty="0" smtClean="0"/>
              <a:t>Ha az akaratot rosszul irányítjuk, nem Istent fogjuk önmagáért szeretni, hanem valamilyen múlandó </a:t>
            </a:r>
            <a:r>
              <a:rPr lang="hu-HU" dirty="0" smtClean="0"/>
              <a:t>dolgot, ez </a:t>
            </a:r>
            <a:r>
              <a:rPr lang="hu-HU" dirty="0" smtClean="0"/>
              <a:t>szenvedéshez vezet.</a:t>
            </a:r>
          </a:p>
          <a:p>
            <a:r>
              <a:rPr lang="hu-HU" dirty="0" smtClean="0"/>
              <a:t>A bűn lényege, hogy az érzékit, az időbelit, a múlandót részesítjük előnyben az örökkévalóval szemben.</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Isten megismerése</a:t>
            </a:r>
            <a:endParaRPr lang="en-US" dirty="0"/>
          </a:p>
        </p:txBody>
      </p:sp>
      <p:sp>
        <p:nvSpPr>
          <p:cNvPr id="3" name="Tartalom helye 2"/>
          <p:cNvSpPr>
            <a:spLocks noGrp="1"/>
          </p:cNvSpPr>
          <p:nvPr>
            <p:ph sz="quarter" idx="1"/>
          </p:nvPr>
        </p:nvSpPr>
        <p:spPr/>
        <p:txBody>
          <a:bodyPr/>
          <a:lstStyle/>
          <a:p>
            <a:r>
              <a:rPr lang="hu-HU" dirty="0" smtClean="0"/>
              <a:t>Ágoston a szkeptikusok ellen amellett érvel, hogy igenis lehetséges megismerés.</a:t>
            </a:r>
          </a:p>
          <a:p>
            <a:r>
              <a:rPr lang="hu-HU" dirty="0" smtClean="0"/>
              <a:t>Kell hogy legyenek biztos ismeretek. Ha olykor tévedek, bizonyos, hogy vagyok. </a:t>
            </a:r>
            <a:r>
              <a:rPr lang="hu-HU" dirty="0" smtClean="0"/>
              <a:t>(</a:t>
            </a:r>
            <a:r>
              <a:rPr lang="hu-HU" dirty="0" err="1" smtClean="0"/>
              <a:t>S</a:t>
            </a:r>
            <a:r>
              <a:rPr lang="hu-HU" dirty="0" err="1" smtClean="0"/>
              <a:t>i</a:t>
            </a:r>
            <a:r>
              <a:rPr lang="hu-HU" dirty="0" smtClean="0"/>
              <a:t> </a:t>
            </a:r>
            <a:r>
              <a:rPr lang="hu-HU" dirty="0" err="1" smtClean="0"/>
              <a:t>fallor</a:t>
            </a:r>
            <a:r>
              <a:rPr lang="hu-HU" dirty="0" smtClean="0"/>
              <a:t>, sum). Azt is tudom, hogy az igazságot akarom megismerni.</a:t>
            </a:r>
          </a:p>
          <a:p>
            <a:r>
              <a:rPr lang="hu-HU" dirty="0" smtClean="0"/>
              <a:t>Igazat ad a szkeptikusoknak abban, hogy az értelem </a:t>
            </a:r>
            <a:r>
              <a:rPr lang="hu-HU" dirty="0" smtClean="0"/>
              <a:t>esendő és </a:t>
            </a:r>
            <a:r>
              <a:rPr lang="hu-HU" dirty="0" smtClean="0"/>
              <a:t>sokszor tévedünk.</a:t>
            </a:r>
          </a:p>
          <a:p>
            <a:r>
              <a:rPr lang="hu-HU" dirty="0" smtClean="0"/>
              <a:t>Ezért van szükség az értelmet megvilágító hitre (Hiszek, hogy érthessek).</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 lélek</a:t>
            </a:r>
            <a:endParaRPr lang="en-US" dirty="0"/>
          </a:p>
        </p:txBody>
      </p:sp>
      <p:sp>
        <p:nvSpPr>
          <p:cNvPr id="3" name="Tartalom helye 2"/>
          <p:cNvSpPr>
            <a:spLocks noGrp="1"/>
          </p:cNvSpPr>
          <p:nvPr>
            <p:ph sz="quarter" idx="1"/>
          </p:nvPr>
        </p:nvSpPr>
        <p:spPr>
          <a:xfrm>
            <a:off x="612648" y="1600200"/>
            <a:ext cx="8153400" cy="4900634"/>
          </a:xfrm>
        </p:spPr>
        <p:txBody>
          <a:bodyPr>
            <a:normAutofit fontScale="85000" lnSpcReduction="20000"/>
          </a:bodyPr>
          <a:lstStyle/>
          <a:p>
            <a:r>
              <a:rPr lang="hu-HU" dirty="0" smtClean="0"/>
              <a:t>Ha a Bibliának igaza van Isten </a:t>
            </a:r>
            <a:r>
              <a:rPr lang="hu-HU" dirty="0" smtClean="0"/>
              <a:t>és a </a:t>
            </a:r>
            <a:r>
              <a:rPr lang="hu-HU" dirty="0" smtClean="0"/>
              <a:t>lélek hasonlatosságáról, akkor a kinyilatkoztatáson kívül a lelken keresztül lehet legjobban megismerni Istent.</a:t>
            </a:r>
          </a:p>
          <a:p>
            <a:r>
              <a:rPr lang="hu-HU" dirty="0" smtClean="0"/>
              <a:t>A lélek megismer örök igazságokat (matematika, logika, moralitás). Csak így képes ítéleteket kimondani az érzéki tárgyakról</a:t>
            </a:r>
          </a:p>
          <a:p>
            <a:r>
              <a:rPr lang="hu-HU" dirty="0" smtClean="0"/>
              <a:t>De hogyan képes a lélek megismerni ezeket az igazságokat </a:t>
            </a:r>
            <a:r>
              <a:rPr lang="hu-HU" dirty="0" smtClean="0">
                <a:sym typeface="Wingdings" pitchFamily="2" charset="2"/>
              </a:rPr>
              <a:t> illumináció tan. Isten megvilágítja az értelmet és ezáltal képes az ideákat szemlélni.</a:t>
            </a:r>
          </a:p>
          <a:p>
            <a:r>
              <a:rPr lang="hu-HU" dirty="0" smtClean="0">
                <a:sym typeface="Wingdings" pitchFamily="2" charset="2"/>
              </a:rPr>
              <a:t>A lélek megismerése nemcsak azért vezet el Istenhez, mert az örökkévaló igazságok az érzéki ismeretektől elvonatkoztatva ragadható meg, hanem mert szerkezete hasonló Istenéhez. Örökkévaló és </a:t>
            </a:r>
            <a:r>
              <a:rPr lang="hu-HU" dirty="0" smtClean="0">
                <a:sym typeface="Wingdings" pitchFamily="2" charset="2"/>
              </a:rPr>
              <a:t>hármas szerkezete van: </a:t>
            </a:r>
            <a:r>
              <a:rPr lang="hu-HU" dirty="0" smtClean="0">
                <a:sym typeface="Wingdings" pitchFamily="2" charset="2"/>
              </a:rPr>
              <a:t>létezés, megismerés, akarás.</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Idő</a:t>
            </a:r>
            <a:endParaRPr lang="en-US" dirty="0"/>
          </a:p>
        </p:txBody>
      </p:sp>
      <p:sp>
        <p:nvSpPr>
          <p:cNvPr id="3" name="Tartalom helye 2"/>
          <p:cNvSpPr>
            <a:spLocks noGrp="1"/>
          </p:cNvSpPr>
          <p:nvPr>
            <p:ph sz="quarter" idx="1"/>
          </p:nvPr>
        </p:nvSpPr>
        <p:spPr/>
        <p:txBody>
          <a:bodyPr>
            <a:normAutofit fontScale="85000" lnSpcReduction="20000"/>
          </a:bodyPr>
          <a:lstStyle/>
          <a:p>
            <a:r>
              <a:rPr lang="hu-HU" dirty="0" smtClean="0"/>
              <a:t>Hogyan mérem az időt? Nem a mozgás által, mert egy üres szobában is képes vagyok érzékelni az idő múlását.</a:t>
            </a:r>
          </a:p>
          <a:p>
            <a:r>
              <a:rPr lang="hu-HU" dirty="0" smtClean="0"/>
              <a:t>A lélekben lévő jelenvaló élmények segítségével mérjük az időt: jelen a múltról (emlékezés), jelen a jelenről (figyelem), jelen a jövőről (várakozás)</a:t>
            </a:r>
          </a:p>
          <a:p>
            <a:r>
              <a:rPr lang="hu-HU" dirty="0" smtClean="0"/>
              <a:t>Az Isten </a:t>
            </a:r>
            <a:r>
              <a:rPr lang="hu-HU" dirty="0" smtClean="0"/>
              <a:t>esetében </a:t>
            </a:r>
            <a:r>
              <a:rPr lang="hu-HU" dirty="0" smtClean="0"/>
              <a:t>a </a:t>
            </a:r>
            <a:r>
              <a:rPr lang="hu-HU" dirty="0" smtClean="0"/>
              <a:t>figyelem egyetlen örökkévalóra irányul, így ott eltűnik az időbeliség széttöredezettsége.</a:t>
            </a:r>
          </a:p>
          <a:p>
            <a:r>
              <a:rPr lang="hu-HU" dirty="0" smtClean="0"/>
              <a:t>Az, hogy az öntudat a múltat és a jövőt egy pontba gyűjti, </a:t>
            </a:r>
            <a:r>
              <a:rPr lang="hu-HU" dirty="0" smtClean="0"/>
              <a:t>kicsit hasonlatossá teszi az emberi lelket Istenhez</a:t>
            </a:r>
            <a:r>
              <a:rPr lang="hu-HU" dirty="0" smtClean="0"/>
              <a:t>.</a:t>
            </a:r>
            <a:endParaRPr lang="hu-HU" dirty="0" smtClean="0"/>
          </a:p>
          <a:p>
            <a:r>
              <a:rPr lang="hu-HU" dirty="0" smtClean="0"/>
              <a:t>Isten számára a múlt, a jelen és a jövő nem széttöredezve, hanem egyszerre jelenik meg, mint amikor a hegyről egyszerre látjuk a síkság egész kiterjedését.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Athéni filozófia</a:t>
            </a:r>
            <a:endParaRPr lang="en-US" dirty="0"/>
          </a:p>
        </p:txBody>
      </p:sp>
      <p:sp>
        <p:nvSpPr>
          <p:cNvPr id="3" name="Tartalom helye 2"/>
          <p:cNvSpPr>
            <a:spLocks noGrp="1"/>
          </p:cNvSpPr>
          <p:nvPr>
            <p:ph idx="1"/>
          </p:nvPr>
        </p:nvSpPr>
        <p:spPr/>
        <p:txBody>
          <a:bodyPr/>
          <a:lstStyle/>
          <a:p>
            <a:r>
              <a:rPr lang="hu-HU" dirty="0" err="1" smtClean="0"/>
              <a:t>Kr.e</a:t>
            </a:r>
            <a:r>
              <a:rPr lang="hu-HU" dirty="0" smtClean="0"/>
              <a:t> V. század végére Athénban is virágzik a filozófia</a:t>
            </a:r>
          </a:p>
          <a:p>
            <a:r>
              <a:rPr lang="hu-HU" dirty="0" smtClean="0"/>
              <a:t>Szofisták – vándor tanítók</a:t>
            </a:r>
          </a:p>
          <a:p>
            <a:r>
              <a:rPr lang="hu-HU" dirty="0" err="1" smtClean="0"/>
              <a:t>Prótagórasz</a:t>
            </a:r>
            <a:r>
              <a:rPr lang="hu-HU" dirty="0" smtClean="0"/>
              <a:t>: Mindennek a mértéke az ember</a:t>
            </a:r>
          </a:p>
          <a:p>
            <a:r>
              <a:rPr lang="hu-HU" dirty="0" err="1" smtClean="0"/>
              <a:t>Gorgiász</a:t>
            </a:r>
            <a:r>
              <a:rPr lang="hu-HU" dirty="0" smtClean="0"/>
              <a:t>: Semmi sem létezik. Ha létezne is valami, nem lehetne megismerni, ha meg is lehetne valamit ismerni, nem lehetne közölni.</a:t>
            </a:r>
          </a:p>
          <a:p>
            <a:r>
              <a:rPr lang="hu-HU" dirty="0" smtClean="0"/>
              <a:t>Szofisták érdeklődésének középpontjában az érvelés és az etika problémái állnak. </a:t>
            </a:r>
          </a:p>
          <a:p>
            <a:r>
              <a:rPr lang="hu-HU" dirty="0" err="1" smtClean="0"/>
              <a:t>Phüszisz</a:t>
            </a:r>
            <a:r>
              <a:rPr lang="hu-HU" dirty="0" smtClean="0"/>
              <a:t> vs. </a:t>
            </a:r>
            <a:r>
              <a:rPr lang="hu-HU" dirty="0" err="1" smtClean="0"/>
              <a:t>n</a:t>
            </a:r>
            <a:r>
              <a:rPr lang="hu-HU" dirty="0" err="1" smtClean="0"/>
              <a:t>omosz</a:t>
            </a:r>
            <a:r>
              <a:rPr lang="hu-HU" dirty="0" smtClean="0"/>
              <a:t> </a:t>
            </a:r>
            <a:r>
              <a:rPr lang="hu-HU" dirty="0" smtClean="0"/>
              <a:t>(</a:t>
            </a:r>
            <a:r>
              <a:rPr lang="hu-HU" dirty="0" err="1" smtClean="0"/>
              <a:t>Protagórasz</a:t>
            </a:r>
            <a:r>
              <a:rPr lang="hu-HU" dirty="0" smtClean="0"/>
              <a:t>, </a:t>
            </a:r>
            <a:r>
              <a:rPr lang="hu-HU" dirty="0" err="1" smtClean="0"/>
              <a:t>Antiphón</a:t>
            </a:r>
            <a:r>
              <a:rPr lang="hu-HU" dirty="0" smtClean="0"/>
              <a:t>)</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Történelem</a:t>
            </a:r>
            <a:endParaRPr lang="en-US" dirty="0"/>
          </a:p>
        </p:txBody>
      </p:sp>
      <p:sp>
        <p:nvSpPr>
          <p:cNvPr id="3" name="Tartalom helye 2"/>
          <p:cNvSpPr>
            <a:spLocks noGrp="1"/>
          </p:cNvSpPr>
          <p:nvPr>
            <p:ph sz="quarter" idx="1"/>
          </p:nvPr>
        </p:nvSpPr>
        <p:spPr>
          <a:xfrm>
            <a:off x="612648" y="1600200"/>
            <a:ext cx="8153400" cy="4757758"/>
          </a:xfrm>
        </p:spPr>
        <p:txBody>
          <a:bodyPr>
            <a:normAutofit fontScale="92500"/>
          </a:bodyPr>
          <a:lstStyle/>
          <a:p>
            <a:r>
              <a:rPr lang="hu-HU" dirty="0" smtClean="0"/>
              <a:t>A történelem lineáris, </a:t>
            </a:r>
            <a:r>
              <a:rPr lang="hu-HU" dirty="0" smtClean="0"/>
              <a:t>nem </a:t>
            </a:r>
            <a:r>
              <a:rPr lang="hu-HU" dirty="0" smtClean="0"/>
              <a:t>ciklikus.</a:t>
            </a:r>
          </a:p>
          <a:p>
            <a:r>
              <a:rPr lang="hu-HU" dirty="0" smtClean="0"/>
              <a:t>Az örök és </a:t>
            </a:r>
            <a:r>
              <a:rPr lang="hu-HU" dirty="0" smtClean="0"/>
              <a:t>változatlan isteni terv szerint megy végbe.</a:t>
            </a:r>
          </a:p>
          <a:p>
            <a:r>
              <a:rPr lang="hu-HU" dirty="0" smtClean="0"/>
              <a:t>Megváltástörténet.</a:t>
            </a:r>
          </a:p>
          <a:p>
            <a:r>
              <a:rPr lang="hu-HU" dirty="0" smtClean="0"/>
              <a:t>Isten </a:t>
            </a:r>
            <a:r>
              <a:rPr lang="hu-HU" dirty="0" smtClean="0"/>
              <a:t>megnyilatkozik benne.</a:t>
            </a:r>
            <a:endParaRPr lang="hu-HU" dirty="0" smtClean="0"/>
          </a:p>
          <a:p>
            <a:r>
              <a:rPr lang="hu-HU" dirty="0" smtClean="0">
                <a:sym typeface="Wingdings" pitchFamily="2" charset="2"/>
              </a:rPr>
              <a:t>A</a:t>
            </a:r>
            <a:r>
              <a:rPr lang="hu-HU" dirty="0" smtClean="0">
                <a:sym typeface="Wingdings" pitchFamily="2" charset="2"/>
              </a:rPr>
              <a:t> </a:t>
            </a:r>
            <a:r>
              <a:rPr lang="hu-HU" dirty="0" smtClean="0">
                <a:sym typeface="Wingdings" pitchFamily="2" charset="2"/>
              </a:rPr>
              <a:t>történelem annak a küzdelemnek a története, amely a lelkekben dúl.  </a:t>
            </a:r>
            <a:r>
              <a:rPr lang="hu-HU" dirty="0" smtClean="0">
                <a:sym typeface="Wingdings" pitchFamily="2" charset="2"/>
              </a:rPr>
              <a:t>Ki </a:t>
            </a:r>
            <a:r>
              <a:rPr lang="hu-HU" dirty="0" smtClean="0">
                <a:sym typeface="Wingdings" pitchFamily="2" charset="2"/>
              </a:rPr>
              <a:t>fogadja el Istent és ki utasítja el?</a:t>
            </a:r>
          </a:p>
          <a:p>
            <a:r>
              <a:rPr lang="hu-HU" dirty="0" smtClean="0">
                <a:sym typeface="Wingdings" pitchFamily="2" charset="2"/>
              </a:rPr>
              <a:t>A történelem a bűnbeeséstől tart az utolsó ítéletig, középpontja pedig Krisztus, aki elhozta a megváltást.</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Eredeti (eredendő) bűn</a:t>
            </a:r>
            <a:endParaRPr lang="en-US" dirty="0"/>
          </a:p>
        </p:txBody>
      </p:sp>
      <p:sp>
        <p:nvSpPr>
          <p:cNvPr id="3" name="Tartalom helye 2"/>
          <p:cNvSpPr>
            <a:spLocks noGrp="1"/>
          </p:cNvSpPr>
          <p:nvPr>
            <p:ph sz="quarter" idx="1"/>
          </p:nvPr>
        </p:nvSpPr>
        <p:spPr/>
        <p:txBody>
          <a:bodyPr/>
          <a:lstStyle/>
          <a:p>
            <a:r>
              <a:rPr lang="hu-HU" dirty="0" smtClean="0"/>
              <a:t>Miért hajlamos az ember arra, hogy az időbelit, az érzékit válassza az örökkévaló helyett?</a:t>
            </a:r>
          </a:p>
          <a:p>
            <a:r>
              <a:rPr lang="hu-HU" dirty="0" smtClean="0"/>
              <a:t>Ádám és Éva bűne</a:t>
            </a:r>
            <a:r>
              <a:rPr lang="hu-HU" dirty="0" smtClean="0">
                <a:sym typeface="Wingdings" pitchFamily="2" charset="2"/>
              </a:rPr>
              <a:t> </a:t>
            </a:r>
            <a:r>
              <a:rPr lang="hu-HU" dirty="0" smtClean="0">
                <a:sym typeface="Wingdings" pitchFamily="2" charset="2"/>
              </a:rPr>
              <a:t>Az </a:t>
            </a:r>
            <a:r>
              <a:rPr lang="hu-HU" dirty="0" smtClean="0">
                <a:sym typeface="Wingdings" pitchFamily="2" charset="2"/>
              </a:rPr>
              <a:t>akaratot rosszra hajlóvá tette.</a:t>
            </a:r>
          </a:p>
          <a:p>
            <a:r>
              <a:rPr lang="hu-HU" dirty="0" smtClean="0">
                <a:sym typeface="Wingdings" pitchFamily="2" charset="2"/>
              </a:rPr>
              <a:t>Az akarat nem képes a maga erejéből a jóra irányulni, szüksége van isteni segítségre  krisztusi </a:t>
            </a:r>
            <a:r>
              <a:rPr lang="hu-HU" dirty="0" smtClean="0">
                <a:sym typeface="Wingdings" pitchFamily="2" charset="2"/>
              </a:rPr>
              <a:t>megváltás.</a:t>
            </a:r>
            <a:endParaRPr lang="hu-HU" dirty="0" smtClean="0">
              <a:sym typeface="Wingdings" pitchFamily="2" charset="2"/>
            </a:endParaRPr>
          </a:p>
          <a:p>
            <a:r>
              <a:rPr lang="hu-HU" dirty="0" smtClean="0">
                <a:sym typeface="Wingdings" pitchFamily="2" charset="2"/>
              </a:rPr>
              <a:t>Mivel Isten mindenható, ezért akiről akarja, hogy üdvözüljön, az üdvözül  predestináció tan.</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lstStyle/>
          <a:p>
            <a:r>
              <a:rPr lang="hu-HU" dirty="0" smtClean="0"/>
              <a:t>Aquinói Szent Tamás</a:t>
            </a:r>
            <a:endParaRPr lang="en-US" dirty="0"/>
          </a:p>
        </p:txBody>
      </p:sp>
      <p:sp>
        <p:nvSpPr>
          <p:cNvPr id="3" name="Alcím 2"/>
          <p:cNvSpPr>
            <a:spLocks noGrp="1"/>
          </p:cNvSpPr>
          <p:nvPr>
            <p:ph type="subTitle" idx="1"/>
          </p:nvPr>
        </p:nvSpPr>
        <p:spPr/>
        <p:txBody>
          <a:bodyPr/>
          <a:lstStyle/>
          <a:p>
            <a:r>
              <a:rPr lang="hu-HU" dirty="0" smtClean="0"/>
              <a:t>Arisztotelész filozófiájának megkeresztelése</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p:txBody>
          <a:bodyPr>
            <a:normAutofit fontScale="92500" lnSpcReduction="10000"/>
          </a:bodyPr>
          <a:lstStyle/>
          <a:p>
            <a:r>
              <a:rPr lang="hu-HU" dirty="0" smtClean="0"/>
              <a:t>A népvándorlás viszontagságai után létrejönnek az első egyetemek</a:t>
            </a:r>
          </a:p>
          <a:p>
            <a:r>
              <a:rPr lang="hu-HU" dirty="0" smtClean="0"/>
              <a:t>Bologna 1088</a:t>
            </a:r>
          </a:p>
          <a:p>
            <a:r>
              <a:rPr lang="hu-HU" dirty="0" smtClean="0"/>
              <a:t>Három fő fakultás: jogi, orvosi, teológiai</a:t>
            </a:r>
          </a:p>
          <a:p>
            <a:r>
              <a:rPr lang="hu-HU" dirty="0" smtClean="0"/>
              <a:t>A filozófia művelésének központjai ezek az egyetemek lesznek (különösen Párizs)</a:t>
            </a:r>
          </a:p>
          <a:p>
            <a:r>
              <a:rPr lang="hu-HU" dirty="0" smtClean="0"/>
              <a:t>Egyházatyák helyett egyetemi oktatók a korszak legfontosabb filozófusai (</a:t>
            </a:r>
            <a:r>
              <a:rPr lang="hu-HU" dirty="0" err="1" smtClean="0"/>
              <a:t>Eriugena</a:t>
            </a:r>
            <a:r>
              <a:rPr lang="hu-HU" dirty="0" smtClean="0"/>
              <a:t>, Canterbury Anzelm, Abaelardus, </a:t>
            </a:r>
            <a:r>
              <a:rPr lang="hu-HU" dirty="0" err="1" smtClean="0"/>
              <a:t>Duns</a:t>
            </a:r>
            <a:r>
              <a:rPr lang="hu-HU" dirty="0" smtClean="0"/>
              <a:t> </a:t>
            </a:r>
            <a:r>
              <a:rPr lang="hu-HU" dirty="0" err="1" smtClean="0"/>
              <a:t>Scotus</a:t>
            </a:r>
            <a:r>
              <a:rPr lang="hu-HU" dirty="0" smtClean="0"/>
              <a:t>, </a:t>
            </a:r>
            <a:r>
              <a:rPr lang="hu-HU" dirty="0" err="1" smtClean="0"/>
              <a:t>Ockham</a:t>
            </a:r>
            <a:r>
              <a:rPr lang="hu-HU" dirty="0" smtClean="0"/>
              <a:t>)</a:t>
            </a:r>
          </a:p>
          <a:p>
            <a:r>
              <a:rPr lang="hu-HU" dirty="0" smtClean="0"/>
              <a:t>Ezért nevezik a </a:t>
            </a:r>
            <a:r>
              <a:rPr lang="hu-HU" dirty="0" err="1" smtClean="0"/>
              <a:t>patrisztikát</a:t>
            </a:r>
            <a:r>
              <a:rPr lang="hu-HU" dirty="0" smtClean="0"/>
              <a:t> követő korszakot skolasztikának.</a:t>
            </a:r>
            <a:endParaRPr lang="en-US" dirty="0"/>
          </a:p>
        </p:txBody>
      </p:sp>
      <p:sp>
        <p:nvSpPr>
          <p:cNvPr id="2" name="Cím 1"/>
          <p:cNvSpPr>
            <a:spLocks noGrp="1"/>
          </p:cNvSpPr>
          <p:nvPr>
            <p:ph type="title"/>
          </p:nvPr>
        </p:nvSpPr>
        <p:spPr/>
        <p:txBody>
          <a:bodyPr/>
          <a:lstStyle/>
          <a:p>
            <a:r>
              <a:rPr lang="hu-HU" dirty="0" smtClean="0"/>
              <a:t>Skolasztika (IX-XV. </a:t>
            </a:r>
            <a:r>
              <a:rPr lang="hu-HU" dirty="0"/>
              <a:t>s</a:t>
            </a:r>
            <a:r>
              <a:rPr lang="hu-HU" dirty="0" smtClean="0"/>
              <a:t>z.)</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p:txBody>
          <a:bodyPr>
            <a:normAutofit lnSpcReduction="10000"/>
          </a:bodyPr>
          <a:lstStyle/>
          <a:p>
            <a:r>
              <a:rPr lang="hu-HU" dirty="0" smtClean="0"/>
              <a:t>Léteznek-e </a:t>
            </a:r>
            <a:r>
              <a:rPr lang="hu-HU" dirty="0" err="1" smtClean="0"/>
              <a:t>univerzálék</a:t>
            </a:r>
            <a:r>
              <a:rPr lang="hu-HU" dirty="0" smtClean="0"/>
              <a:t> vagy csak egyedi dolgok? Ha léteznek, akkor az egyedi dolgokon </a:t>
            </a:r>
            <a:r>
              <a:rPr lang="hu-HU" dirty="0" smtClean="0"/>
              <a:t>kívül </a:t>
            </a:r>
            <a:r>
              <a:rPr lang="hu-HU" dirty="0" smtClean="0"/>
              <a:t>vagy </a:t>
            </a:r>
            <a:r>
              <a:rPr lang="hu-HU" dirty="0" smtClean="0"/>
              <a:t>bennük?</a:t>
            </a:r>
            <a:endParaRPr lang="hu-HU" dirty="0" smtClean="0"/>
          </a:p>
          <a:p>
            <a:r>
              <a:rPr lang="hu-HU" dirty="0" smtClean="0"/>
              <a:t>Szélsőséges realizmus (Platón – de </a:t>
            </a:r>
            <a:r>
              <a:rPr lang="hu-HU" dirty="0" err="1" smtClean="0"/>
              <a:t>Campellis</a:t>
            </a:r>
            <a:r>
              <a:rPr lang="hu-HU" dirty="0" smtClean="0"/>
              <a:t>): léteznek </a:t>
            </a:r>
            <a:r>
              <a:rPr lang="hu-HU" dirty="0" err="1" smtClean="0"/>
              <a:t>univerzálék</a:t>
            </a:r>
            <a:r>
              <a:rPr lang="hu-HU" dirty="0" smtClean="0"/>
              <a:t> a dolgokon kívül.</a:t>
            </a:r>
          </a:p>
          <a:p>
            <a:r>
              <a:rPr lang="hu-HU" dirty="0" smtClean="0"/>
              <a:t>Mérsékelt realizmus (Arisztotelész – Abaelardus, Szent Tamás): Léteznek általános létezők az egyedi dolgokban.</a:t>
            </a:r>
          </a:p>
          <a:p>
            <a:r>
              <a:rPr lang="hu-HU" dirty="0" smtClean="0"/>
              <a:t>Nominalizmus (</a:t>
            </a:r>
            <a:r>
              <a:rPr lang="hu-HU" dirty="0" err="1" smtClean="0"/>
              <a:t>Ockham</a:t>
            </a:r>
            <a:r>
              <a:rPr lang="hu-HU" dirty="0"/>
              <a:t>)</a:t>
            </a:r>
            <a:r>
              <a:rPr lang="hu-HU" dirty="0" smtClean="0"/>
              <a:t>: Az általános csak „név”, amit mi alkalmazunk. </a:t>
            </a:r>
            <a:endParaRPr lang="en-US" dirty="0"/>
          </a:p>
        </p:txBody>
      </p:sp>
      <p:sp>
        <p:nvSpPr>
          <p:cNvPr id="2" name="Cím 1"/>
          <p:cNvSpPr>
            <a:spLocks noGrp="1"/>
          </p:cNvSpPr>
          <p:nvPr>
            <p:ph type="title"/>
          </p:nvPr>
        </p:nvSpPr>
        <p:spPr/>
        <p:txBody>
          <a:bodyPr>
            <a:normAutofit fontScale="90000"/>
          </a:bodyPr>
          <a:lstStyle/>
          <a:p>
            <a:r>
              <a:rPr lang="hu-HU" dirty="0" smtClean="0"/>
              <a:t>Középkori filozófia fontos témái I.</a:t>
            </a:r>
            <a:br>
              <a:rPr lang="hu-HU" dirty="0" smtClean="0"/>
            </a:br>
            <a:r>
              <a:rPr lang="hu-HU" dirty="0" err="1" smtClean="0"/>
              <a:t>Univerzálé-vita</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p:txBody>
          <a:bodyPr>
            <a:normAutofit lnSpcReduction="10000"/>
          </a:bodyPr>
          <a:lstStyle/>
          <a:p>
            <a:r>
              <a:rPr lang="hu-HU" dirty="0" smtClean="0"/>
              <a:t>Forma/anyag</a:t>
            </a:r>
          </a:p>
          <a:p>
            <a:r>
              <a:rPr lang="hu-HU" dirty="0" smtClean="0"/>
              <a:t>Aktus/potencia</a:t>
            </a:r>
          </a:p>
          <a:p>
            <a:r>
              <a:rPr lang="hu-HU" dirty="0" smtClean="0"/>
              <a:t>Esszencia/akcidencia</a:t>
            </a:r>
            <a:endParaRPr lang="hu-HU" b="1" dirty="0" smtClean="0"/>
          </a:p>
          <a:p>
            <a:r>
              <a:rPr lang="hu-HU" b="1" dirty="0" err="1" smtClean="0"/>
              <a:t>Univerzálé</a:t>
            </a:r>
            <a:r>
              <a:rPr lang="hu-HU" b="1" dirty="0" smtClean="0"/>
              <a:t>/</a:t>
            </a:r>
            <a:r>
              <a:rPr lang="hu-HU" b="1" dirty="0" err="1" smtClean="0"/>
              <a:t>partikuláré</a:t>
            </a:r>
            <a:r>
              <a:rPr lang="hu-HU" b="1" dirty="0" smtClean="0"/>
              <a:t> (állást foglal a mérsékelt realizmus mellett)</a:t>
            </a:r>
          </a:p>
          <a:p>
            <a:r>
              <a:rPr lang="hu-HU" dirty="0" smtClean="0"/>
              <a:t>Kategóriák (szubsztancia stb.)</a:t>
            </a:r>
          </a:p>
          <a:p>
            <a:r>
              <a:rPr lang="hu-HU" dirty="0" smtClean="0"/>
              <a:t>Arisztotelészi logika (analógia tan)</a:t>
            </a:r>
          </a:p>
          <a:p>
            <a:r>
              <a:rPr lang="hu-HU" dirty="0" smtClean="0"/>
              <a:t>Arisztotelész </a:t>
            </a:r>
            <a:r>
              <a:rPr lang="hu-HU" dirty="0" err="1" smtClean="0"/>
              <a:t>episztemológiája</a:t>
            </a:r>
            <a:endParaRPr lang="hu-HU" dirty="0" smtClean="0"/>
          </a:p>
          <a:p>
            <a:r>
              <a:rPr lang="hu-HU" dirty="0" smtClean="0"/>
              <a:t>Erényetika (természetes erények)</a:t>
            </a:r>
          </a:p>
          <a:p>
            <a:r>
              <a:rPr lang="hu-HU" dirty="0" smtClean="0"/>
              <a:t>És még sok minden mást.</a:t>
            </a:r>
          </a:p>
          <a:p>
            <a:endParaRPr lang="en-US" dirty="0"/>
          </a:p>
        </p:txBody>
      </p:sp>
      <p:sp>
        <p:nvSpPr>
          <p:cNvPr id="3" name="Cím 2"/>
          <p:cNvSpPr>
            <a:spLocks noGrp="1"/>
          </p:cNvSpPr>
          <p:nvPr>
            <p:ph type="title"/>
          </p:nvPr>
        </p:nvSpPr>
        <p:spPr/>
        <p:txBody>
          <a:bodyPr>
            <a:normAutofit fontScale="90000"/>
          </a:bodyPr>
          <a:lstStyle/>
          <a:p>
            <a:r>
              <a:rPr lang="hu-HU" dirty="0" smtClean="0"/>
              <a:t>Mit vesz át Aquinói Szent Tamás (</a:t>
            </a:r>
            <a:r>
              <a:rPr lang="hu-HU" dirty="0" smtClean="0"/>
              <a:t>1224-1274) </a:t>
            </a:r>
            <a:r>
              <a:rPr lang="hu-HU" dirty="0" smtClean="0"/>
              <a:t>Arisztotelésztől?</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a:xfrm>
            <a:off x="457200" y="1481328"/>
            <a:ext cx="8229600" cy="4876630"/>
          </a:xfrm>
        </p:spPr>
        <p:txBody>
          <a:bodyPr>
            <a:normAutofit fontScale="85000" lnSpcReduction="10000"/>
          </a:bodyPr>
          <a:lstStyle/>
          <a:p>
            <a:r>
              <a:rPr lang="hu-HU" dirty="0" smtClean="0"/>
              <a:t>Számos teológus szerint Isten </a:t>
            </a:r>
            <a:r>
              <a:rPr lang="hu-HU" dirty="0" smtClean="0"/>
              <a:t>létezése </a:t>
            </a:r>
            <a:r>
              <a:rPr lang="hu-HU" dirty="0" smtClean="0"/>
              <a:t>hit kérdése, nem </a:t>
            </a:r>
            <a:r>
              <a:rPr lang="hu-HU" dirty="0" smtClean="0"/>
              <a:t>bizonyítható.</a:t>
            </a:r>
            <a:endParaRPr lang="hu-HU" dirty="0" smtClean="0"/>
          </a:p>
          <a:p>
            <a:r>
              <a:rPr lang="hu-HU" dirty="0" smtClean="0"/>
              <a:t>Szent Anzelm: Ontológiai istenérv (indirekt bizonyítás):</a:t>
            </a:r>
          </a:p>
          <a:p>
            <a:pPr marL="624078" indent="-514350">
              <a:buFont typeface="+mj-lt"/>
              <a:buAutoNum type="arabicParenR"/>
            </a:pPr>
            <a:r>
              <a:rPr lang="hu-HU" dirty="0" smtClean="0"/>
              <a:t>Isten a legnagyobb, ami elgondolható.</a:t>
            </a:r>
          </a:p>
          <a:p>
            <a:pPr marL="624078" indent="-514350">
              <a:buFont typeface="+mj-lt"/>
              <a:buAutoNum type="arabicParenR"/>
            </a:pPr>
            <a:r>
              <a:rPr lang="hu-HU" dirty="0" smtClean="0">
                <a:solidFill>
                  <a:srgbClr val="FF0000"/>
                </a:solidFill>
              </a:rPr>
              <a:t>Az, aminél semmi nagyobbat nem lehetséges elgondolni, kizárólag az értelemben létezik, ám a valóságban nem.</a:t>
            </a:r>
          </a:p>
          <a:p>
            <a:pPr marL="624078" indent="-514350">
              <a:buFont typeface="+mj-lt"/>
              <a:buAutoNum type="arabicParenR"/>
            </a:pPr>
            <a:r>
              <a:rPr lang="hu-HU" dirty="0" smtClean="0"/>
              <a:t>E</a:t>
            </a:r>
            <a:r>
              <a:rPr lang="hu-HU" dirty="0" smtClean="0"/>
              <a:t>lgondolhatunk </a:t>
            </a:r>
            <a:r>
              <a:rPr lang="hu-HU" dirty="0" smtClean="0"/>
              <a:t>valamit, ami nagyobb annál, mint ami kizárólag az értelemben létezik</a:t>
            </a:r>
          </a:p>
          <a:p>
            <a:pPr marL="624078" indent="-514350">
              <a:buFont typeface="+mj-lt"/>
              <a:buAutoNum type="arabicParenR"/>
            </a:pPr>
            <a:r>
              <a:rPr lang="hu-HU" dirty="0" smtClean="0">
                <a:solidFill>
                  <a:srgbClr val="FF0000"/>
                </a:solidFill>
              </a:rPr>
              <a:t>Elgondolhatunk valamit, ami nagyobb annál, aminél semmi nagyobbat nem lehetséges elgondolni.</a:t>
            </a:r>
          </a:p>
          <a:p>
            <a:pPr marL="624078" indent="-514350">
              <a:buNone/>
            </a:pPr>
            <a:r>
              <a:rPr lang="hu-HU" dirty="0" smtClean="0"/>
              <a:t>K) 2)</a:t>
            </a:r>
            <a:r>
              <a:rPr lang="hu-HU" dirty="0" err="1" smtClean="0"/>
              <a:t>-t</a:t>
            </a:r>
            <a:r>
              <a:rPr lang="hu-HU" dirty="0" smtClean="0"/>
              <a:t> el kell vetni. (Borbély Gábor rekonstrukciója. </a:t>
            </a:r>
            <a:r>
              <a:rPr lang="hu-HU" dirty="0" err="1" smtClean="0"/>
              <a:t>In</a:t>
            </a:r>
            <a:r>
              <a:rPr lang="hu-HU" dirty="0" smtClean="0"/>
              <a:t> </a:t>
            </a:r>
            <a:r>
              <a:rPr lang="hu-HU" i="1" dirty="0" smtClean="0"/>
              <a:t>Filozófia</a:t>
            </a:r>
            <a:r>
              <a:rPr lang="hu-HU" dirty="0" smtClean="0"/>
              <a:t>, 324. o.)</a:t>
            </a:r>
          </a:p>
        </p:txBody>
      </p:sp>
      <p:sp>
        <p:nvSpPr>
          <p:cNvPr id="3" name="Cím 2"/>
          <p:cNvSpPr>
            <a:spLocks noGrp="1"/>
          </p:cNvSpPr>
          <p:nvPr>
            <p:ph type="title"/>
          </p:nvPr>
        </p:nvSpPr>
        <p:spPr/>
        <p:txBody>
          <a:bodyPr>
            <a:normAutofit fontScale="90000"/>
          </a:bodyPr>
          <a:lstStyle/>
          <a:p>
            <a:r>
              <a:rPr lang="hu-HU" dirty="0" smtClean="0"/>
              <a:t>Középkori filozófia fontos témái II.</a:t>
            </a:r>
            <a:br>
              <a:rPr lang="hu-HU" dirty="0" smtClean="0"/>
            </a:br>
            <a:r>
              <a:rPr lang="hu-HU" dirty="0" smtClean="0"/>
              <a:t>Istenérvek</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p:txBody>
          <a:bodyPr>
            <a:normAutofit fontScale="85000" lnSpcReduction="20000"/>
          </a:bodyPr>
          <a:lstStyle/>
          <a:p>
            <a:r>
              <a:rPr lang="hu-HU" dirty="0" smtClean="0"/>
              <a:t>Summa </a:t>
            </a:r>
            <a:r>
              <a:rPr lang="hu-HU" dirty="0" err="1" smtClean="0"/>
              <a:t>Theologiae</a:t>
            </a:r>
            <a:endParaRPr lang="hu-HU" dirty="0" smtClean="0"/>
          </a:p>
          <a:p>
            <a:r>
              <a:rPr lang="hu-HU" dirty="0" smtClean="0"/>
              <a:t>Nem teljesen a prioriak. A világ jelenségeiből indulnak ki.</a:t>
            </a:r>
          </a:p>
          <a:p>
            <a:r>
              <a:rPr lang="hu-HU" dirty="0" smtClean="0"/>
              <a:t>Arisztotelész: Minden megismerés az érzékeléssel veszi kezdetét. </a:t>
            </a:r>
            <a:r>
              <a:rPr lang="hu-HU" dirty="0" smtClean="0">
                <a:sym typeface="Wingdings" pitchFamily="2" charset="2"/>
              </a:rPr>
              <a:t> Isten megismerése is „csak” a teremtett világból lehetséges</a:t>
            </a:r>
            <a:r>
              <a:rPr lang="hu-HU" dirty="0" smtClean="0">
                <a:sym typeface="Wingdings" pitchFamily="2" charset="2"/>
              </a:rPr>
              <a:t>.</a:t>
            </a:r>
            <a:endParaRPr lang="hu-HU" dirty="0" smtClean="0">
              <a:sym typeface="Wingdings" pitchFamily="2" charset="2"/>
            </a:endParaRPr>
          </a:p>
          <a:p>
            <a:r>
              <a:rPr lang="hu-HU" dirty="0" smtClean="0">
                <a:sym typeface="Wingdings" pitchFamily="2" charset="2"/>
              </a:rPr>
              <a:t>Tamás az érvekkel nem </a:t>
            </a:r>
            <a:r>
              <a:rPr lang="hu-HU" dirty="0" smtClean="0">
                <a:sym typeface="Wingdings" pitchFamily="2" charset="2"/>
              </a:rPr>
              <a:t>bizonyítja</a:t>
            </a:r>
            <a:r>
              <a:rPr lang="hu-HU" dirty="0" smtClean="0">
                <a:sym typeface="Wingdings" pitchFamily="2" charset="2"/>
              </a:rPr>
              <a:t>, hogy a szóban forgó Isten személyes volna stb.</a:t>
            </a:r>
          </a:p>
          <a:p>
            <a:r>
              <a:rPr lang="hu-HU" dirty="0" smtClean="0">
                <a:sym typeface="Wingdings" pitchFamily="2" charset="2"/>
              </a:rPr>
              <a:t>Az öt út_</a:t>
            </a:r>
          </a:p>
          <a:p>
            <a:pPr marL="880110" lvl="1" indent="-514350">
              <a:buFont typeface="+mj-lt"/>
              <a:buAutoNum type="arabicPeriod"/>
            </a:pPr>
            <a:r>
              <a:rPr lang="hu-HU" dirty="0" smtClean="0">
                <a:sym typeface="Wingdings" pitchFamily="2" charset="2"/>
              </a:rPr>
              <a:t>Mozgás</a:t>
            </a:r>
          </a:p>
          <a:p>
            <a:pPr marL="880110" lvl="1" indent="-514350">
              <a:buFont typeface="+mj-lt"/>
              <a:buAutoNum type="arabicPeriod"/>
            </a:pPr>
            <a:r>
              <a:rPr lang="hu-HU" dirty="0" smtClean="0">
                <a:sym typeface="Wingdings" pitchFamily="2" charset="2"/>
              </a:rPr>
              <a:t>Okság</a:t>
            </a:r>
          </a:p>
          <a:p>
            <a:pPr marL="880110" lvl="1" indent="-514350">
              <a:buFont typeface="+mj-lt"/>
              <a:buAutoNum type="arabicPeriod"/>
            </a:pPr>
            <a:r>
              <a:rPr lang="hu-HU" dirty="0" smtClean="0">
                <a:sym typeface="Wingdings" pitchFamily="2" charset="2"/>
              </a:rPr>
              <a:t>Esetlegesség</a:t>
            </a:r>
          </a:p>
          <a:p>
            <a:pPr marL="880110" lvl="1" indent="-514350">
              <a:buFont typeface="+mj-lt"/>
              <a:buAutoNum type="arabicPeriod"/>
            </a:pPr>
            <a:r>
              <a:rPr lang="hu-HU" dirty="0" smtClean="0">
                <a:sym typeface="Wingdings" pitchFamily="2" charset="2"/>
              </a:rPr>
              <a:t>	Tökéletességi fokozatok</a:t>
            </a:r>
          </a:p>
          <a:p>
            <a:pPr marL="880110" lvl="1" indent="-514350">
              <a:buFont typeface="+mj-lt"/>
              <a:buAutoNum type="arabicPeriod"/>
            </a:pPr>
            <a:r>
              <a:rPr lang="hu-HU" dirty="0" smtClean="0">
                <a:sym typeface="Wingdings" pitchFamily="2" charset="2"/>
              </a:rPr>
              <a:t>Célszerűség</a:t>
            </a:r>
            <a:endParaRPr lang="en-US" dirty="0"/>
          </a:p>
        </p:txBody>
      </p:sp>
      <p:sp>
        <p:nvSpPr>
          <p:cNvPr id="3" name="Cím 2"/>
          <p:cNvSpPr>
            <a:spLocks noGrp="1"/>
          </p:cNvSpPr>
          <p:nvPr>
            <p:ph type="title"/>
          </p:nvPr>
        </p:nvSpPr>
        <p:spPr/>
        <p:txBody>
          <a:bodyPr/>
          <a:lstStyle/>
          <a:p>
            <a:r>
              <a:rPr lang="hu-HU" dirty="0" smtClean="0"/>
              <a:t>Tamás istenérvei. Az öt út.</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p:txBody>
          <a:bodyPr>
            <a:normAutofit fontScale="77500" lnSpcReduction="20000"/>
          </a:bodyPr>
          <a:lstStyle/>
          <a:p>
            <a:r>
              <a:rPr lang="hu-HU" dirty="0" smtClean="0"/>
              <a:t>Tapasztalati tény, hogy a világban mozgás/változás van. Azonban változtatni annyit jelent, mint átvinni valamit potenciából (lehetőségből) aktualitásba (ténylegességbe), de ezt csak aktualitásban lévő lény teheti meg, viszont nem lehet valami ugyanabban az időben, ugyanabból a szempontból aktualitásban is, és </a:t>
            </a:r>
            <a:r>
              <a:rPr lang="hu-HU" dirty="0" err="1" smtClean="0"/>
              <a:t>potencialitásban</a:t>
            </a:r>
            <a:r>
              <a:rPr lang="hu-HU" dirty="0" smtClean="0"/>
              <a:t> is. Ezért lehetetlen, hogy valami önmagát mozgassa/változtassa. Tehát mindazt, ami változik, szükségszerűen más változtatja meg. Azonban itt nem lehet a végtelenségig menni, mert akkor nem lenne első változtató, ami azt jelentené, hogy semmi más változtató sem lehetne, és ezért nem lennének változtatottak sem. Ezért szükségszerű egy olyan első változtató léte, amit semmi nem változtat. Ezt nevezzük Istennek.</a:t>
            </a:r>
            <a:br>
              <a:rPr lang="hu-HU" dirty="0" smtClean="0"/>
            </a:br>
            <a:endParaRPr lang="en-US" dirty="0"/>
          </a:p>
        </p:txBody>
      </p:sp>
      <p:sp>
        <p:nvSpPr>
          <p:cNvPr id="3" name="Cím 2"/>
          <p:cNvSpPr>
            <a:spLocks noGrp="1"/>
          </p:cNvSpPr>
          <p:nvPr>
            <p:ph type="title"/>
          </p:nvPr>
        </p:nvSpPr>
        <p:spPr/>
        <p:txBody>
          <a:bodyPr/>
          <a:lstStyle/>
          <a:p>
            <a:r>
              <a:rPr lang="hu-HU" dirty="0" smtClean="0"/>
              <a:t>1. Mozgás (változás)</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p:txBody>
          <a:bodyPr/>
          <a:lstStyle/>
          <a:p>
            <a:r>
              <a:rPr lang="hu-HU" dirty="0" smtClean="0"/>
              <a:t>Tapasztalati tény, hogy a világban létesítő okok vannak. Azonban lehetetlen, hogy valami önmaga létesítő oka legyen, hiszen így előbb lenne önmagánál, ami lehetetlen. Viszont a létesítő okok sorában nem mehetünk a végtelenségig, mivel minden közbülső ok egyúttal okozat is, márpedig okozat nincs ok nélkül, tehát szükségszerű egy első létesítő ok léte. Ezt nevezzük Istennek.</a:t>
            </a:r>
            <a:endParaRPr lang="en-US" dirty="0"/>
          </a:p>
        </p:txBody>
      </p:sp>
      <p:sp>
        <p:nvSpPr>
          <p:cNvPr id="3" name="Cím 2"/>
          <p:cNvSpPr>
            <a:spLocks noGrp="1"/>
          </p:cNvSpPr>
          <p:nvPr>
            <p:ph type="title"/>
          </p:nvPr>
        </p:nvSpPr>
        <p:spPr/>
        <p:txBody>
          <a:bodyPr/>
          <a:lstStyle/>
          <a:p>
            <a:r>
              <a:rPr lang="hu-HU" dirty="0" smtClean="0"/>
              <a:t>2. Létesítő okokból vett érv</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Klasszikus kori filozófia (V-IV. sz.)</a:t>
            </a:r>
            <a:endParaRPr lang="en-US" dirty="0"/>
          </a:p>
        </p:txBody>
      </p:sp>
      <p:sp>
        <p:nvSpPr>
          <p:cNvPr id="3" name="Tartalom helye 2"/>
          <p:cNvSpPr>
            <a:spLocks noGrp="1"/>
          </p:cNvSpPr>
          <p:nvPr>
            <p:ph idx="1"/>
          </p:nvPr>
        </p:nvSpPr>
        <p:spPr/>
        <p:txBody>
          <a:bodyPr>
            <a:normAutofit lnSpcReduction="10000"/>
          </a:bodyPr>
          <a:lstStyle/>
          <a:p>
            <a:pPr>
              <a:buNone/>
            </a:pPr>
            <a:r>
              <a:rPr lang="hu-HU" b="1" dirty="0" smtClean="0"/>
              <a:t>Szókratész (nincs írásos műve)</a:t>
            </a:r>
          </a:p>
          <a:p>
            <a:r>
              <a:rPr lang="hu-HU" dirty="0" smtClean="0"/>
              <a:t>Etikai intellektualizmus – A rossz eredete a tudatlanság</a:t>
            </a:r>
          </a:p>
          <a:p>
            <a:r>
              <a:rPr lang="hu-HU" dirty="0" smtClean="0"/>
              <a:t>Mi az erény?</a:t>
            </a:r>
          </a:p>
          <a:p>
            <a:r>
              <a:rPr lang="hu-HU" dirty="0" smtClean="0"/>
              <a:t>Definíció keresése</a:t>
            </a:r>
          </a:p>
          <a:p>
            <a:r>
              <a:rPr lang="hu-HU" dirty="0" smtClean="0"/>
              <a:t>Cáfoló (</a:t>
            </a:r>
            <a:r>
              <a:rPr lang="hu-HU" dirty="0" err="1" smtClean="0"/>
              <a:t>elenkhtikus</a:t>
            </a:r>
            <a:r>
              <a:rPr lang="hu-HU" dirty="0" smtClean="0"/>
              <a:t>) beszélgetés – </a:t>
            </a:r>
            <a:r>
              <a:rPr lang="hu-HU" dirty="0" err="1" smtClean="0"/>
              <a:t>apória</a:t>
            </a:r>
            <a:endParaRPr lang="hu-HU" dirty="0" smtClean="0"/>
          </a:p>
          <a:p>
            <a:r>
              <a:rPr lang="hu-HU" dirty="0" smtClean="0"/>
              <a:t>Senkinek nincs tudása az erényről</a:t>
            </a:r>
          </a:p>
          <a:p>
            <a:r>
              <a:rPr lang="hu-HU" dirty="0" smtClean="0"/>
              <a:t>„Azt tudom, hogy semmit sem tudok.”</a:t>
            </a:r>
          </a:p>
          <a:p>
            <a:r>
              <a:rPr lang="hu-HU" dirty="0" smtClean="0"/>
              <a:t>Bábáskodás, ingyen „tanít”. Szofisták kritikája.</a:t>
            </a:r>
          </a:p>
          <a:p>
            <a:r>
              <a:rPr lang="hu-HU" dirty="0" smtClean="0"/>
              <a:t>„Jobb igazságtalanságot elszenvedni, mint elkövetni.”</a:t>
            </a:r>
          </a:p>
          <a:p>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a:xfrm>
            <a:off x="457200" y="1481328"/>
            <a:ext cx="8229600" cy="5019506"/>
          </a:xfrm>
        </p:spPr>
        <p:txBody>
          <a:bodyPr>
            <a:normAutofit fontScale="77500" lnSpcReduction="20000"/>
          </a:bodyPr>
          <a:lstStyle/>
          <a:p>
            <a:r>
              <a:rPr lang="hu-HU" dirty="0" smtClean="0"/>
              <a:t>Tapasztalati tény, hogy a világban a dolgok keletkeznek és elpusztulnak, tehát képesek létezni és nem létezni. Lehetetlen azonban, hogy ezek a </a:t>
            </a:r>
            <a:r>
              <a:rPr lang="hu-HU" dirty="0" smtClean="0"/>
              <a:t>létezők</a:t>
            </a:r>
            <a:r>
              <a:rPr lang="hu-HU" dirty="0" smtClean="0"/>
              <a:t> </a:t>
            </a:r>
            <a:r>
              <a:rPr lang="hu-HU" dirty="0" smtClean="0"/>
              <a:t>mindig létezzenek, mivel, az ami képes </a:t>
            </a:r>
            <a:r>
              <a:rPr lang="hu-HU" dirty="0" err="1" smtClean="0"/>
              <a:t>nem-létezni</a:t>
            </a:r>
            <a:r>
              <a:rPr lang="hu-HU" dirty="0" smtClean="0"/>
              <a:t>, az valamikor nem létezett. Azonban azt, ami nincs, csak egy létező hívhatja létre, ha viszont minden lény olyan lenne, ami képes nem létezni, akkor valamikor egyetlen lény sem létezett volna, ez viszont azt jelentené, hogy ma sem létezik semmi. Ez nyilvánvaló tévedés. Tehát nem minden lény esetleges, hanem kell lennie szükségszerű lénynek is. A szükségszerű </a:t>
            </a:r>
            <a:r>
              <a:rPr lang="hu-HU" dirty="0" smtClean="0"/>
              <a:t>létező </a:t>
            </a:r>
            <a:r>
              <a:rPr lang="hu-HU" dirty="0" smtClean="0"/>
              <a:t>szükségszerűségének vagy más lény az oka, vagy önmaga lényege a magyarázata. Viszont azon </a:t>
            </a:r>
            <a:r>
              <a:rPr lang="hu-HU" dirty="0" smtClean="0"/>
              <a:t>létezők </a:t>
            </a:r>
            <a:r>
              <a:rPr lang="hu-HU" dirty="0" smtClean="0"/>
              <a:t>sorában, melyek szükségszerűségét más </a:t>
            </a:r>
            <a:r>
              <a:rPr lang="hu-HU" dirty="0" smtClean="0"/>
              <a:t>létező </a:t>
            </a:r>
            <a:r>
              <a:rPr lang="hu-HU" dirty="0" smtClean="0"/>
              <a:t>okozza, nem mehetünk a végtelenségig, amint azt a létesítő okoknál már bizonyítottuk. Tehát léteznie kell lényegénél fogva szükségszerű </a:t>
            </a:r>
            <a:r>
              <a:rPr lang="hu-HU" dirty="0" smtClean="0"/>
              <a:t>létezőnek, </a:t>
            </a:r>
            <a:r>
              <a:rPr lang="hu-HU" dirty="0" smtClean="0"/>
              <a:t>ami szükségszerűségének oka nem más </a:t>
            </a:r>
            <a:r>
              <a:rPr lang="hu-HU" dirty="0" smtClean="0"/>
              <a:t>létező, </a:t>
            </a:r>
            <a:r>
              <a:rPr lang="hu-HU" dirty="0" smtClean="0"/>
              <a:t>hanem ő az oka más lények szükségszerűségének. Ezt nevezzük Istennek.</a:t>
            </a:r>
            <a:endParaRPr lang="en-US" dirty="0"/>
          </a:p>
        </p:txBody>
      </p:sp>
      <p:sp>
        <p:nvSpPr>
          <p:cNvPr id="3" name="Cím 2"/>
          <p:cNvSpPr>
            <a:spLocks noGrp="1"/>
          </p:cNvSpPr>
          <p:nvPr>
            <p:ph type="title"/>
          </p:nvPr>
        </p:nvSpPr>
        <p:spPr/>
        <p:txBody>
          <a:bodyPr/>
          <a:lstStyle/>
          <a:p>
            <a:r>
              <a:rPr lang="hu-HU" dirty="0" smtClean="0"/>
              <a:t>3. Esetlegesség</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p:txBody>
          <a:bodyPr>
            <a:normAutofit fontScale="92500"/>
          </a:bodyPr>
          <a:lstStyle/>
          <a:p>
            <a:r>
              <a:rPr lang="hu-HU" dirty="0" smtClean="0"/>
              <a:t>Tapasztalati tény, hogy a világban a dolgok különféle fokban jók, igazak, </a:t>
            </a:r>
            <a:r>
              <a:rPr lang="hu-HU" dirty="0" smtClean="0"/>
              <a:t>stb. </a:t>
            </a:r>
            <a:r>
              <a:rPr lang="hu-HU" dirty="0" smtClean="0"/>
              <a:t>[ezek azok a tulajdonságok, melyeknek semmi köze </a:t>
            </a:r>
            <a:r>
              <a:rPr lang="hu-HU" dirty="0" smtClean="0"/>
              <a:t>tökéletlenségekhez</a:t>
            </a:r>
            <a:r>
              <a:rPr lang="hu-HU" dirty="0" smtClean="0"/>
              <a:t>]. Kell lennie tehát egy legjobb, legigazabb, és ennek következtében leginkább létező lénynek. Azonban az a </a:t>
            </a:r>
            <a:r>
              <a:rPr lang="hu-HU" dirty="0" smtClean="0"/>
              <a:t>létező, </a:t>
            </a:r>
            <a:r>
              <a:rPr lang="hu-HU" dirty="0" smtClean="0"/>
              <a:t>mely valamely nemben a legnagyobb, oka mindazon lényeknek, melyek ahhoz a nemhez tartoznak. Létezik tehát valami, ami valamennyi </a:t>
            </a:r>
            <a:r>
              <a:rPr lang="hu-HU" dirty="0" smtClean="0"/>
              <a:t>létező </a:t>
            </a:r>
            <a:r>
              <a:rPr lang="hu-HU" dirty="0" smtClean="0"/>
              <a:t>számára a lét, a jó és minden tökéletesség oka. Ezt nevezzük Istennek.</a:t>
            </a:r>
            <a:endParaRPr lang="en-US" dirty="0"/>
          </a:p>
        </p:txBody>
      </p:sp>
      <p:sp>
        <p:nvSpPr>
          <p:cNvPr id="3" name="Cím 2"/>
          <p:cNvSpPr>
            <a:spLocks noGrp="1"/>
          </p:cNvSpPr>
          <p:nvPr>
            <p:ph type="title"/>
          </p:nvPr>
        </p:nvSpPr>
        <p:spPr/>
        <p:txBody>
          <a:bodyPr>
            <a:normAutofit fontScale="90000"/>
          </a:bodyPr>
          <a:lstStyle/>
          <a:p>
            <a:r>
              <a:rPr lang="hu-HU" dirty="0" smtClean="0"/>
              <a:t>4. Tökéletességi fokokból vett érv</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p:txBody>
          <a:bodyPr/>
          <a:lstStyle/>
          <a:p>
            <a:r>
              <a:rPr lang="hu-HU" dirty="0" smtClean="0"/>
              <a:t>Tapasztalati tény, hogy a világban egyes értelem nélküli természeti lények célszerűen működnek. Azonban az értelem nélküli lények csak akkor irányulnak célra, ha őket egy értelmes lény a célra irányítja, ahogy a nyílvesszőt irányítja az, aki nyilaz. Létezik tehát olyan értelmes lény, aki minden természeti </a:t>
            </a:r>
            <a:r>
              <a:rPr lang="hu-HU" dirty="0" smtClean="0"/>
              <a:t>létezőt </a:t>
            </a:r>
            <a:r>
              <a:rPr lang="hu-HU" dirty="0" smtClean="0"/>
              <a:t>célra irányít. Ezt nevezzük Istennek.</a:t>
            </a:r>
            <a:endParaRPr lang="en-US" dirty="0"/>
          </a:p>
        </p:txBody>
      </p:sp>
      <p:sp>
        <p:nvSpPr>
          <p:cNvPr id="3" name="Cím 2"/>
          <p:cNvSpPr>
            <a:spLocks noGrp="1"/>
          </p:cNvSpPr>
          <p:nvPr>
            <p:ph type="title"/>
          </p:nvPr>
        </p:nvSpPr>
        <p:spPr/>
        <p:txBody>
          <a:bodyPr/>
          <a:lstStyle/>
          <a:p>
            <a:r>
              <a:rPr lang="hu-HU" dirty="0" smtClean="0"/>
              <a:t>5. Célirányosság</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p:txBody>
          <a:bodyPr/>
          <a:lstStyle/>
          <a:p>
            <a:r>
              <a:rPr lang="hu-HU" dirty="0" smtClean="0"/>
              <a:t>Pozitív teológia: Istenről pozitív állításokat tehetünk (Isten van, Isten bölcs)</a:t>
            </a:r>
          </a:p>
          <a:p>
            <a:r>
              <a:rPr lang="hu-HU" dirty="0" smtClean="0"/>
              <a:t>Negatív teológia (</a:t>
            </a:r>
            <a:r>
              <a:rPr lang="hu-HU" dirty="0" err="1" smtClean="0"/>
              <a:t>Eruigena</a:t>
            </a:r>
            <a:r>
              <a:rPr lang="hu-HU" dirty="0" smtClean="0"/>
              <a:t>, </a:t>
            </a:r>
            <a:r>
              <a:rPr lang="hu-HU" dirty="0" err="1" smtClean="0"/>
              <a:t>Pszeudo-Dionüsziosz</a:t>
            </a:r>
            <a:r>
              <a:rPr lang="hu-HU" dirty="0" smtClean="0"/>
              <a:t>): Istenről csak negatív állításokat lehet tenni. (Isten nem bölcs)</a:t>
            </a:r>
          </a:p>
          <a:p>
            <a:r>
              <a:rPr lang="hu-HU" dirty="0" smtClean="0"/>
              <a:t>Analogikus teológia: Istenről a fogalmakat csak hasonló értelemben állíthatjuk, mint a teremtményekről. (Aquinói Tamás)</a:t>
            </a:r>
            <a:endParaRPr lang="en-US" dirty="0"/>
          </a:p>
        </p:txBody>
      </p:sp>
      <p:sp>
        <p:nvSpPr>
          <p:cNvPr id="2" name="Cím 1"/>
          <p:cNvSpPr>
            <a:spLocks noGrp="1"/>
          </p:cNvSpPr>
          <p:nvPr>
            <p:ph type="title"/>
          </p:nvPr>
        </p:nvSpPr>
        <p:spPr>
          <a:xfrm>
            <a:off x="457200" y="274638"/>
            <a:ext cx="8329642" cy="1143000"/>
          </a:xfrm>
        </p:spPr>
        <p:txBody>
          <a:bodyPr>
            <a:normAutofit fontScale="90000"/>
          </a:bodyPr>
          <a:lstStyle/>
          <a:p>
            <a:r>
              <a:rPr lang="hu-HU" dirty="0" smtClean="0"/>
              <a:t>Középkori filozófia fontos témái III. </a:t>
            </a:r>
            <a:br>
              <a:rPr lang="hu-HU" dirty="0" smtClean="0"/>
            </a:br>
            <a:r>
              <a:rPr lang="hu-HU" dirty="0" smtClean="0"/>
              <a:t>Isten megnevezése</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p:txBody>
          <a:bodyPr>
            <a:normAutofit fontScale="92500" lnSpcReduction="20000"/>
          </a:bodyPr>
          <a:lstStyle/>
          <a:p>
            <a:r>
              <a:rPr lang="hu-HU" dirty="0" smtClean="0"/>
              <a:t>Tamás elfogadja a negatív teológia azon állítását, hogy ugyanabban az értelemben nem állíthatunk semmilyen tulajdonságot Istenről, mint az emberről, mivel Isten és a teremtmény között mindig nagyobb a különbség, mint a hasonlóság.</a:t>
            </a:r>
          </a:p>
          <a:p>
            <a:r>
              <a:rPr lang="hu-HU" dirty="0" smtClean="0"/>
              <a:t>De hasonló (analóg) értelemben Istenről is állíthatjuk, hogy jó, szép, bölcs,létezik stb.</a:t>
            </a:r>
          </a:p>
          <a:p>
            <a:r>
              <a:rPr lang="hu-HU" dirty="0" smtClean="0"/>
              <a:t>Arisztotelész </a:t>
            </a:r>
            <a:r>
              <a:rPr lang="hu-HU" dirty="0" err="1" smtClean="0"/>
              <a:t>analógiatanja</a:t>
            </a:r>
            <a:r>
              <a:rPr lang="hu-HU" dirty="0" smtClean="0"/>
              <a:t>.</a:t>
            </a:r>
          </a:p>
          <a:p>
            <a:r>
              <a:rPr lang="hu-HU" dirty="0" smtClean="0"/>
              <a:t>Mivel Isten az oka mindennek, kell hogy </a:t>
            </a:r>
            <a:r>
              <a:rPr lang="hu-HU" dirty="0" smtClean="0"/>
              <a:t>legyen a létezők és Isten között hasonlóság (példák</a:t>
            </a:r>
            <a:r>
              <a:rPr lang="hu-HU" dirty="0" smtClean="0"/>
              <a:t>: orvosság és az ember is lehet egészséges</a:t>
            </a:r>
            <a:r>
              <a:rPr lang="hu-HU" dirty="0" smtClean="0"/>
              <a:t>).</a:t>
            </a:r>
            <a:endParaRPr lang="hu-HU" dirty="0" smtClean="0"/>
          </a:p>
          <a:p>
            <a:r>
              <a:rPr lang="hu-HU" dirty="0" smtClean="0"/>
              <a:t>Istent csak a teremtményekből kiindulva tudjuk megnevezni.</a:t>
            </a:r>
            <a:endParaRPr lang="en-US" dirty="0"/>
          </a:p>
        </p:txBody>
      </p:sp>
      <p:sp>
        <p:nvSpPr>
          <p:cNvPr id="3" name="Cím 2"/>
          <p:cNvSpPr>
            <a:spLocks noGrp="1"/>
          </p:cNvSpPr>
          <p:nvPr>
            <p:ph type="title"/>
          </p:nvPr>
        </p:nvSpPr>
        <p:spPr/>
        <p:txBody>
          <a:bodyPr>
            <a:normAutofit fontScale="90000"/>
          </a:bodyPr>
          <a:lstStyle/>
          <a:p>
            <a:r>
              <a:rPr lang="hu-HU" dirty="0" smtClean="0"/>
              <a:t>Isten nevei (Istenről való beszéd)</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p:txBody>
          <a:bodyPr/>
          <a:lstStyle/>
          <a:p>
            <a:r>
              <a:rPr lang="hu-HU" dirty="0" smtClean="0"/>
              <a:t>Hogyan ismerhető meg Isten? (Teremtményeken keresztül)</a:t>
            </a:r>
          </a:p>
          <a:p>
            <a:r>
              <a:rPr lang="hu-HU" dirty="0" smtClean="0"/>
              <a:t>Hogyan lehetséges a feltámadás?</a:t>
            </a:r>
          </a:p>
          <a:p>
            <a:r>
              <a:rPr lang="hu-HU" dirty="0" smtClean="0"/>
              <a:t>Mi történik az Eucharisztia során?</a:t>
            </a:r>
          </a:p>
          <a:p>
            <a:r>
              <a:rPr lang="hu-HU" dirty="0" smtClean="0"/>
              <a:t>Hogyan lehetséges az isteni gondviselés?</a:t>
            </a:r>
          </a:p>
          <a:p>
            <a:r>
              <a:rPr lang="hu-HU" dirty="0" smtClean="0"/>
              <a:t>Hogyan lehetségesek csodák?</a:t>
            </a:r>
          </a:p>
          <a:p>
            <a:r>
              <a:rPr lang="hu-HU" dirty="0" smtClean="0"/>
              <a:t>Hogyan lehetséges a megtestesülés?</a:t>
            </a:r>
          </a:p>
          <a:p>
            <a:endParaRPr lang="hu-HU" dirty="0" smtClean="0"/>
          </a:p>
          <a:p>
            <a:endParaRPr lang="en-US" dirty="0"/>
          </a:p>
        </p:txBody>
      </p:sp>
      <p:sp>
        <p:nvSpPr>
          <p:cNvPr id="3" name="Cím 2"/>
          <p:cNvSpPr>
            <a:spLocks noGrp="1"/>
          </p:cNvSpPr>
          <p:nvPr>
            <p:ph type="title"/>
          </p:nvPr>
        </p:nvSpPr>
        <p:spPr>
          <a:xfrm>
            <a:off x="457200" y="274638"/>
            <a:ext cx="8329642" cy="1143000"/>
          </a:xfrm>
        </p:spPr>
        <p:txBody>
          <a:bodyPr>
            <a:normAutofit fontScale="90000"/>
          </a:bodyPr>
          <a:lstStyle/>
          <a:p>
            <a:r>
              <a:rPr lang="hu-HU" dirty="0" smtClean="0"/>
              <a:t>Középkori filozófia fontos témái IV.</a:t>
            </a:r>
            <a:br>
              <a:rPr lang="hu-HU" dirty="0" smtClean="0"/>
            </a:br>
            <a:r>
              <a:rPr lang="hu-HU" dirty="0" smtClean="0"/>
              <a:t>Hittételek magyarázata</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a:xfrm>
            <a:off x="457200" y="1481328"/>
            <a:ext cx="8229600" cy="4733754"/>
          </a:xfrm>
        </p:spPr>
        <p:txBody>
          <a:bodyPr>
            <a:normAutofit fontScale="77500" lnSpcReduction="20000"/>
          </a:bodyPr>
          <a:lstStyle/>
          <a:p>
            <a:r>
              <a:rPr lang="hu-HU" dirty="0" smtClean="0"/>
              <a:t>Feltámadás (a tiszta arisztotelészi filozófia alapján lehetetlen, de Tamás módosítja): sokaság princípiuma az anyag</a:t>
            </a:r>
            <a:r>
              <a:rPr lang="hu-HU" dirty="0" smtClean="0">
                <a:sym typeface="Wingdings" pitchFamily="2" charset="2"/>
              </a:rPr>
              <a:t>megjelölt anyagegyedi formaaz egyén formája halhatatlanfeltámadás</a:t>
            </a:r>
          </a:p>
          <a:p>
            <a:r>
              <a:rPr lang="hu-HU" dirty="0" smtClean="0">
                <a:sym typeface="Wingdings" pitchFamily="2" charset="2"/>
              </a:rPr>
              <a:t>Eucharisztia: változásban mindig van állandóáltalában a szubsztanciakivéve az </a:t>
            </a:r>
            <a:r>
              <a:rPr lang="hu-HU" dirty="0" smtClean="0">
                <a:sym typeface="Wingdings" pitchFamily="2" charset="2"/>
              </a:rPr>
              <a:t>átváltozást</a:t>
            </a:r>
            <a:r>
              <a:rPr lang="hu-HU" dirty="0" smtClean="0">
                <a:sym typeface="Wingdings" pitchFamily="2" charset="2"/>
              </a:rPr>
              <a:t>, ekkor az </a:t>
            </a:r>
            <a:r>
              <a:rPr lang="hu-HU" dirty="0" err="1" smtClean="0">
                <a:sym typeface="Wingdings" pitchFamily="2" charset="2"/>
              </a:rPr>
              <a:t>akcidensek</a:t>
            </a:r>
            <a:r>
              <a:rPr lang="hu-HU" dirty="0" smtClean="0">
                <a:sym typeface="Wingdings" pitchFamily="2" charset="2"/>
              </a:rPr>
              <a:t> az állandóak (kenyér és a bor színe alatt történik a változás)</a:t>
            </a:r>
          </a:p>
          <a:p>
            <a:r>
              <a:rPr lang="hu-HU" dirty="0" smtClean="0">
                <a:sym typeface="Wingdings" pitchFamily="2" charset="2"/>
              </a:rPr>
              <a:t>Gondviselés: Isten előre tudásával úgy állította be az okokat és törvényeket, hogy azok arra a célra irányuljanak, melyet ő maga elé tűzött (ember üdvössége)</a:t>
            </a:r>
          </a:p>
          <a:p>
            <a:r>
              <a:rPr lang="hu-HU" dirty="0" smtClean="0">
                <a:sym typeface="Wingdings" pitchFamily="2" charset="2"/>
              </a:rPr>
              <a:t>Csoda: Isten állította fel a törvényeket, ha akarja fel is függesztheti őket.</a:t>
            </a:r>
          </a:p>
          <a:p>
            <a:r>
              <a:rPr lang="hu-HU" dirty="0" smtClean="0">
                <a:sym typeface="Wingdings" pitchFamily="2" charset="2"/>
              </a:rPr>
              <a:t>Megtestesülés: az okok és a törvények rendszere eleve úgy van berendezve, hogy a megtestesülés lehetséges legyen. Az anyag is úgy van létrehozva, hogy befogadhassa a Fiút.</a:t>
            </a:r>
          </a:p>
          <a:p>
            <a:endParaRPr lang="en-US" dirty="0"/>
          </a:p>
        </p:txBody>
      </p:sp>
      <p:sp>
        <p:nvSpPr>
          <p:cNvPr id="3" name="Cím 2"/>
          <p:cNvSpPr>
            <a:spLocks noGrp="1"/>
          </p:cNvSpPr>
          <p:nvPr>
            <p:ph type="title"/>
          </p:nvPr>
        </p:nvSpPr>
        <p:spPr/>
        <p:txBody>
          <a:bodyPr>
            <a:normAutofit fontScale="90000"/>
          </a:bodyPr>
          <a:lstStyle/>
          <a:p>
            <a:r>
              <a:rPr lang="hu-HU" dirty="0" smtClean="0"/>
              <a:t>Arisztotelészi filozófia és hittételek magyarázata</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a:xfrm>
            <a:off x="457200" y="1481328"/>
            <a:ext cx="8229600" cy="4805192"/>
          </a:xfrm>
        </p:spPr>
        <p:txBody>
          <a:bodyPr>
            <a:normAutofit lnSpcReduction="10000"/>
          </a:bodyPr>
          <a:lstStyle/>
          <a:p>
            <a:r>
              <a:rPr lang="hu-HU" dirty="0" smtClean="0"/>
              <a:t>Tertullianus: Mi köze Athénnak Jeruzsálemhez?</a:t>
            </a:r>
          </a:p>
          <a:p>
            <a:r>
              <a:rPr lang="hu-HU" dirty="0" smtClean="0"/>
              <a:t>Szent Ágoston: A kereszténység az igazi filozófia. (vera </a:t>
            </a:r>
            <a:r>
              <a:rPr lang="hu-HU" dirty="0" err="1" smtClean="0"/>
              <a:t>philosophia</a:t>
            </a:r>
            <a:r>
              <a:rPr lang="hu-HU" dirty="0" smtClean="0"/>
              <a:t>)</a:t>
            </a:r>
          </a:p>
          <a:p>
            <a:r>
              <a:rPr lang="hu-HU" dirty="0" smtClean="0"/>
              <a:t>Szent Tamás: a filozófia a teológia szolgálólánya. (</a:t>
            </a:r>
            <a:r>
              <a:rPr lang="hu-HU" dirty="0" err="1" smtClean="0"/>
              <a:t>philosophie</a:t>
            </a:r>
            <a:r>
              <a:rPr lang="hu-HU" dirty="0" smtClean="0"/>
              <a:t> est </a:t>
            </a:r>
            <a:r>
              <a:rPr lang="hu-HU" dirty="0" err="1" smtClean="0"/>
              <a:t>ancilla</a:t>
            </a:r>
            <a:r>
              <a:rPr lang="hu-HU" dirty="0" smtClean="0"/>
              <a:t> </a:t>
            </a:r>
            <a:r>
              <a:rPr lang="hu-HU" dirty="0" err="1" smtClean="0"/>
              <a:t>theologiae</a:t>
            </a:r>
            <a:r>
              <a:rPr lang="hu-HU" dirty="0" smtClean="0"/>
              <a:t>)</a:t>
            </a:r>
          </a:p>
          <a:p>
            <a:endParaRPr lang="hu-HU" dirty="0" smtClean="0"/>
          </a:p>
          <a:p>
            <a:r>
              <a:rPr lang="hu-HU" dirty="0" smtClean="0"/>
              <a:t>Szent Tamás Arisztotelész (és Platón) filozófiáját felhasználva </a:t>
            </a:r>
            <a:r>
              <a:rPr lang="hu-HU" i="1" dirty="0" smtClean="0"/>
              <a:t>módszeresen</a:t>
            </a:r>
            <a:r>
              <a:rPr lang="hu-HU" dirty="0" smtClean="0"/>
              <a:t> oldja meg a filozófia segítségével a teológiai problémákat.</a:t>
            </a:r>
          </a:p>
          <a:p>
            <a:endParaRPr lang="en-US" dirty="0"/>
          </a:p>
        </p:txBody>
      </p:sp>
      <p:sp>
        <p:nvSpPr>
          <p:cNvPr id="3" name="Cím 2"/>
          <p:cNvSpPr>
            <a:spLocks noGrp="1"/>
          </p:cNvSpPr>
          <p:nvPr>
            <p:ph type="title"/>
          </p:nvPr>
        </p:nvSpPr>
        <p:spPr>
          <a:xfrm>
            <a:off x="457200" y="274638"/>
            <a:ext cx="8329642" cy="1143000"/>
          </a:xfrm>
        </p:spPr>
        <p:txBody>
          <a:bodyPr>
            <a:normAutofit fontScale="90000"/>
          </a:bodyPr>
          <a:lstStyle/>
          <a:p>
            <a:r>
              <a:rPr lang="hu-HU" dirty="0" smtClean="0"/>
              <a:t>Középkori filozófia fontos témái V. </a:t>
            </a:r>
            <a:br>
              <a:rPr lang="hu-HU" dirty="0" smtClean="0"/>
            </a:br>
            <a:r>
              <a:rPr lang="hu-HU" dirty="0" smtClean="0"/>
              <a:t>Filozófia és teológia</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a:xfrm>
            <a:off x="457200" y="1481328"/>
            <a:ext cx="8229600" cy="5019506"/>
          </a:xfrm>
        </p:spPr>
        <p:txBody>
          <a:bodyPr>
            <a:normAutofit fontScale="85000" lnSpcReduction="20000"/>
          </a:bodyPr>
          <a:lstStyle/>
          <a:p>
            <a:r>
              <a:rPr lang="hu-HU" dirty="0" smtClean="0"/>
              <a:t>Észigazságok azok, melyeket az emberi ész természetes fényénél is beláthatunk.</a:t>
            </a:r>
          </a:p>
          <a:p>
            <a:r>
              <a:rPr lang="hu-HU" dirty="0" smtClean="0"/>
              <a:t>Hitigazságok, amelyeket csak a kinyilatkoztatásból ismerhetünk meg.</a:t>
            </a:r>
          </a:p>
          <a:p>
            <a:r>
              <a:rPr lang="hu-HU" dirty="0" smtClean="0"/>
              <a:t>Az észigazságokhoz elég az értelmet helyesen használni.</a:t>
            </a:r>
          </a:p>
          <a:p>
            <a:r>
              <a:rPr lang="hu-HU" dirty="0" smtClean="0"/>
              <a:t>A hitigazságokhoz az értelem és az akarat helyes használata szükséges.</a:t>
            </a:r>
          </a:p>
          <a:p>
            <a:r>
              <a:rPr lang="hu-HU" dirty="0" smtClean="0"/>
              <a:t>A teológia abban különbözik a többi tudománytól, hogy hitigazságokból indul ki.</a:t>
            </a:r>
          </a:p>
          <a:p>
            <a:r>
              <a:rPr lang="hu-HU" dirty="0" smtClean="0"/>
              <a:t>A filozófia abban segíthet, hogy megmutatja, valamilyen hittitok megvalósulása lehetséges, nem rejt magában fogalmi ellentmondást. Természetesen csak a kinyilatkoztatásból tudjuk, hogy tényleg valóságos az adott titok.</a:t>
            </a:r>
          </a:p>
          <a:p>
            <a:pPr>
              <a:buNone/>
            </a:pPr>
            <a:endParaRPr lang="en-US" dirty="0"/>
          </a:p>
        </p:txBody>
      </p:sp>
      <p:sp>
        <p:nvSpPr>
          <p:cNvPr id="3" name="Cím 2"/>
          <p:cNvSpPr>
            <a:spLocks noGrp="1"/>
          </p:cNvSpPr>
          <p:nvPr>
            <p:ph type="title"/>
          </p:nvPr>
        </p:nvSpPr>
        <p:spPr/>
        <p:txBody>
          <a:bodyPr/>
          <a:lstStyle/>
          <a:p>
            <a:r>
              <a:rPr lang="hu-HU" dirty="0" smtClean="0"/>
              <a:t>Filozófia és teológia. Hit és ész</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lstStyle/>
          <a:p>
            <a:r>
              <a:rPr lang="hu-HU" dirty="0" smtClean="0"/>
              <a:t>René Descartes filozófiája</a:t>
            </a:r>
            <a:endParaRPr lang="en-US" dirty="0"/>
          </a:p>
        </p:txBody>
      </p:sp>
      <p:sp>
        <p:nvSpPr>
          <p:cNvPr id="3" name="Alcím 2"/>
          <p:cNvSpPr>
            <a:spLocks noGrp="1"/>
          </p:cNvSpPr>
          <p:nvPr>
            <p:ph type="subTitle" idx="1"/>
          </p:nvPr>
        </p:nvSpPr>
        <p:spPr/>
        <p:txBody>
          <a:bodyPr/>
          <a:lstStyle/>
          <a:p>
            <a:r>
              <a:rPr lang="hu-HU" dirty="0" smtClean="0"/>
              <a:t>Kétely és tudás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Platón mint Szókratész tanítványa</a:t>
            </a:r>
            <a:endParaRPr lang="en-US" dirty="0"/>
          </a:p>
        </p:txBody>
      </p:sp>
      <p:sp>
        <p:nvSpPr>
          <p:cNvPr id="3" name="Tartalom helye 2"/>
          <p:cNvSpPr>
            <a:spLocks noGrp="1"/>
          </p:cNvSpPr>
          <p:nvPr>
            <p:ph idx="1"/>
          </p:nvPr>
        </p:nvSpPr>
        <p:spPr/>
        <p:txBody>
          <a:bodyPr>
            <a:normAutofit fontScale="92500" lnSpcReduction="10000"/>
          </a:bodyPr>
          <a:lstStyle/>
          <a:p>
            <a:r>
              <a:rPr lang="hu-HU" dirty="0" smtClean="0"/>
              <a:t>(424-347) Arisztokrata család sarja, Szókratész hatására életét a filozófiának </a:t>
            </a:r>
            <a:r>
              <a:rPr lang="hu-HU" dirty="0" smtClean="0"/>
              <a:t>szenteli.</a:t>
            </a:r>
            <a:endParaRPr lang="hu-HU" dirty="0" smtClean="0"/>
          </a:p>
          <a:p>
            <a:r>
              <a:rPr lang="hu-HU" dirty="0" smtClean="0"/>
              <a:t>Leginkább az ő </a:t>
            </a:r>
            <a:r>
              <a:rPr lang="hu-HU" i="1" dirty="0" smtClean="0"/>
              <a:t>dialógusain</a:t>
            </a:r>
            <a:r>
              <a:rPr lang="hu-HU" dirty="0" smtClean="0"/>
              <a:t> keresztül ismerjük Szókratész nézeteit. Művei többségének mestere a főszereplője.</a:t>
            </a:r>
          </a:p>
          <a:p>
            <a:r>
              <a:rPr lang="hu-HU" dirty="0" smtClean="0"/>
              <a:t>Megpróbálja megteremteni </a:t>
            </a:r>
            <a:r>
              <a:rPr lang="hu-HU" dirty="0" smtClean="0"/>
              <a:t>mestere etikai </a:t>
            </a:r>
            <a:r>
              <a:rPr lang="hu-HU" dirty="0" smtClean="0"/>
              <a:t>meggyőződéseinek metafizikai, </a:t>
            </a:r>
            <a:r>
              <a:rPr lang="hu-HU" dirty="0" err="1" smtClean="0"/>
              <a:t>episztemológiai</a:t>
            </a:r>
            <a:r>
              <a:rPr lang="hu-HU" dirty="0" smtClean="0"/>
              <a:t>, lélekfilozófiai alapjait.</a:t>
            </a:r>
          </a:p>
          <a:p>
            <a:r>
              <a:rPr lang="hu-HU" dirty="0" smtClean="0"/>
              <a:t>Megpróbál választ adni arra (különösen későbbi dialógusaiban), hogy</a:t>
            </a:r>
          </a:p>
          <a:p>
            <a:pPr lvl="1"/>
            <a:r>
              <a:rPr lang="hu-HU" dirty="0" smtClean="0"/>
              <a:t>Hogyan lehet tudásra szert tenni?</a:t>
            </a:r>
          </a:p>
          <a:p>
            <a:pPr lvl="1"/>
            <a:r>
              <a:rPr lang="hu-HU" dirty="0" smtClean="0"/>
              <a:t>Mi az erény?</a:t>
            </a:r>
          </a:p>
          <a:p>
            <a:pPr lvl="1"/>
            <a:r>
              <a:rPr lang="hu-HU" dirty="0" smtClean="0"/>
              <a:t>Miért cselekszenek az emberek helytelenül?</a:t>
            </a:r>
          </a:p>
          <a:p>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Kulturális fordulópontok</a:t>
            </a:r>
            <a:endParaRPr lang="en-US" dirty="0"/>
          </a:p>
        </p:txBody>
      </p:sp>
      <p:sp>
        <p:nvSpPr>
          <p:cNvPr id="3" name="Tartalom helye 2"/>
          <p:cNvSpPr>
            <a:spLocks noGrp="1"/>
          </p:cNvSpPr>
          <p:nvPr>
            <p:ph sz="quarter" idx="1"/>
          </p:nvPr>
        </p:nvSpPr>
        <p:spPr/>
        <p:txBody>
          <a:bodyPr/>
          <a:lstStyle/>
          <a:p>
            <a:r>
              <a:rPr lang="hu-HU" dirty="0" smtClean="0"/>
              <a:t>XV-XVI. Század történelmi fordulópontok.</a:t>
            </a:r>
          </a:p>
          <a:p>
            <a:r>
              <a:rPr lang="hu-HU" dirty="0" smtClean="0"/>
              <a:t>Kereskedelem fellendülése, földrajzi felfedezések</a:t>
            </a:r>
          </a:p>
          <a:p>
            <a:r>
              <a:rPr lang="hu-HU" dirty="0" smtClean="0"/>
              <a:t>Polgárosodás (Reneszánsz filozófia) </a:t>
            </a:r>
            <a:r>
              <a:rPr lang="hu-HU" dirty="0" smtClean="0">
                <a:sym typeface="Wingdings" pitchFamily="2" charset="2"/>
              </a:rPr>
              <a:t>emberközpontúság (Machiavelli)</a:t>
            </a:r>
            <a:endParaRPr lang="hu-HU" dirty="0" smtClean="0"/>
          </a:p>
          <a:p>
            <a:r>
              <a:rPr lang="hu-HU" dirty="0" smtClean="0"/>
              <a:t>Természettudományok előretörése (Kopernikusz, Giordano Bruno, Kepler,Galilei) </a:t>
            </a:r>
            <a:endParaRPr lang="en-US" dirty="0" smtClean="0"/>
          </a:p>
          <a:p>
            <a:r>
              <a:rPr lang="hu-HU" dirty="0" smtClean="0"/>
              <a:t>Reformáció </a:t>
            </a:r>
            <a:r>
              <a:rPr lang="hu-HU" dirty="0" smtClean="0">
                <a:sym typeface="Wingdings" pitchFamily="2" charset="2"/>
              </a:rPr>
              <a:t> szkepticizmus (Montaigne)</a:t>
            </a:r>
            <a:endParaRPr lang="hu-HU" dirty="0" smtClean="0"/>
          </a:p>
          <a:p>
            <a:r>
              <a:rPr lang="hu-HU" dirty="0" smtClean="0"/>
              <a:t>Vallásháborúk </a:t>
            </a:r>
            <a:r>
              <a:rPr lang="hu-HU" dirty="0" smtClean="0">
                <a:sym typeface="Wingdings" pitchFamily="2" charset="2"/>
              </a:rPr>
              <a:t> új politikafilozófia (Szerződéselméletek, Hobbes, Locke, Rousseau)</a:t>
            </a:r>
            <a:endParaRPr lang="hu-HU" dirty="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pPr algn="ctr"/>
            <a:r>
              <a:rPr lang="hu-HU" dirty="0" smtClean="0"/>
              <a:t>Két filozófiai megoldás a szkepticizmusra</a:t>
            </a:r>
            <a:endParaRPr lang="en-US" dirty="0"/>
          </a:p>
        </p:txBody>
      </p:sp>
      <p:sp>
        <p:nvSpPr>
          <p:cNvPr id="3" name="Tartalom helye 2"/>
          <p:cNvSpPr>
            <a:spLocks noGrp="1"/>
          </p:cNvSpPr>
          <p:nvPr>
            <p:ph sz="quarter" idx="1"/>
          </p:nvPr>
        </p:nvSpPr>
        <p:spPr/>
        <p:txBody>
          <a:bodyPr/>
          <a:lstStyle/>
          <a:p>
            <a:r>
              <a:rPr lang="hu-HU" dirty="0" smtClean="0"/>
              <a:t>Teológiai megalapozás megroppanása a politikafilozófia és az </a:t>
            </a:r>
            <a:r>
              <a:rPr lang="hu-HU" dirty="0" err="1" smtClean="0"/>
              <a:t>episztemológia</a:t>
            </a:r>
            <a:r>
              <a:rPr lang="hu-HU" dirty="0" smtClean="0"/>
              <a:t> terén</a:t>
            </a:r>
          </a:p>
          <a:p>
            <a:pPr lvl="1"/>
            <a:r>
              <a:rPr lang="hu-HU" dirty="0" smtClean="0"/>
              <a:t>Vallásháborúk csődje</a:t>
            </a:r>
          </a:p>
          <a:p>
            <a:pPr lvl="1"/>
            <a:r>
              <a:rPr lang="hu-HU" dirty="0" smtClean="0"/>
              <a:t>Bruno- </a:t>
            </a:r>
            <a:r>
              <a:rPr lang="hu-HU" dirty="0" smtClean="0"/>
              <a:t>és </a:t>
            </a:r>
            <a:r>
              <a:rPr lang="hu-HU" dirty="0" smtClean="0"/>
              <a:t>Galilei-vita</a:t>
            </a:r>
            <a:endParaRPr lang="hu-HU" dirty="0" smtClean="0"/>
          </a:p>
          <a:p>
            <a:r>
              <a:rPr lang="hu-HU" dirty="0" smtClean="0"/>
              <a:t> </a:t>
            </a:r>
            <a:r>
              <a:rPr lang="hu-HU" dirty="0" smtClean="0">
                <a:sym typeface="Wingdings" pitchFamily="2" charset="2"/>
              </a:rPr>
              <a:t> szkepticizmus</a:t>
            </a:r>
            <a:endParaRPr lang="hu-HU" dirty="0" smtClean="0"/>
          </a:p>
          <a:p>
            <a:r>
              <a:rPr lang="hu-HU" dirty="0" smtClean="0"/>
              <a:t>Empirizmus (Bacon, Hobbes, Locke, Berkeley, Hume): Minden tudás az érzékelésből származik</a:t>
            </a:r>
          </a:p>
          <a:p>
            <a:r>
              <a:rPr lang="hu-HU" dirty="0" smtClean="0"/>
              <a:t>Racionalizmus – Descartes, Spinoza, Leibniz: A legbiztosabb ismeretek az észből származnak. </a:t>
            </a:r>
            <a:r>
              <a:rPr lang="hu-HU" dirty="0" smtClean="0">
                <a:sym typeface="Wingdings" pitchFamily="2" charset="2"/>
              </a:rPr>
              <a:t> Természettudomány végső megalapozása</a:t>
            </a:r>
            <a:endParaRPr lang="hu-HU" dirty="0" smtClean="0"/>
          </a:p>
          <a:p>
            <a:endParaRPr lang="hu-HU" dirty="0" smtClean="0"/>
          </a:p>
          <a:p>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René Descartes (1596-1650)</a:t>
            </a:r>
            <a:endParaRPr lang="en-US" dirty="0"/>
          </a:p>
        </p:txBody>
      </p:sp>
      <p:sp>
        <p:nvSpPr>
          <p:cNvPr id="3" name="Tartalom helye 2"/>
          <p:cNvSpPr>
            <a:spLocks noGrp="1"/>
          </p:cNvSpPr>
          <p:nvPr>
            <p:ph sz="quarter" idx="1"/>
          </p:nvPr>
        </p:nvSpPr>
        <p:spPr/>
        <p:txBody>
          <a:bodyPr/>
          <a:lstStyle/>
          <a:p>
            <a:r>
              <a:rPr lang="hu-HU" dirty="0" smtClean="0"/>
              <a:t>Jezsuita iskola</a:t>
            </a:r>
          </a:p>
          <a:p>
            <a:r>
              <a:rPr lang="hu-HU" dirty="0" smtClean="0"/>
              <a:t>Hadmérnök</a:t>
            </a:r>
          </a:p>
          <a:p>
            <a:r>
              <a:rPr lang="hu-HU" dirty="0" smtClean="0"/>
              <a:t>Elmondása szerint nagyon zavarta, hogy a tanulmányainak nagy része nem hasznos és ingatag lábakon </a:t>
            </a:r>
            <a:r>
              <a:rPr lang="hu-HU" dirty="0" smtClean="0"/>
              <a:t>áll.</a:t>
            </a:r>
            <a:endParaRPr lang="hu-HU" dirty="0" smtClean="0"/>
          </a:p>
          <a:p>
            <a:r>
              <a:rPr lang="hu-HU" dirty="0" smtClean="0"/>
              <a:t>Kidolgozza saját metafizikai és ismeretelméleti rendszerét (</a:t>
            </a:r>
            <a:r>
              <a:rPr lang="hu-HU" i="1" dirty="0" smtClean="0"/>
              <a:t>Értekezés a módszerről</a:t>
            </a:r>
            <a:r>
              <a:rPr lang="hu-HU" dirty="0" smtClean="0"/>
              <a:t>, </a:t>
            </a:r>
            <a:r>
              <a:rPr lang="hu-HU" i="1" dirty="0" smtClean="0"/>
              <a:t>Elmélkedések az első filozófiáról</a:t>
            </a:r>
            <a:r>
              <a:rPr lang="hu-HU" dirty="0" smtClean="0"/>
              <a:t>).</a:t>
            </a:r>
            <a:endParaRPr lang="hu-HU" dirty="0" smtClean="0"/>
          </a:p>
          <a:p>
            <a:r>
              <a:rPr lang="hu-HU" dirty="0" smtClean="0"/>
              <a:t>Ennek talaján felépíti saját etikai rendszerét (</a:t>
            </a:r>
            <a:r>
              <a:rPr lang="hu-HU" i="1" dirty="0" smtClean="0"/>
              <a:t>A lélek szenvedélyei</a:t>
            </a:r>
            <a:r>
              <a:rPr lang="hu-HU" dirty="0" smtClean="0"/>
              <a:t>).</a:t>
            </a:r>
            <a:endParaRPr lang="hu-HU" dirty="0" smtClean="0"/>
          </a:p>
          <a:p>
            <a:r>
              <a:rPr lang="hu-HU" dirty="0" smtClean="0"/>
              <a:t>Krisztina királynő és Erzsébet hercegnő tanítója</a:t>
            </a:r>
            <a:endParaRPr 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Megismerés 4 fő szabálya</a:t>
            </a:r>
            <a:endParaRPr lang="en-US" dirty="0"/>
          </a:p>
        </p:txBody>
      </p:sp>
      <p:sp>
        <p:nvSpPr>
          <p:cNvPr id="3" name="Tartalom helye 2"/>
          <p:cNvSpPr>
            <a:spLocks noGrp="1"/>
          </p:cNvSpPr>
          <p:nvPr>
            <p:ph sz="quarter" idx="1"/>
          </p:nvPr>
        </p:nvSpPr>
        <p:spPr/>
        <p:txBody>
          <a:bodyPr>
            <a:normAutofit fontScale="92500" lnSpcReduction="10000"/>
          </a:bodyPr>
          <a:lstStyle/>
          <a:p>
            <a:r>
              <a:rPr lang="hu-HU" dirty="0" smtClean="0"/>
              <a:t>A tudományok még nem megbízhatóak (józan ész</a:t>
            </a:r>
            <a:r>
              <a:rPr lang="hu-HU" dirty="0" smtClean="0">
                <a:sym typeface="Wingdings" pitchFamily="2" charset="2"/>
              </a:rPr>
              <a:t> autoritás)</a:t>
            </a:r>
          </a:p>
          <a:p>
            <a:r>
              <a:rPr lang="hu-HU" dirty="0" smtClean="0">
                <a:sym typeface="Wingdings" pitchFamily="2" charset="2"/>
              </a:rPr>
              <a:t>Megismerés – etikai ügy (Fa-hasonlat)</a:t>
            </a:r>
            <a:endParaRPr lang="hu-HU" dirty="0" smtClean="0"/>
          </a:p>
          <a:p>
            <a:r>
              <a:rPr lang="hu-HU" dirty="0" smtClean="0">
                <a:sym typeface="Wingdings" pitchFamily="2" charset="2"/>
              </a:rPr>
              <a:t>Megismerés 4 fő szabálya:</a:t>
            </a:r>
          </a:p>
          <a:p>
            <a:pPr lvl="1"/>
            <a:r>
              <a:rPr lang="hu-HU" dirty="0" smtClean="0">
                <a:sym typeface="Wingdings" pitchFamily="2" charset="2"/>
              </a:rPr>
              <a:t>Csak azt fogadjam el igaznak, ami világosan és elkülönítetten, azaz evidensen </a:t>
            </a:r>
            <a:r>
              <a:rPr lang="hu-HU" dirty="0" smtClean="0">
                <a:sym typeface="Wingdings" pitchFamily="2" charset="2"/>
              </a:rPr>
              <a:t>belátok.</a:t>
            </a:r>
            <a:endParaRPr lang="hu-HU" dirty="0" smtClean="0">
              <a:sym typeface="Wingdings" pitchFamily="2" charset="2"/>
            </a:endParaRPr>
          </a:p>
          <a:p>
            <a:pPr lvl="1"/>
            <a:r>
              <a:rPr lang="hu-HU" dirty="0" smtClean="0"/>
              <a:t>„…vizsgálataim </a:t>
            </a:r>
            <a:r>
              <a:rPr lang="hu-HU" dirty="0" smtClean="0"/>
              <a:t>minden nehezebb tárgyát annyi részre osszam, ahányra csak lehet s kell osztani jobb megfejtése </a:t>
            </a:r>
            <a:r>
              <a:rPr lang="hu-HU" dirty="0" smtClean="0"/>
              <a:t>céljából…”</a:t>
            </a:r>
            <a:endParaRPr lang="hu-HU" dirty="0" smtClean="0"/>
          </a:p>
          <a:p>
            <a:pPr lvl="1"/>
            <a:r>
              <a:rPr lang="hu-HU" dirty="0" smtClean="0"/>
              <a:t>„…a </a:t>
            </a:r>
            <a:r>
              <a:rPr lang="hu-HU" dirty="0" smtClean="0"/>
              <a:t>legegyszerűbb s legkönnyebben megismerhető tárgyakon kezdem a vizsgálatot, s csak lassan, fokozatosan haladok a legösszetettebbek </a:t>
            </a:r>
            <a:r>
              <a:rPr lang="hu-HU" dirty="0" smtClean="0"/>
              <a:t>ismeretéhez…”</a:t>
            </a:r>
            <a:endParaRPr lang="hu-HU" dirty="0" smtClean="0"/>
          </a:p>
          <a:p>
            <a:pPr lvl="1"/>
            <a:r>
              <a:rPr lang="hu-HU" dirty="0" smtClean="0"/>
              <a:t>„…mindenütt </a:t>
            </a:r>
            <a:r>
              <a:rPr lang="hu-HU" dirty="0" smtClean="0"/>
              <a:t>oly teljes felsorolásokra s oly általános áttekintésre törekedjem, hogy biztos legyek abban, hogy semmit ki nem hagytam.”</a:t>
            </a:r>
            <a:endParaRPr lang="hu-HU" dirty="0" smtClean="0">
              <a:sym typeface="Wingdings" pitchFamily="2" charset="2"/>
            </a:endParaRPr>
          </a:p>
          <a:p>
            <a:pPr lvl="1"/>
            <a:endParaRPr lang="hu-HU" dirty="0" smtClean="0">
              <a:sym typeface="Wingdings" pitchFamily="2" charset="2"/>
            </a:endParaRPr>
          </a:p>
          <a:p>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Ideiglenes etika</a:t>
            </a:r>
            <a:endParaRPr lang="en-US" dirty="0"/>
          </a:p>
        </p:txBody>
      </p:sp>
      <p:sp>
        <p:nvSpPr>
          <p:cNvPr id="3" name="Tartalom helye 2"/>
          <p:cNvSpPr>
            <a:spLocks noGrp="1"/>
          </p:cNvSpPr>
          <p:nvPr>
            <p:ph sz="quarter" idx="1"/>
          </p:nvPr>
        </p:nvSpPr>
        <p:spPr/>
        <p:txBody>
          <a:bodyPr/>
          <a:lstStyle/>
          <a:p>
            <a:r>
              <a:rPr lang="hu-HU" dirty="0" smtClean="0"/>
              <a:t>A biztos tudás megszerzéséig követendő etikai elvek:</a:t>
            </a:r>
          </a:p>
          <a:p>
            <a:r>
              <a:rPr lang="hu-HU" dirty="0" smtClean="0"/>
              <a:t>Engedelmeskedem törvényeknek, szokásoknak, vallásomnak. Kerülöm a szélsőségeket</a:t>
            </a:r>
          </a:p>
          <a:p>
            <a:r>
              <a:rPr lang="hu-HU" dirty="0" smtClean="0"/>
              <a:t>Nem ingadozok elhatározásaimban</a:t>
            </a:r>
          </a:p>
          <a:p>
            <a:r>
              <a:rPr lang="hu-HU" dirty="0" smtClean="0"/>
              <a:t>Inkább magamat, mint a sorsot győzzem le.</a:t>
            </a:r>
          </a:p>
          <a:p>
            <a:r>
              <a:rPr lang="hu-HU" dirty="0" smtClean="0"/>
              <a:t>Életemet elsősorban értelmem kiművelésére </a:t>
            </a:r>
            <a:r>
              <a:rPr lang="hu-HU" dirty="0" smtClean="0"/>
              <a:t>fordítom.</a:t>
            </a:r>
            <a:endParaRPr lang="hu-HU" dirty="0" smtClean="0"/>
          </a:p>
          <a:p>
            <a:endParaRPr lang="hu-HU" dirty="0" smtClean="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Módszeres kétely és Illúzió argumentum</a:t>
            </a:r>
            <a:endParaRPr lang="en-US" dirty="0"/>
          </a:p>
        </p:txBody>
      </p:sp>
      <p:sp>
        <p:nvSpPr>
          <p:cNvPr id="3" name="Tartalom helye 2"/>
          <p:cNvSpPr>
            <a:spLocks noGrp="1"/>
          </p:cNvSpPr>
          <p:nvPr>
            <p:ph sz="quarter" idx="1"/>
          </p:nvPr>
        </p:nvSpPr>
        <p:spPr/>
        <p:txBody>
          <a:bodyPr/>
          <a:lstStyle/>
          <a:p>
            <a:r>
              <a:rPr lang="hu-HU" dirty="0" smtClean="0"/>
              <a:t>Módszeres kétely </a:t>
            </a:r>
            <a:r>
              <a:rPr lang="hu-HU" dirty="0" smtClean="0">
                <a:sym typeface="Wingdings" pitchFamily="2" charset="2"/>
              </a:rPr>
              <a:t> biztos tudás megszerzése</a:t>
            </a:r>
          </a:p>
          <a:p>
            <a:r>
              <a:rPr lang="hu-HU" dirty="0" err="1" smtClean="0">
                <a:sym typeface="Wingdings" pitchFamily="2" charset="2"/>
              </a:rPr>
              <a:t>Illuzió-argumentum</a:t>
            </a:r>
            <a:r>
              <a:rPr lang="hu-HU" dirty="0" smtClean="0">
                <a:sym typeface="Wingdings" pitchFamily="2" charset="2"/>
              </a:rPr>
              <a:t>  hétköznapi (érzékszervi) ismeretek megbízhatatlansága</a:t>
            </a:r>
          </a:p>
          <a:p>
            <a:endParaRPr lang="en-US" dirty="0"/>
          </a:p>
        </p:txBody>
      </p:sp>
      <p:pic>
        <p:nvPicPr>
          <p:cNvPr id="4" name="Kép 3" descr="nyilak.png"/>
          <p:cNvPicPr>
            <a:picLocks noChangeAspect="1"/>
          </p:cNvPicPr>
          <p:nvPr/>
        </p:nvPicPr>
        <p:blipFill>
          <a:blip r:embed="rId2"/>
          <a:stretch>
            <a:fillRect/>
          </a:stretch>
        </p:blipFill>
        <p:spPr>
          <a:xfrm>
            <a:off x="2428862" y="3000372"/>
            <a:ext cx="4101057" cy="3071834"/>
          </a:xfrm>
          <a:prstGeom prst="rect">
            <a:avLst/>
          </a:prstGeom>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Álom és Démon argumentum</a:t>
            </a:r>
            <a:endParaRPr lang="en-US" dirty="0"/>
          </a:p>
        </p:txBody>
      </p:sp>
      <p:sp>
        <p:nvSpPr>
          <p:cNvPr id="3" name="Tartalom helye 2"/>
          <p:cNvSpPr>
            <a:spLocks noGrp="1"/>
          </p:cNvSpPr>
          <p:nvPr>
            <p:ph sz="quarter" idx="1"/>
          </p:nvPr>
        </p:nvSpPr>
        <p:spPr/>
        <p:txBody>
          <a:bodyPr/>
          <a:lstStyle/>
          <a:p>
            <a:r>
              <a:rPr lang="hu-HU" dirty="0" smtClean="0"/>
              <a:t>Álom-argumentum: az érzékszervi megismerés megbízhatatlansága (modern változatok: agyak a tartályban, Mátrix-érv)</a:t>
            </a:r>
          </a:p>
          <a:p>
            <a:r>
              <a:rPr lang="hu-HU" dirty="0" smtClean="0"/>
              <a:t>Démon-argumentum: matematikai és logikai ismeretek megbízhatatlansága (időlegesen felteszi, hogy az összes hamis)</a:t>
            </a:r>
          </a:p>
          <a:p>
            <a:r>
              <a:rPr lang="hu-HU" dirty="0" smtClean="0"/>
              <a:t>Megjegyzés: ha nem Isten teremtett minket, akkor nagyon is elképzelhető, hogy mindig tévedünk (XX. sz</a:t>
            </a:r>
            <a:r>
              <a:rPr lang="hu-HU" dirty="0" smtClean="0"/>
              <a:t>. - </a:t>
            </a:r>
            <a:r>
              <a:rPr lang="hu-HU" dirty="0" err="1" smtClean="0"/>
              <a:t>Plantinga</a:t>
            </a:r>
            <a:r>
              <a:rPr lang="hu-HU" dirty="0" smtClean="0"/>
              <a:t> érve)</a:t>
            </a:r>
          </a:p>
          <a:p>
            <a:r>
              <a:rPr lang="hu-HU" dirty="0" smtClean="0"/>
              <a:t>Megkülönböztethetetlenség elve </a:t>
            </a:r>
            <a:r>
              <a:rPr lang="hu-HU" dirty="0" smtClean="0">
                <a:sym typeface="Wingdings" pitchFamily="2" charset="2"/>
              </a:rPr>
              <a:t> legyőzhetetlen (?) kétely</a:t>
            </a: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Megkülönböztethetetlenség és kétely</a:t>
            </a:r>
            <a:endParaRPr lang="en-US" dirty="0"/>
          </a:p>
        </p:txBody>
      </p:sp>
      <p:sp>
        <p:nvSpPr>
          <p:cNvPr id="3" name="Tartalom helye 2"/>
          <p:cNvSpPr>
            <a:spLocks noGrp="1"/>
          </p:cNvSpPr>
          <p:nvPr>
            <p:ph sz="quarter" idx="1"/>
          </p:nvPr>
        </p:nvSpPr>
        <p:spPr/>
        <p:txBody>
          <a:bodyPr/>
          <a:lstStyle/>
          <a:p>
            <a:endParaRPr lang="en-US" dirty="0"/>
          </a:p>
        </p:txBody>
      </p:sp>
      <p:sp>
        <p:nvSpPr>
          <p:cNvPr id="4" name="Téglalap 3"/>
          <p:cNvSpPr/>
          <p:nvPr/>
        </p:nvSpPr>
        <p:spPr>
          <a:xfrm>
            <a:off x="1000100" y="1785926"/>
            <a:ext cx="1500198" cy="214314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églalap 4"/>
          <p:cNvSpPr/>
          <p:nvPr/>
        </p:nvSpPr>
        <p:spPr>
          <a:xfrm>
            <a:off x="5072066" y="1785926"/>
            <a:ext cx="1500198" cy="214314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églalap 6"/>
          <p:cNvSpPr/>
          <p:nvPr/>
        </p:nvSpPr>
        <p:spPr>
          <a:xfrm>
            <a:off x="1000100" y="1785926"/>
            <a:ext cx="1500198" cy="21431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7200" dirty="0"/>
              <a:t>7</a:t>
            </a:r>
            <a:endParaRPr lang="en-US" sz="7200" dirty="0"/>
          </a:p>
        </p:txBody>
      </p:sp>
      <p:sp>
        <p:nvSpPr>
          <p:cNvPr id="10" name="Téglalap 9"/>
          <p:cNvSpPr/>
          <p:nvPr/>
        </p:nvSpPr>
        <p:spPr>
          <a:xfrm>
            <a:off x="5072066" y="1785926"/>
            <a:ext cx="1500198" cy="21431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sz="7200" dirty="0"/>
              <a:t>3</a:t>
            </a:r>
            <a:endParaRPr lang="en-US" sz="7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Első bizonyosság – </a:t>
            </a:r>
            <a:r>
              <a:rPr lang="hu-HU" dirty="0" err="1" smtClean="0"/>
              <a:t>Cogito</a:t>
            </a:r>
            <a:r>
              <a:rPr lang="hu-HU" dirty="0" smtClean="0"/>
              <a:t> Ergo Sum</a:t>
            </a:r>
            <a:endParaRPr lang="en-US" dirty="0"/>
          </a:p>
        </p:txBody>
      </p:sp>
      <p:sp>
        <p:nvSpPr>
          <p:cNvPr id="3" name="Tartalom helye 2"/>
          <p:cNvSpPr>
            <a:spLocks noGrp="1"/>
          </p:cNvSpPr>
          <p:nvPr>
            <p:ph sz="quarter" idx="1"/>
          </p:nvPr>
        </p:nvSpPr>
        <p:spPr/>
        <p:txBody>
          <a:bodyPr/>
          <a:lstStyle/>
          <a:p>
            <a:r>
              <a:rPr lang="hu-HU" dirty="0" smtClean="0"/>
              <a:t>Tegyük fel, hogy mindig tévedek </a:t>
            </a:r>
            <a:r>
              <a:rPr lang="hu-HU" dirty="0" smtClean="0">
                <a:sym typeface="Wingdings" pitchFamily="2" charset="2"/>
              </a:rPr>
              <a:t> a tévedés gondolkodást foglal magában  biztos, hogy gondolkodom  </a:t>
            </a:r>
            <a:r>
              <a:rPr lang="hu-HU" dirty="0" smtClean="0">
                <a:sym typeface="Wingdings" pitchFamily="2" charset="2"/>
              </a:rPr>
              <a:t>„</a:t>
            </a:r>
            <a:r>
              <a:rPr lang="hu-HU" dirty="0" err="1" smtClean="0">
                <a:sym typeface="Wingdings" pitchFamily="2" charset="2"/>
              </a:rPr>
              <a:t>Gondolkodom</a:t>
            </a:r>
            <a:r>
              <a:rPr lang="hu-HU" dirty="0" smtClean="0">
                <a:sym typeface="Wingdings" pitchFamily="2" charset="2"/>
              </a:rPr>
              <a:t>, tehát vagyok</a:t>
            </a:r>
            <a:r>
              <a:rPr lang="hu-HU" dirty="0" smtClean="0">
                <a:sym typeface="Wingdings" pitchFamily="2" charset="2"/>
              </a:rPr>
              <a:t>.”</a:t>
            </a:r>
            <a:endParaRPr lang="hu-HU" dirty="0" smtClean="0">
              <a:sym typeface="Wingdings" pitchFamily="2" charset="2"/>
            </a:endParaRPr>
          </a:p>
          <a:p>
            <a:r>
              <a:rPr lang="hu-HU" dirty="0" smtClean="0">
                <a:sym typeface="Wingdings" pitchFamily="2" charset="2"/>
              </a:rPr>
              <a:t>Tisztán és elkülönítetten (</a:t>
            </a:r>
            <a:r>
              <a:rPr lang="hu-HU" dirty="0" err="1" smtClean="0">
                <a:sym typeface="Wingdings" pitchFamily="2" charset="2"/>
              </a:rPr>
              <a:t>Clare</a:t>
            </a:r>
            <a:r>
              <a:rPr lang="hu-HU" dirty="0" smtClean="0">
                <a:sym typeface="Wingdings" pitchFamily="2" charset="2"/>
              </a:rPr>
              <a:t> et </a:t>
            </a:r>
            <a:r>
              <a:rPr lang="hu-HU" dirty="0" err="1" smtClean="0">
                <a:sym typeface="Wingdings" pitchFamily="2" charset="2"/>
              </a:rPr>
              <a:t>distinctae</a:t>
            </a:r>
            <a:r>
              <a:rPr lang="hu-HU" dirty="0" smtClean="0">
                <a:sym typeface="Wingdings" pitchFamily="2" charset="2"/>
              </a:rPr>
              <a:t>) </a:t>
            </a:r>
            <a:r>
              <a:rPr lang="hu-HU" dirty="0" smtClean="0">
                <a:sym typeface="Wingdings" pitchFamily="2" charset="2"/>
              </a:rPr>
              <a:t>belátom, hogy ez igaz. </a:t>
            </a:r>
            <a:r>
              <a:rPr lang="hu-HU" dirty="0" smtClean="0">
                <a:sym typeface="Wingdings" pitchFamily="2" charset="2"/>
              </a:rPr>
              <a:t>Ezzel kapcsolatban a démon sem téveszthet meg.</a:t>
            </a:r>
          </a:p>
          <a:p>
            <a:r>
              <a:rPr lang="hu-HU" dirty="0" err="1" smtClean="0">
                <a:sym typeface="Wingdings" pitchFamily="2" charset="2"/>
              </a:rPr>
              <a:t>Cogito</a:t>
            </a:r>
            <a:r>
              <a:rPr lang="hu-HU" dirty="0" smtClean="0">
                <a:sym typeface="Wingdings" pitchFamily="2" charset="2"/>
              </a:rPr>
              <a:t>  minden elmebéli tevékenység, nemcsak a hagyományos értelemben vett „gondolkodás</a:t>
            </a:r>
            <a:r>
              <a:rPr lang="hu-HU" dirty="0" smtClean="0">
                <a:sym typeface="Wingdings" pitchFamily="2" charset="2"/>
              </a:rPr>
              <a:t>”.</a:t>
            </a:r>
            <a:endParaRPr lang="hu-HU" dirty="0" smtClean="0">
              <a:sym typeface="Wingdings" pitchFamily="2" charset="2"/>
            </a:endParaRPr>
          </a:p>
          <a:p>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Második bizonyosság – ki vagyok én?</a:t>
            </a:r>
            <a:endParaRPr lang="en-US" dirty="0"/>
          </a:p>
        </p:txBody>
      </p:sp>
      <p:sp>
        <p:nvSpPr>
          <p:cNvPr id="3" name="Tartalom helye 2"/>
          <p:cNvSpPr>
            <a:spLocks noGrp="1"/>
          </p:cNvSpPr>
          <p:nvPr>
            <p:ph sz="quarter" idx="1"/>
          </p:nvPr>
        </p:nvSpPr>
        <p:spPr/>
        <p:txBody>
          <a:bodyPr/>
          <a:lstStyle/>
          <a:p>
            <a:r>
              <a:rPr lang="hu-HU" dirty="0" smtClean="0"/>
              <a:t>Abban biztos lehetek, hogy van elmém(lelkem).</a:t>
            </a:r>
          </a:p>
          <a:p>
            <a:r>
              <a:rPr lang="hu-HU" dirty="0" smtClean="0"/>
              <a:t>Abban nem lehetek biztos, hogy van testem.</a:t>
            </a:r>
          </a:p>
          <a:p>
            <a:r>
              <a:rPr lang="hu-HU" dirty="0" smtClean="0"/>
              <a:t>Elme nem lehet azonos a testtel.</a:t>
            </a:r>
          </a:p>
          <a:p>
            <a:r>
              <a:rPr lang="hu-HU" dirty="0" smtClean="0"/>
              <a:t>Én elme, azaz gondolkodó dolog (res </a:t>
            </a:r>
            <a:r>
              <a:rPr lang="hu-HU" dirty="0" err="1" smtClean="0"/>
              <a:t>cogitans</a:t>
            </a:r>
            <a:r>
              <a:rPr lang="hu-HU" dirty="0" smtClean="0"/>
              <a:t>) vagyok, nem kiterjedt dolog (res </a:t>
            </a:r>
            <a:r>
              <a:rPr lang="hu-HU" dirty="0" err="1" smtClean="0"/>
              <a:t>extensa</a:t>
            </a:r>
            <a:r>
              <a:rPr lang="hu-HU" dirty="0" smtClean="0"/>
              <a:t>).</a:t>
            </a:r>
            <a:endParaRPr lang="en-US" dirty="0"/>
          </a:p>
        </p:txBody>
      </p:sp>
      <p:sp>
        <p:nvSpPr>
          <p:cNvPr id="4" name="Téglalap 3"/>
          <p:cNvSpPr/>
          <p:nvPr/>
        </p:nvSpPr>
        <p:spPr>
          <a:xfrm>
            <a:off x="4415547" y="3244334"/>
            <a:ext cx="312906" cy="369332"/>
          </a:xfrm>
          <a:prstGeom prst="rect">
            <a:avLst/>
          </a:prstGeom>
        </p:spPr>
        <p:txBody>
          <a:bodyPr wrap="none">
            <a:spAutoFit/>
          </a:bodyPr>
          <a:lstStyle/>
          <a:p>
            <a:pPr algn="ctr"/>
            <a:r>
              <a:rPr lang="hu-HU" dirty="0" smtClean="0"/>
              <a:t>7</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Mi a tudás?</a:t>
            </a:r>
            <a:endParaRPr lang="en-US" dirty="0"/>
          </a:p>
        </p:txBody>
      </p:sp>
      <p:sp>
        <p:nvSpPr>
          <p:cNvPr id="3" name="Tartalom helye 2"/>
          <p:cNvSpPr>
            <a:spLocks noGrp="1"/>
          </p:cNvSpPr>
          <p:nvPr>
            <p:ph idx="1"/>
          </p:nvPr>
        </p:nvSpPr>
        <p:spPr/>
        <p:txBody>
          <a:bodyPr/>
          <a:lstStyle/>
          <a:p>
            <a:r>
              <a:rPr lang="hu-HU" dirty="0" smtClean="0"/>
              <a:t>Tudás </a:t>
            </a:r>
            <a:r>
              <a:rPr lang="hu-HU" dirty="0" smtClean="0">
                <a:sym typeface="Wingdings" pitchFamily="2" charset="2"/>
              </a:rPr>
              <a:t> képes vagyok definíciót adni. </a:t>
            </a:r>
            <a:r>
              <a:rPr lang="hu-HU" dirty="0" smtClean="0"/>
              <a:t>(Szókratész)</a:t>
            </a:r>
          </a:p>
          <a:p>
            <a:r>
              <a:rPr lang="hu-HU" dirty="0" smtClean="0"/>
              <a:t>Definíció csak akkor lehetséges, ha van valami állandó.</a:t>
            </a:r>
          </a:p>
          <a:p>
            <a:r>
              <a:rPr lang="hu-HU" dirty="0" smtClean="0"/>
              <a:t>Az érzéki valóság nem állandó. (Hérakleitosz)</a:t>
            </a:r>
          </a:p>
          <a:p>
            <a:r>
              <a:rPr lang="hu-HU" dirty="0" smtClean="0"/>
              <a:t>Mégis lehetséges tudás. (Ha nem létezne tudás, honnan tudnánk, hogy nincs tudásunk? – </a:t>
            </a:r>
            <a:r>
              <a:rPr lang="hu-HU" i="1" dirty="0" err="1" smtClean="0"/>
              <a:t>Menón-paradoxon</a:t>
            </a:r>
            <a:r>
              <a:rPr lang="hu-HU" dirty="0" smtClean="0"/>
              <a:t>)</a:t>
            </a:r>
          </a:p>
          <a:p>
            <a:r>
              <a:rPr lang="hu-HU" dirty="0" smtClean="0"/>
              <a:t>Kell hogy legyen valami, ami nem érzéki, de állandó.</a:t>
            </a:r>
          </a:p>
          <a:p>
            <a:r>
              <a:rPr lang="hu-HU" dirty="0" smtClean="0"/>
              <a:t>Léteznek az ideák (formák).</a:t>
            </a:r>
          </a:p>
          <a:p>
            <a:r>
              <a:rPr lang="hu-HU" dirty="0" smtClean="0"/>
              <a:t>Barlanghasonlat (</a:t>
            </a:r>
            <a:r>
              <a:rPr lang="hu-HU" i="1" dirty="0" smtClean="0"/>
              <a:t>Az állam </a:t>
            </a:r>
            <a:r>
              <a:rPr lang="hu-HU" dirty="0" smtClean="0"/>
              <a:t>című műben)</a:t>
            </a:r>
          </a:p>
          <a:p>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Isten bizonyítása I.</a:t>
            </a:r>
            <a:endParaRPr lang="en-US" dirty="0"/>
          </a:p>
        </p:txBody>
      </p:sp>
      <p:sp>
        <p:nvSpPr>
          <p:cNvPr id="3" name="Tartalom helye 2"/>
          <p:cNvSpPr>
            <a:spLocks noGrp="1"/>
          </p:cNvSpPr>
          <p:nvPr>
            <p:ph sz="quarter" idx="1"/>
          </p:nvPr>
        </p:nvSpPr>
        <p:spPr/>
        <p:txBody>
          <a:bodyPr>
            <a:normAutofit fontScale="92500"/>
          </a:bodyPr>
          <a:lstStyle/>
          <a:p>
            <a:r>
              <a:rPr lang="hu-HU" dirty="0" smtClean="0"/>
              <a:t>Idea = gondolkodás tárgya, mentális tárgy</a:t>
            </a:r>
          </a:p>
          <a:p>
            <a:r>
              <a:rPr lang="hu-HU" dirty="0" smtClean="0"/>
              <a:t>A gondolkodó dolog ideája nem kívülről származik </a:t>
            </a:r>
            <a:r>
              <a:rPr lang="hu-HU" dirty="0" smtClean="0">
                <a:sym typeface="Wingdings" pitchFamily="2" charset="2"/>
              </a:rPr>
              <a:t> velünk született idea (</a:t>
            </a:r>
            <a:r>
              <a:rPr lang="hu-HU" dirty="0" err="1" smtClean="0">
                <a:sym typeface="Wingdings" pitchFamily="2" charset="2"/>
              </a:rPr>
              <a:t>idea</a:t>
            </a:r>
            <a:r>
              <a:rPr lang="hu-HU" dirty="0" smtClean="0">
                <a:sym typeface="Wingdings" pitchFamily="2" charset="2"/>
              </a:rPr>
              <a:t> </a:t>
            </a:r>
            <a:r>
              <a:rPr lang="hu-HU" dirty="0" err="1" smtClean="0">
                <a:sym typeface="Wingdings" pitchFamily="2" charset="2"/>
              </a:rPr>
              <a:t>innata</a:t>
            </a:r>
            <a:r>
              <a:rPr lang="hu-HU" dirty="0" smtClean="0">
                <a:sym typeface="Wingdings" pitchFamily="2" charset="2"/>
              </a:rPr>
              <a:t>)</a:t>
            </a:r>
          </a:p>
          <a:p>
            <a:r>
              <a:rPr lang="hu-HU" dirty="0" smtClean="0">
                <a:sym typeface="Wingdings" pitchFamily="2" charset="2"/>
              </a:rPr>
              <a:t>Úgy tűnik, minden más idea lehet hamis, hiszen a csaló démon megtéveszthet.</a:t>
            </a:r>
          </a:p>
          <a:p>
            <a:r>
              <a:rPr lang="hu-HU" dirty="0" smtClean="0">
                <a:sym typeface="Wingdings" pitchFamily="2" charset="2"/>
              </a:rPr>
              <a:t>Ám Isten ideája nem származhat sem a csaló démontól, sem tőlem: a végtelen tökéletesség ideája nem származhat véges tökéletlen lényektől (</a:t>
            </a:r>
            <a:r>
              <a:rPr lang="hu-HU" dirty="0" smtClean="0">
                <a:sym typeface="Wingdings" pitchFamily="2" charset="2"/>
              </a:rPr>
              <a:t>éntőlem, a </a:t>
            </a:r>
            <a:r>
              <a:rPr lang="hu-HU" dirty="0" smtClean="0">
                <a:sym typeface="Wingdings" pitchFamily="2" charset="2"/>
              </a:rPr>
              <a:t>csaló </a:t>
            </a:r>
            <a:r>
              <a:rPr lang="hu-HU" dirty="0" smtClean="0">
                <a:sym typeface="Wingdings" pitchFamily="2" charset="2"/>
              </a:rPr>
              <a:t>démontól </a:t>
            </a:r>
            <a:r>
              <a:rPr lang="hu-HU" dirty="0" smtClean="0">
                <a:sym typeface="Wingdings" pitchFamily="2" charset="2"/>
              </a:rPr>
              <a:t>vagy bármi </a:t>
            </a:r>
            <a:r>
              <a:rPr lang="hu-HU" dirty="0" smtClean="0">
                <a:sym typeface="Wingdings" pitchFamily="2" charset="2"/>
              </a:rPr>
              <a:t>mástól)</a:t>
            </a:r>
            <a:endParaRPr lang="hu-HU" dirty="0" smtClean="0">
              <a:sym typeface="Wingdings" pitchFamily="2" charset="2"/>
            </a:endParaRPr>
          </a:p>
          <a:p>
            <a:r>
              <a:rPr lang="hu-HU" dirty="0" smtClean="0">
                <a:sym typeface="Wingdings" pitchFamily="2" charset="2"/>
              </a:rPr>
              <a:t>Isten ideája csakis Istentől eredhet.</a:t>
            </a:r>
          </a:p>
          <a:p>
            <a:r>
              <a:rPr lang="hu-HU" dirty="0" smtClean="0">
                <a:sym typeface="Wingdings" pitchFamily="2" charset="2"/>
              </a:rPr>
              <a:t>Ha megvan bennem Isten ideája (márpedig megvan), akkor biztos lehetek benne, hogy  Isten létezik.</a:t>
            </a:r>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Isten bizonyítása II</a:t>
            </a:r>
            <a:endParaRPr lang="en-US" dirty="0"/>
          </a:p>
        </p:txBody>
      </p:sp>
      <p:sp>
        <p:nvSpPr>
          <p:cNvPr id="3" name="Tartalom helye 2"/>
          <p:cNvSpPr>
            <a:spLocks noGrp="1"/>
          </p:cNvSpPr>
          <p:nvPr>
            <p:ph sz="quarter" idx="1"/>
          </p:nvPr>
        </p:nvSpPr>
        <p:spPr/>
        <p:txBody>
          <a:bodyPr/>
          <a:lstStyle/>
          <a:p>
            <a:r>
              <a:rPr lang="hu-HU" dirty="0" smtClean="0"/>
              <a:t>Isten a végtelen tökéletesség </a:t>
            </a:r>
            <a:r>
              <a:rPr lang="hu-HU" dirty="0" smtClean="0"/>
              <a:t>ideája.</a:t>
            </a:r>
            <a:endParaRPr lang="hu-HU" dirty="0" smtClean="0"/>
          </a:p>
          <a:p>
            <a:r>
              <a:rPr lang="hu-HU" dirty="0" smtClean="0"/>
              <a:t>A létezés </a:t>
            </a:r>
            <a:r>
              <a:rPr lang="hu-HU" dirty="0" smtClean="0"/>
              <a:t>tökéletesség.</a:t>
            </a:r>
            <a:endParaRPr lang="hu-HU" dirty="0" smtClean="0"/>
          </a:p>
          <a:p>
            <a:r>
              <a:rPr lang="hu-HU" dirty="0" smtClean="0"/>
              <a:t>Isten ideája úgy foglalja magában azt, hogy Ő valóságosan is létezik, mint ahogy a háromszög ideája, hogy a belső </a:t>
            </a:r>
            <a:r>
              <a:rPr lang="hu-HU" dirty="0" smtClean="0"/>
              <a:t>szögeinek </a:t>
            </a:r>
            <a:r>
              <a:rPr lang="hu-HU" dirty="0" smtClean="0"/>
              <a:t>összege 180 fok.</a:t>
            </a:r>
          </a:p>
          <a:p>
            <a:r>
              <a:rPr lang="hu-HU" dirty="0" smtClean="0"/>
              <a:t>Isten bizonyos, hogy létezik.</a:t>
            </a:r>
          </a:p>
          <a:p>
            <a:endParaRPr lang="hu-HU" dirty="0" smtClean="0"/>
          </a:p>
          <a:p>
            <a:r>
              <a:rPr lang="hu-HU" dirty="0" smtClean="0"/>
              <a:t>Probléma: </a:t>
            </a:r>
            <a:r>
              <a:rPr lang="hu-HU" dirty="0" err="1" smtClean="0"/>
              <a:t>Arnauld-kör</a:t>
            </a:r>
            <a:r>
              <a:rPr lang="hu-HU" dirty="0" smtClean="0"/>
              <a:t>, </a:t>
            </a:r>
            <a:r>
              <a:rPr lang="hu-HU" dirty="0" smtClean="0"/>
              <a:t>létezés mint predikátum.</a:t>
            </a:r>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Test-lélek dualizmus és halhatatlanság</a:t>
            </a:r>
            <a:endParaRPr lang="en-US" dirty="0"/>
          </a:p>
        </p:txBody>
      </p:sp>
      <p:sp>
        <p:nvSpPr>
          <p:cNvPr id="3" name="Tartalom helye 2"/>
          <p:cNvSpPr>
            <a:spLocks noGrp="1"/>
          </p:cNvSpPr>
          <p:nvPr>
            <p:ph sz="quarter" idx="1"/>
          </p:nvPr>
        </p:nvSpPr>
        <p:spPr>
          <a:xfrm>
            <a:off x="457200" y="1600200"/>
            <a:ext cx="7467600" cy="5257800"/>
          </a:xfrm>
        </p:spPr>
        <p:txBody>
          <a:bodyPr>
            <a:normAutofit fontScale="92500" lnSpcReduction="20000"/>
          </a:bodyPr>
          <a:lstStyle/>
          <a:p>
            <a:pPr marL="457200" indent="-457200">
              <a:buFont typeface="+mj-lt"/>
              <a:buAutoNum type="alphaUcPeriod"/>
            </a:pPr>
            <a:r>
              <a:rPr lang="hu-HU" dirty="0" smtClean="0"/>
              <a:t>Abban biztos lehetek, hogy van elmém(lelkem).</a:t>
            </a:r>
          </a:p>
          <a:p>
            <a:pPr marL="457200" indent="-457200">
              <a:buFont typeface="+mj-lt"/>
              <a:buAutoNum type="alphaUcPeriod"/>
            </a:pPr>
            <a:r>
              <a:rPr lang="hu-HU" dirty="0" smtClean="0"/>
              <a:t>Abban nem lehetek biztos, hogy van testem.</a:t>
            </a:r>
          </a:p>
          <a:p>
            <a:pPr marL="457200" indent="-457200">
              <a:buFont typeface="+mj-lt"/>
              <a:buAutoNum type="alphaUcPeriod"/>
            </a:pPr>
            <a:r>
              <a:rPr lang="hu-HU" dirty="0" smtClean="0"/>
              <a:t>Elme nem lehet azonos a testtel.</a:t>
            </a:r>
          </a:p>
          <a:p>
            <a:pPr marL="514350" indent="-514350">
              <a:buFont typeface="+mj-lt"/>
              <a:buAutoNum type="romanUcPeriod"/>
            </a:pPr>
            <a:r>
              <a:rPr lang="hu-HU" dirty="0" smtClean="0"/>
              <a:t>Én elme, azaz gondolkodó dolog (res </a:t>
            </a:r>
            <a:r>
              <a:rPr lang="hu-HU" dirty="0" err="1" smtClean="0"/>
              <a:t>cogitans</a:t>
            </a:r>
            <a:r>
              <a:rPr lang="hu-HU" dirty="0" smtClean="0"/>
              <a:t>) vagyok, nem kiterjedt dolog (res </a:t>
            </a:r>
            <a:r>
              <a:rPr lang="hu-HU" dirty="0" err="1" smtClean="0"/>
              <a:t>extensa</a:t>
            </a:r>
            <a:r>
              <a:rPr lang="hu-HU" dirty="0" smtClean="0"/>
              <a:t>).</a:t>
            </a:r>
            <a:endParaRPr lang="en-US" dirty="0" smtClean="0"/>
          </a:p>
          <a:p>
            <a:pPr marL="514350" indent="-514350">
              <a:buFont typeface="+mj-lt"/>
              <a:buAutoNum type="romanUcPeriod"/>
            </a:pPr>
            <a:r>
              <a:rPr lang="hu-HU" dirty="0" smtClean="0"/>
              <a:t>El tudom gondolni, hogy a testem és az elmém elválik egymástól</a:t>
            </a:r>
          </a:p>
          <a:p>
            <a:pPr marL="514350" indent="-514350">
              <a:buFont typeface="+mj-lt"/>
              <a:buAutoNum type="romanUcPeriod"/>
            </a:pPr>
            <a:r>
              <a:rPr lang="hu-HU" dirty="0" smtClean="0"/>
              <a:t>Isten szavatolja, hogy amit világosan és elkülönítetten el tudok gondolni, mint lehetségest, az tényleg lehetséges</a:t>
            </a:r>
          </a:p>
          <a:p>
            <a:pPr marL="514350" indent="-514350">
              <a:buFont typeface="+mj-lt"/>
              <a:buAutoNum type="romanUcPeriod"/>
            </a:pPr>
            <a:r>
              <a:rPr lang="hu-HU" dirty="0" smtClean="0"/>
              <a:t>A lélek elválhat a testtől</a:t>
            </a:r>
          </a:p>
          <a:p>
            <a:pPr marL="514350" indent="-514350">
              <a:buFont typeface="+mj-lt"/>
              <a:buAutoNum type="romanUcPeriod"/>
            </a:pPr>
            <a:r>
              <a:rPr lang="hu-HU" dirty="0" smtClean="0"/>
              <a:t>A lélek és a test létezhet egymás nélkül, két különböző szubsztancia.</a:t>
            </a:r>
          </a:p>
          <a:p>
            <a:r>
              <a:rPr lang="hu-HU" dirty="0" smtClean="0"/>
              <a:t>Minden pusztulás szétesés. Mivel a léleknek nincs kiterjedése, nincsenek részei sem. Ezért a lélek </a:t>
            </a:r>
            <a:r>
              <a:rPr lang="hu-HU" dirty="0" smtClean="0"/>
              <a:t>halhatatlan.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Isten és természettudományok</a:t>
            </a:r>
            <a:endParaRPr lang="en-US" dirty="0"/>
          </a:p>
        </p:txBody>
      </p:sp>
      <p:sp>
        <p:nvSpPr>
          <p:cNvPr id="3" name="Tartalom helye 2"/>
          <p:cNvSpPr>
            <a:spLocks noGrp="1"/>
          </p:cNvSpPr>
          <p:nvPr>
            <p:ph sz="quarter" idx="1"/>
          </p:nvPr>
        </p:nvSpPr>
        <p:spPr>
          <a:xfrm>
            <a:off x="457200" y="1600200"/>
            <a:ext cx="7467600" cy="5257800"/>
          </a:xfrm>
        </p:spPr>
        <p:txBody>
          <a:bodyPr>
            <a:normAutofit fontScale="92500" lnSpcReduction="10000"/>
          </a:bodyPr>
          <a:lstStyle/>
          <a:p>
            <a:r>
              <a:rPr lang="hu-HU" dirty="0" smtClean="0"/>
              <a:t>Mivel Isten biztosan létezik, és Isten morálisan tökéletes, biztos lehetek abban, hogy Isten nem hagyja, hogy a csaló démon megtévesszen.</a:t>
            </a:r>
          </a:p>
          <a:p>
            <a:r>
              <a:rPr lang="hu-HU" dirty="0" smtClean="0"/>
              <a:t>Isten azt szeretné, hogy ne tévedjek. Ezért biztosítja, hogy minden, amit világosan elkülönítetten belátok, az igaz.</a:t>
            </a:r>
          </a:p>
          <a:p>
            <a:r>
              <a:rPr lang="hu-HU" dirty="0" smtClean="0"/>
              <a:t>Minden tévedés abból ered, hogy szabad akaratomat rosszul használom. Ott is elhitetem magammal, hogy bizonyos lehetek, ahol nem látom a dolgokat világosan és </a:t>
            </a:r>
            <a:r>
              <a:rPr lang="hu-HU" dirty="0" smtClean="0"/>
              <a:t>elkülönítetten.</a:t>
            </a:r>
            <a:endParaRPr lang="hu-HU" dirty="0" smtClean="0"/>
          </a:p>
          <a:p>
            <a:r>
              <a:rPr lang="hu-HU" dirty="0" smtClean="0"/>
              <a:t>Isten biztosítja, hogy a külvilágról szóló ideák többnyire megfelelnek a valóságnak</a:t>
            </a:r>
            <a:r>
              <a:rPr lang="hu-HU" dirty="0" smtClean="0">
                <a:sym typeface="Wingdings" pitchFamily="2" charset="2"/>
              </a:rPr>
              <a:t>külvilág létezésének bizonyossága</a:t>
            </a:r>
            <a:endParaRPr lang="hu-HU" dirty="0" smtClean="0"/>
          </a:p>
          <a:p>
            <a:r>
              <a:rPr lang="hu-HU" dirty="0" smtClean="0"/>
              <a:t>Isten biztosítja a természettudományok megbízhatóságát.</a:t>
            </a:r>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Etika</a:t>
            </a:r>
            <a:endParaRPr lang="en-US" dirty="0"/>
          </a:p>
        </p:txBody>
      </p:sp>
      <p:sp>
        <p:nvSpPr>
          <p:cNvPr id="3" name="Tartalom helye 2"/>
          <p:cNvSpPr>
            <a:spLocks noGrp="1"/>
          </p:cNvSpPr>
          <p:nvPr>
            <p:ph sz="quarter" idx="1"/>
          </p:nvPr>
        </p:nvSpPr>
        <p:spPr/>
        <p:txBody>
          <a:bodyPr/>
          <a:lstStyle/>
          <a:p>
            <a:r>
              <a:rPr lang="hu-HU" dirty="0" smtClean="0"/>
              <a:t>A természettudomány kell hogy feltérképezze a test és lélek kapcsolatát </a:t>
            </a:r>
            <a:r>
              <a:rPr lang="hu-HU" dirty="0" smtClean="0">
                <a:sym typeface="Wingdings" pitchFamily="2" charset="2"/>
              </a:rPr>
              <a:t> tanácsok arra vonatkozóan, hogyan kontrollálhatjuk megfelelően testünk és lelkünket</a:t>
            </a:r>
          </a:p>
          <a:p>
            <a:r>
              <a:rPr lang="hu-HU" dirty="0" smtClean="0">
                <a:sym typeface="Wingdings" pitchFamily="2" charset="2"/>
              </a:rPr>
              <a:t>Mindig azt kell tenni, ami a legjobbnak tűnik. Nem szabad, hogy a test eltérítse a lelket attól, amit a legjobbnak lát.</a:t>
            </a:r>
          </a:p>
          <a:p>
            <a:r>
              <a:rPr lang="hu-HU" dirty="0" smtClean="0">
                <a:sym typeface="Wingdings" pitchFamily="2" charset="2"/>
              </a:rPr>
              <a:t>A szabad akarattal úgy kell bánni, hogy a legjobb belátásától a szenvedélyek ne térítsék el az akaratot.</a:t>
            </a:r>
          </a:p>
          <a:p>
            <a:r>
              <a:rPr lang="hu-HU" dirty="0" smtClean="0">
                <a:sym typeface="Wingdings" pitchFamily="2" charset="2"/>
              </a:rPr>
              <a:t>Szándéketika: ha valaki mindig azt teszi, amit jónak lát, az etikailag fedhetetlen.</a:t>
            </a:r>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lstStyle/>
          <a:p>
            <a:r>
              <a:rPr lang="hu-HU" dirty="0" smtClean="0"/>
              <a:t>Hume szkeptikus filozófiája</a:t>
            </a:r>
            <a:endParaRPr lang="en-US" dirty="0"/>
          </a:p>
        </p:txBody>
      </p:sp>
      <p:sp>
        <p:nvSpPr>
          <p:cNvPr id="3" name="Alcím 2"/>
          <p:cNvSpPr>
            <a:spLocks noGrp="1"/>
          </p:cNvSpPr>
          <p:nvPr>
            <p:ph type="subTitle" idx="1"/>
          </p:nvPr>
        </p:nvSpPr>
        <p:spPr/>
        <p:txBody>
          <a:bodyPr/>
          <a:lstStyle/>
          <a:p>
            <a:r>
              <a:rPr lang="hu-HU" dirty="0" smtClean="0"/>
              <a:t>Filozófia és az </a:t>
            </a:r>
            <a:r>
              <a:rPr lang="hu-HU" smtClean="0"/>
              <a:t>emberi természet</a:t>
            </a:r>
            <a:endParaRPr lang="en-US"/>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Az empirizmus</a:t>
            </a:r>
            <a:endParaRPr lang="en-US" dirty="0"/>
          </a:p>
        </p:txBody>
      </p:sp>
      <p:sp>
        <p:nvSpPr>
          <p:cNvPr id="3" name="Tartalom helye 2"/>
          <p:cNvSpPr>
            <a:spLocks noGrp="1"/>
          </p:cNvSpPr>
          <p:nvPr>
            <p:ph idx="1"/>
          </p:nvPr>
        </p:nvSpPr>
        <p:spPr/>
        <p:txBody>
          <a:bodyPr>
            <a:normAutofit lnSpcReduction="10000"/>
          </a:bodyPr>
          <a:lstStyle/>
          <a:p>
            <a:r>
              <a:rPr lang="hu-HU" dirty="0" smtClean="0"/>
              <a:t>Minden ismeret a tapasztalatból származik.</a:t>
            </a:r>
          </a:p>
          <a:p>
            <a:r>
              <a:rPr lang="hu-HU" dirty="0" smtClean="0"/>
              <a:t>Francis Bacon (XVI. sz.): indukció, </a:t>
            </a:r>
            <a:r>
              <a:rPr lang="hu-HU" dirty="0" err="1" smtClean="0"/>
              <a:t>idólumok</a:t>
            </a:r>
            <a:r>
              <a:rPr lang="hu-HU" dirty="0" smtClean="0"/>
              <a:t>, „a hangya útja</a:t>
            </a:r>
            <a:r>
              <a:rPr lang="hu-HU" dirty="0" smtClean="0"/>
              <a:t>”.</a:t>
            </a:r>
            <a:endParaRPr lang="hu-HU" dirty="0" smtClean="0"/>
          </a:p>
          <a:p>
            <a:r>
              <a:rPr lang="hu-HU" dirty="0" smtClean="0"/>
              <a:t>John Locke (XVII. sz.): tabula rasa, belső és külső érzékelés, elsődleges és másodlagos minőségek</a:t>
            </a:r>
          </a:p>
          <a:p>
            <a:r>
              <a:rPr lang="hu-HU" dirty="0" smtClean="0"/>
              <a:t>George Berkeley (XVIII. </a:t>
            </a:r>
            <a:r>
              <a:rPr lang="hu-HU" dirty="0"/>
              <a:t>s</a:t>
            </a:r>
            <a:r>
              <a:rPr lang="hu-HU" dirty="0" smtClean="0"/>
              <a:t>z.): esse est </a:t>
            </a:r>
            <a:r>
              <a:rPr lang="hu-HU" dirty="0" err="1" smtClean="0"/>
              <a:t>percipi</a:t>
            </a:r>
            <a:r>
              <a:rPr lang="hu-HU" dirty="0" smtClean="0"/>
              <a:t>, anyag létezésének cáfolata, </a:t>
            </a:r>
            <a:r>
              <a:rPr lang="hu-HU" dirty="0" smtClean="0"/>
              <a:t>idealizmus </a:t>
            </a:r>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David Hume</a:t>
            </a:r>
            <a:endParaRPr lang="en-US" dirty="0"/>
          </a:p>
        </p:txBody>
      </p:sp>
      <p:sp>
        <p:nvSpPr>
          <p:cNvPr id="3" name="Tartalom helye 2"/>
          <p:cNvSpPr>
            <a:spLocks noGrp="1"/>
          </p:cNvSpPr>
          <p:nvPr>
            <p:ph idx="1"/>
          </p:nvPr>
        </p:nvSpPr>
        <p:spPr/>
        <p:txBody>
          <a:bodyPr>
            <a:normAutofit fontScale="92500" lnSpcReduction="10000"/>
          </a:bodyPr>
          <a:lstStyle/>
          <a:p>
            <a:r>
              <a:rPr lang="hu-HU" dirty="0" smtClean="0"/>
              <a:t>23 évesen kezdi el írni főművét, az Értekezés az emberi természetről. 26 évesen fejezi be.</a:t>
            </a:r>
          </a:p>
          <a:p>
            <a:r>
              <a:rPr lang="hu-HU" dirty="0" smtClean="0"/>
              <a:t>Esszéi hozzák meg neki a közönségsikert.</a:t>
            </a:r>
          </a:p>
          <a:p>
            <a:r>
              <a:rPr lang="hu-HU" dirty="0" smtClean="0"/>
              <a:t>Soha nem kapott meg semmilyen egyetemi katedrát (eretnekség és szkepticizmus vádja).</a:t>
            </a:r>
          </a:p>
          <a:p>
            <a:r>
              <a:rPr lang="hu-HU" dirty="0" smtClean="0"/>
              <a:t>Könyvtáros és diplomáciai karrier.</a:t>
            </a:r>
          </a:p>
          <a:p>
            <a:r>
              <a:rPr lang="hu-HU" dirty="0" smtClean="0"/>
              <a:t>Rousseau együtt utazik vele Angliába, de végül összevesznek.</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err="1" smtClean="0"/>
              <a:t>Newtoniánus</a:t>
            </a:r>
            <a:r>
              <a:rPr lang="hu-HU" dirty="0" smtClean="0"/>
              <a:t> módszer </a:t>
            </a:r>
            <a:br>
              <a:rPr lang="hu-HU" dirty="0" smtClean="0"/>
            </a:br>
            <a:r>
              <a:rPr lang="hu-HU" dirty="0" smtClean="0"/>
              <a:t>és szkepticizmus</a:t>
            </a:r>
            <a:endParaRPr lang="en-US" dirty="0"/>
          </a:p>
        </p:txBody>
      </p:sp>
      <p:sp>
        <p:nvSpPr>
          <p:cNvPr id="3" name="Tartalom helye 2"/>
          <p:cNvSpPr>
            <a:spLocks noGrp="1"/>
          </p:cNvSpPr>
          <p:nvPr>
            <p:ph idx="1"/>
          </p:nvPr>
        </p:nvSpPr>
        <p:spPr/>
        <p:txBody>
          <a:bodyPr>
            <a:normAutofit fontScale="92500" lnSpcReduction="20000"/>
          </a:bodyPr>
          <a:lstStyle/>
          <a:p>
            <a:r>
              <a:rPr lang="hu-HU" dirty="0" smtClean="0"/>
              <a:t>Hume: a filozófiába is be kell vezetni a kísérleti módszert: csak arra szabad építeni, amit megfigyeltünk. </a:t>
            </a:r>
            <a:r>
              <a:rPr lang="hu-HU" dirty="0" smtClean="0">
                <a:sym typeface="Wingdings" pitchFamily="2" charset="2"/>
              </a:rPr>
              <a:t> </a:t>
            </a:r>
            <a:r>
              <a:rPr lang="hu-HU" dirty="0" smtClean="0">
                <a:sym typeface="Wingdings" pitchFamily="2" charset="2"/>
              </a:rPr>
              <a:t>„Radikális</a:t>
            </a:r>
            <a:r>
              <a:rPr lang="hu-HU" dirty="0" smtClean="0">
                <a:sym typeface="Wingdings" pitchFamily="2" charset="2"/>
              </a:rPr>
              <a:t>” empirizmus. Nem csupán elmélet, hanem módszer is.</a:t>
            </a:r>
          </a:p>
          <a:p>
            <a:r>
              <a:rPr lang="hu-HU" dirty="0" smtClean="0">
                <a:sym typeface="Wingdings" pitchFamily="2" charset="2"/>
              </a:rPr>
              <a:t>Az elme csupán benyomásokat és ideákat ismer meg.</a:t>
            </a:r>
          </a:p>
          <a:p>
            <a:pPr>
              <a:buNone/>
            </a:pPr>
            <a:r>
              <a:rPr lang="hu-HU" dirty="0" smtClean="0">
                <a:sym typeface="Wingdings" pitchFamily="2" charset="2"/>
              </a:rPr>
              <a:t> Szkepticizmus  a benyomások és ideák alapján nem következtethetünk teljes bizonyossággal semmire, ami ezeken kívül áll.  </a:t>
            </a:r>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Szubsztanciák</a:t>
            </a:r>
            <a:endParaRPr lang="en-US" dirty="0"/>
          </a:p>
        </p:txBody>
      </p:sp>
      <p:sp>
        <p:nvSpPr>
          <p:cNvPr id="3" name="Tartalom helye 2"/>
          <p:cNvSpPr>
            <a:spLocks noGrp="1"/>
          </p:cNvSpPr>
          <p:nvPr>
            <p:ph idx="1"/>
          </p:nvPr>
        </p:nvSpPr>
        <p:spPr/>
        <p:txBody>
          <a:bodyPr>
            <a:normAutofit fontScale="92500" lnSpcReduction="10000"/>
          </a:bodyPr>
          <a:lstStyle/>
          <a:p>
            <a:r>
              <a:rPr lang="hu-HU" dirty="0" smtClean="0"/>
              <a:t>Csak ideákat és benyomásokat tapasztalunk.</a:t>
            </a:r>
          </a:p>
          <a:p>
            <a:r>
              <a:rPr lang="hu-HU" dirty="0" smtClean="0"/>
              <a:t>Csak annak a terminusnak lehet értelme, amit vissza tudunk vezetni ideákra és benyomásokra.</a:t>
            </a:r>
          </a:p>
          <a:p>
            <a:r>
              <a:rPr lang="hu-HU" dirty="0" smtClean="0"/>
              <a:t>A „szubsztancia” a változások mögött meghúzódó állandó. Semmi ilyen állandót nem tapasztalunk.</a:t>
            </a:r>
          </a:p>
          <a:p>
            <a:r>
              <a:rPr lang="hu-HU" dirty="0" smtClean="0"/>
              <a:t>A „szubsztancia” terminus értelmetlen.</a:t>
            </a:r>
          </a:p>
          <a:p>
            <a:r>
              <a:rPr lang="hu-HU" dirty="0" smtClean="0"/>
              <a:t>Nincsenek szubsztanciák.</a:t>
            </a:r>
            <a:endParaRPr lang="en-US" dirty="0" smtClean="0"/>
          </a:p>
          <a:p>
            <a:endParaRPr lang="hu-HU" dirty="0" smtClean="0"/>
          </a:p>
          <a:p>
            <a:endParaRPr lang="hu-HU"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a:blip r:embed="rId2"/>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endParaRPr lang="en-US" dirty="0"/>
          </a:p>
        </p:txBody>
      </p:sp>
      <p:sp>
        <p:nvSpPr>
          <p:cNvPr id="5" name="Tartalom helye 4"/>
          <p:cNvSpPr>
            <a:spLocks noGrp="1"/>
          </p:cNvSpPr>
          <p:nvPr>
            <p:ph idx="1"/>
          </p:nvPr>
        </p:nvSpPr>
        <p:spPr/>
        <p:txBody>
          <a:bodyPr/>
          <a:lstStyle/>
          <a:p>
            <a:pPr>
              <a:buNone/>
            </a:pP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hu-HU" dirty="0" smtClean="0"/>
              <a:t>Az Én</a:t>
            </a:r>
            <a:endParaRPr lang="en-US" dirty="0"/>
          </a:p>
        </p:txBody>
      </p:sp>
      <p:sp>
        <p:nvSpPr>
          <p:cNvPr id="3" name="Tartalom helye 2"/>
          <p:cNvSpPr>
            <a:spLocks noGrp="1"/>
          </p:cNvSpPr>
          <p:nvPr>
            <p:ph idx="1"/>
          </p:nvPr>
        </p:nvSpPr>
        <p:spPr/>
        <p:txBody>
          <a:bodyPr>
            <a:normAutofit lnSpcReduction="10000"/>
          </a:bodyPr>
          <a:lstStyle/>
          <a:p>
            <a:r>
              <a:rPr lang="hu-HU" dirty="0" smtClean="0"/>
              <a:t>Csak ideákat és benyomásokat tapasztalunk.</a:t>
            </a:r>
          </a:p>
          <a:p>
            <a:r>
              <a:rPr lang="hu-HU" dirty="0" smtClean="0"/>
              <a:t>Csak annak a terminusnak lehet értelme, amit vissza tudunk vezetni ideákra és benyomásokra.</a:t>
            </a:r>
          </a:p>
          <a:p>
            <a:r>
              <a:rPr lang="hu-HU" dirty="0" smtClean="0"/>
              <a:t>Az „én” a változások </a:t>
            </a:r>
            <a:r>
              <a:rPr lang="hu-HU" dirty="0" smtClean="0"/>
              <a:t>mögötti </a:t>
            </a:r>
            <a:r>
              <a:rPr lang="hu-HU" dirty="0" smtClean="0"/>
              <a:t>állandó. Semmi ilyesmit nem tapasztalunk.</a:t>
            </a:r>
          </a:p>
          <a:p>
            <a:r>
              <a:rPr lang="hu-HU" dirty="0" smtClean="0"/>
              <a:t>Az „én” terminus, mint ami valami változatlanra utal, értelmetlen.</a:t>
            </a:r>
          </a:p>
          <a:p>
            <a:r>
              <a:rPr lang="hu-HU" dirty="0" smtClean="0"/>
              <a:t>Nincs szubsztanciális „én”.</a:t>
            </a:r>
            <a:endParaRPr 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500034" y="0"/>
            <a:ext cx="8229600" cy="1143000"/>
          </a:xfrm>
        </p:spPr>
        <p:txBody>
          <a:bodyPr/>
          <a:lstStyle/>
          <a:p>
            <a:r>
              <a:rPr lang="hu-HU" dirty="0" smtClean="0"/>
              <a:t>Bizonyosság és az okság</a:t>
            </a:r>
            <a:endParaRPr lang="en-US" dirty="0"/>
          </a:p>
        </p:txBody>
      </p:sp>
      <p:sp>
        <p:nvSpPr>
          <p:cNvPr id="3" name="Tartalom helye 2"/>
          <p:cNvSpPr>
            <a:spLocks noGrp="1"/>
          </p:cNvSpPr>
          <p:nvPr>
            <p:ph idx="1"/>
          </p:nvPr>
        </p:nvSpPr>
        <p:spPr>
          <a:xfrm>
            <a:off x="500034" y="1289024"/>
            <a:ext cx="8229600" cy="5568976"/>
          </a:xfrm>
        </p:spPr>
        <p:txBody>
          <a:bodyPr>
            <a:normAutofit fontScale="77500" lnSpcReduction="20000"/>
          </a:bodyPr>
          <a:lstStyle/>
          <a:p>
            <a:r>
              <a:rPr lang="hu-HU" dirty="0" smtClean="0"/>
              <a:t>Az értelem által csupán az ideák közti viszonyokat ismerhetjük meg teljes bizonyossággal (demonstratív ész). Az ellentmondás elve alapján.</a:t>
            </a:r>
          </a:p>
          <a:p>
            <a:r>
              <a:rPr lang="hu-HU" dirty="0" smtClean="0"/>
              <a:t>A tényekre vonatkozó észhasználat soha nem szolgálhat teljes bizonyossággal.</a:t>
            </a:r>
          </a:p>
          <a:p>
            <a:r>
              <a:rPr lang="hu-HU" dirty="0" smtClean="0"/>
              <a:t>Minden tényekre vonatkozó okoskodás az okságra alapoz.</a:t>
            </a:r>
          </a:p>
          <a:p>
            <a:r>
              <a:rPr lang="hu-HU" dirty="0" smtClean="0"/>
              <a:t>Az okság szükségszerűséget foglal magában. Szükségszerűséget </a:t>
            </a:r>
            <a:r>
              <a:rPr lang="hu-HU" dirty="0" smtClean="0"/>
              <a:t>azonban soha </a:t>
            </a:r>
            <a:r>
              <a:rPr lang="hu-HU" dirty="0" smtClean="0"/>
              <a:t>nem tapasztalhatunk, csak:</a:t>
            </a:r>
          </a:p>
          <a:p>
            <a:pPr lvl="1"/>
            <a:r>
              <a:rPr lang="hu-HU" dirty="0" smtClean="0"/>
              <a:t>Térbeli közelséget</a:t>
            </a:r>
          </a:p>
          <a:p>
            <a:pPr lvl="1"/>
            <a:r>
              <a:rPr lang="hu-HU" dirty="0" smtClean="0"/>
              <a:t>Időbeli közelséget</a:t>
            </a:r>
          </a:p>
          <a:p>
            <a:pPr lvl="1"/>
            <a:r>
              <a:rPr lang="hu-HU" dirty="0" smtClean="0"/>
              <a:t>Szabályszerű egymásra következést</a:t>
            </a:r>
          </a:p>
          <a:p>
            <a:r>
              <a:rPr lang="hu-HU" dirty="0" smtClean="0"/>
              <a:t>Nem lehetünk biztosak abban, hogy létezik oksági viszony.</a:t>
            </a:r>
          </a:p>
          <a:p>
            <a:r>
              <a:rPr lang="hu-HU" dirty="0" smtClean="0"/>
              <a:t>Így nem lehetünk biztosak semmilyen tényekre vonatkozó okoskodásban.</a:t>
            </a:r>
            <a:endParaRPr lang="en-US"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Természeti törvények</a:t>
            </a:r>
            <a:endParaRPr lang="en-US" dirty="0"/>
          </a:p>
        </p:txBody>
      </p:sp>
      <p:sp>
        <p:nvSpPr>
          <p:cNvPr id="3" name="Tartalom helye 2"/>
          <p:cNvSpPr>
            <a:spLocks noGrp="1"/>
          </p:cNvSpPr>
          <p:nvPr>
            <p:ph idx="1"/>
          </p:nvPr>
        </p:nvSpPr>
        <p:spPr/>
        <p:txBody>
          <a:bodyPr>
            <a:normAutofit fontScale="92500" lnSpcReduction="10000"/>
          </a:bodyPr>
          <a:lstStyle/>
          <a:p>
            <a:r>
              <a:rPr lang="hu-HU" dirty="0" smtClean="0"/>
              <a:t>Egyetlen esetből nem következtethetünk arra, hogy az összes esetben szükségszerűen így kell történni.</a:t>
            </a:r>
          </a:p>
          <a:p>
            <a:r>
              <a:rPr lang="hu-HU" dirty="0" smtClean="0"/>
              <a:t>1000 esetből sem következtethetünk </a:t>
            </a:r>
            <a:r>
              <a:rPr lang="hu-HU" dirty="0" smtClean="0"/>
              <a:t>arra, hogy mindig úgy fognak zajlani az események, ahogy eddig</a:t>
            </a:r>
            <a:r>
              <a:rPr lang="hu-HU" dirty="0" smtClean="0"/>
              <a:t>.</a:t>
            </a:r>
            <a:endParaRPr lang="hu-HU" dirty="0" smtClean="0"/>
          </a:p>
          <a:p>
            <a:r>
              <a:rPr lang="hu-HU" dirty="0" smtClean="0"/>
              <a:t>Nem lehetünk egészen biztosak abban, hogy a Nap holnap is felkel. Nem lehetünk biztosak abban, hogy holnap is ugyanazok lesznek a természeti törvények, </a:t>
            </a:r>
            <a:r>
              <a:rPr lang="hu-HU" dirty="0" smtClean="0"/>
              <a:t> mint </a:t>
            </a:r>
            <a:r>
              <a:rPr lang="hu-HU" dirty="0" smtClean="0"/>
              <a:t>ma.</a:t>
            </a:r>
            <a:endParaRPr lang="en-US"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Külvilág</a:t>
            </a:r>
            <a:endParaRPr lang="en-US" dirty="0"/>
          </a:p>
        </p:txBody>
      </p:sp>
      <p:sp>
        <p:nvSpPr>
          <p:cNvPr id="3" name="Tartalom helye 2"/>
          <p:cNvSpPr>
            <a:spLocks noGrp="1"/>
          </p:cNvSpPr>
          <p:nvPr>
            <p:ph idx="1"/>
          </p:nvPr>
        </p:nvSpPr>
        <p:spPr/>
        <p:txBody>
          <a:bodyPr/>
          <a:lstStyle/>
          <a:p>
            <a:r>
              <a:rPr lang="hu-HU" dirty="0" smtClean="0"/>
              <a:t>Nem lehetünk biztosak abban, hogy van okság.</a:t>
            </a:r>
          </a:p>
          <a:p>
            <a:r>
              <a:rPr lang="hu-HU" dirty="0" smtClean="0"/>
              <a:t>Nem lehetünk biztosak abban, hogy a benyomásainknak van </a:t>
            </a:r>
            <a:r>
              <a:rPr lang="hu-HU" dirty="0" smtClean="0"/>
              <a:t>oka, </a:t>
            </a:r>
            <a:r>
              <a:rPr lang="hu-HU" dirty="0" smtClean="0"/>
              <a:t>vagy hogy az ok hasonlít az okozathoz.</a:t>
            </a:r>
          </a:p>
          <a:p>
            <a:r>
              <a:rPr lang="hu-HU" dirty="0" smtClean="0"/>
              <a:t>Nem lehetünk biztosak abban, hogy létezik külvilág.</a:t>
            </a:r>
            <a:endParaRPr lang="en-US"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Megszokás és hit</a:t>
            </a:r>
            <a:endParaRPr lang="en-US" dirty="0"/>
          </a:p>
        </p:txBody>
      </p:sp>
      <p:sp>
        <p:nvSpPr>
          <p:cNvPr id="3" name="Tartalom helye 2"/>
          <p:cNvSpPr>
            <a:spLocks noGrp="1"/>
          </p:cNvSpPr>
          <p:nvPr>
            <p:ph idx="1"/>
          </p:nvPr>
        </p:nvSpPr>
        <p:spPr>
          <a:xfrm>
            <a:off x="457200" y="1646240"/>
            <a:ext cx="8229600" cy="5211763"/>
          </a:xfrm>
        </p:spPr>
        <p:txBody>
          <a:bodyPr>
            <a:normAutofit fontScale="85000" lnSpcReduction="20000"/>
          </a:bodyPr>
          <a:lstStyle/>
          <a:p>
            <a:r>
              <a:rPr lang="hu-HU" dirty="0" smtClean="0"/>
              <a:t>Nem azért hiszünk az okságban, a külvilágban, a természeti törvényekben, mert az értelem bebizonyította a létezésüket.</a:t>
            </a:r>
          </a:p>
          <a:p>
            <a:r>
              <a:rPr lang="hu-HU" dirty="0" smtClean="0"/>
              <a:t>Az okságban azért hiszünk, mert a rendszerességre támaszkodó megszokás kényelmessé teszi ezt.</a:t>
            </a:r>
          </a:p>
          <a:p>
            <a:r>
              <a:rPr lang="hu-HU" dirty="0" smtClean="0"/>
              <a:t>Az ideákhoz hasonlító külvilágban szintén azért hiszünk, mert ez így kényelmes a megszokásnak köszönhetően.</a:t>
            </a:r>
          </a:p>
          <a:p>
            <a:r>
              <a:rPr lang="hu-HU" dirty="0" smtClean="0"/>
              <a:t>Hume-nak ezzel önmagában nincs baja. Csak azzal, ha a </a:t>
            </a:r>
            <a:r>
              <a:rPr lang="hu-HU" i="1" dirty="0" smtClean="0"/>
              <a:t>tudományokban</a:t>
            </a:r>
            <a:r>
              <a:rPr lang="hu-HU" dirty="0" smtClean="0"/>
              <a:t> azzal áltatjuk magunkat, hogy igenis rendelkezünk nemcsak hittel, de bizonyossággal is.</a:t>
            </a:r>
          </a:p>
          <a:p>
            <a:r>
              <a:rPr lang="hu-HU" dirty="0" smtClean="0"/>
              <a:t> Hume az emberi természetet leírni, nem bírálni akarja.</a:t>
            </a:r>
            <a:endParaRPr lang="en-US"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Szkepticizmus és morál</a:t>
            </a:r>
            <a:endParaRPr lang="en-US" dirty="0"/>
          </a:p>
        </p:txBody>
      </p:sp>
      <p:sp>
        <p:nvSpPr>
          <p:cNvPr id="3" name="Tartalom helye 2"/>
          <p:cNvSpPr>
            <a:spLocks noGrp="1"/>
          </p:cNvSpPr>
          <p:nvPr>
            <p:ph idx="1"/>
          </p:nvPr>
        </p:nvSpPr>
        <p:spPr/>
        <p:txBody>
          <a:bodyPr>
            <a:normAutofit lnSpcReduction="10000"/>
          </a:bodyPr>
          <a:lstStyle/>
          <a:p>
            <a:r>
              <a:rPr lang="hu-HU" dirty="0" smtClean="0"/>
              <a:t>Tényállításokból levezethetetlenek a normatív állítások.</a:t>
            </a:r>
          </a:p>
          <a:p>
            <a:r>
              <a:rPr lang="hu-HU" dirty="0" smtClean="0"/>
              <a:t>Sehogyan sem következik a „van”</a:t>
            </a:r>
            <a:r>
              <a:rPr lang="hu-HU" dirty="0" err="1" smtClean="0"/>
              <a:t>-ból</a:t>
            </a:r>
            <a:r>
              <a:rPr lang="hu-HU" dirty="0" smtClean="0"/>
              <a:t> a „kell”.</a:t>
            </a:r>
          </a:p>
          <a:p>
            <a:r>
              <a:rPr lang="hu-HU" dirty="0" smtClean="0"/>
              <a:t>Az erkölcs alapja nem lehet az értelem (az értelem csupán helyzetfelismerésben és eszközök kiválasztásában segít. Célok meghatározásában nem)</a:t>
            </a:r>
          </a:p>
          <a:p>
            <a:r>
              <a:rPr lang="hu-HU" dirty="0" smtClean="0"/>
              <a:t>Hume nem hisz az úgynevezett erkölcsi érzékben sem.</a:t>
            </a:r>
          </a:p>
          <a:p>
            <a:endParaRPr lang="en-US"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err="1" smtClean="0"/>
              <a:t>Non-kognitivizmus</a:t>
            </a:r>
            <a:endParaRPr lang="en-US" dirty="0"/>
          </a:p>
        </p:txBody>
      </p:sp>
      <p:sp>
        <p:nvSpPr>
          <p:cNvPr id="3" name="Tartalom helye 2"/>
          <p:cNvSpPr>
            <a:spLocks noGrp="1"/>
          </p:cNvSpPr>
          <p:nvPr>
            <p:ph idx="1"/>
          </p:nvPr>
        </p:nvSpPr>
        <p:spPr/>
        <p:txBody>
          <a:bodyPr>
            <a:normAutofit fontScale="85000" lnSpcReduction="20000"/>
          </a:bodyPr>
          <a:lstStyle/>
          <a:p>
            <a:r>
              <a:rPr lang="hu-HU" dirty="0" smtClean="0"/>
              <a:t>A morál nem megismerhető morális tényekre épül (</a:t>
            </a:r>
            <a:r>
              <a:rPr lang="hu-HU" dirty="0" err="1" smtClean="0"/>
              <a:t>kognitivizmus</a:t>
            </a:r>
            <a:r>
              <a:rPr lang="hu-HU" dirty="0" smtClean="0"/>
              <a:t>). Hanem az emberi természet hajlamaira és érzéseire.</a:t>
            </a:r>
          </a:p>
          <a:p>
            <a:r>
              <a:rPr lang="hu-HU" dirty="0" smtClean="0"/>
              <a:t>Egoista hajlamok: cél az öröm </a:t>
            </a:r>
            <a:r>
              <a:rPr lang="hu-HU" dirty="0" smtClean="0">
                <a:sym typeface="Wingdings" pitchFamily="2" charset="2"/>
              </a:rPr>
              <a:t> hedonizmus (nem ad egészen számot a morálról)</a:t>
            </a:r>
          </a:p>
          <a:p>
            <a:r>
              <a:rPr lang="hu-HU" dirty="0" smtClean="0">
                <a:sym typeface="Wingdings" pitchFamily="2" charset="2"/>
              </a:rPr>
              <a:t>Együttérzés: figyelembe vesszük a hozzánk közel állók érzéseit, és eszerint tervezzük meg a cselekedeteinket.</a:t>
            </a:r>
          </a:p>
          <a:p>
            <a:r>
              <a:rPr lang="hu-HU" dirty="0" smtClean="0">
                <a:sym typeface="Wingdings" pitchFamily="2" charset="2"/>
              </a:rPr>
              <a:t>Társadalom egészének nézőpontja: korrigálja az öröm és az együttérzés én központúságát  Ezért igyekszünk valamilyen mértékben úgy cselekedni, hogy az egész társadalmat pozitívan befolyásolja.</a:t>
            </a:r>
          </a:p>
          <a:p>
            <a:endParaRPr lang="hu-HU" dirty="0" smtClean="0">
              <a:sym typeface="Wingdings" pitchFamily="2" charset="2"/>
            </a:endParaRPr>
          </a:p>
          <a:p>
            <a:endParaRPr lang="en-US"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253536"/>
            <a:ext cx="9144000" cy="1143000"/>
          </a:xfrm>
        </p:spPr>
        <p:txBody>
          <a:bodyPr>
            <a:noAutofit/>
          </a:bodyPr>
          <a:lstStyle/>
          <a:p>
            <a:r>
              <a:rPr lang="hu-HU" sz="3600" dirty="0" smtClean="0"/>
              <a:t>Kereszténység és Hume</a:t>
            </a:r>
            <a:br>
              <a:rPr lang="hu-HU" sz="3600" dirty="0" smtClean="0"/>
            </a:br>
            <a:r>
              <a:rPr lang="hu-HU" sz="3600" dirty="0" smtClean="0"/>
              <a:t>(Beszélgetések a természetes vallásról)</a:t>
            </a:r>
            <a:endParaRPr lang="en-US" sz="3600" dirty="0"/>
          </a:p>
        </p:txBody>
      </p:sp>
      <p:sp>
        <p:nvSpPr>
          <p:cNvPr id="3" name="Tartalom helye 2"/>
          <p:cNvSpPr>
            <a:spLocks noGrp="1"/>
          </p:cNvSpPr>
          <p:nvPr>
            <p:ph idx="1"/>
          </p:nvPr>
        </p:nvSpPr>
        <p:spPr/>
        <p:txBody>
          <a:bodyPr>
            <a:normAutofit fontScale="92500" lnSpcReduction="20000"/>
          </a:bodyPr>
          <a:lstStyle/>
          <a:p>
            <a:r>
              <a:rPr lang="hu-HU" dirty="0" smtClean="0"/>
              <a:t>Egy elterjedt értelmezés szerint Hume palástolta legtámadóbb nézeteit a vallással kapcsolatban,</a:t>
            </a:r>
          </a:p>
          <a:p>
            <a:r>
              <a:rPr lang="hu-HU" dirty="0" smtClean="0"/>
              <a:t>Így is sokan eretneknek tartották.</a:t>
            </a:r>
          </a:p>
          <a:p>
            <a:r>
              <a:rPr lang="hu-HU" dirty="0" smtClean="0"/>
              <a:t>Hume szerint Isten léte, a lélek halhatatlansága nem bizonyíthatóak.</a:t>
            </a:r>
          </a:p>
          <a:p>
            <a:r>
              <a:rPr lang="hu-HU" dirty="0" smtClean="0"/>
              <a:t>Isten létezését csupán ésszerű feltenni (magyarázó erő). Ám a vallás által tételezett tulajdonságait nem.</a:t>
            </a:r>
          </a:p>
          <a:p>
            <a:r>
              <a:rPr lang="hu-HU" dirty="0" smtClean="0"/>
              <a:t>Deizmus, szkepticizmus.</a:t>
            </a:r>
          </a:p>
          <a:p>
            <a:r>
              <a:rPr lang="hu-HU" dirty="0" smtClean="0"/>
              <a:t>A vallás nem az észre, hanem a félelemre és reményre épül.</a:t>
            </a:r>
            <a:endParaRPr lang="en-US"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 y="2733709"/>
            <a:ext cx="6618342" cy="1373070"/>
          </a:xfrm>
        </p:spPr>
        <p:txBody>
          <a:bodyPr/>
          <a:lstStyle/>
          <a:p>
            <a:r>
              <a:rPr lang="hu-HU" sz="4000" dirty="0" smtClean="0"/>
              <a:t>Immanuel Kant</a:t>
            </a:r>
            <a:r>
              <a:rPr lang="hu-HU" sz="4000" dirty="0" smtClean="0"/>
              <a:t/>
            </a:r>
            <a:br>
              <a:rPr lang="hu-HU" sz="4000" dirty="0" smtClean="0"/>
            </a:br>
            <a:r>
              <a:rPr lang="hu-HU" sz="4000" dirty="0" smtClean="0"/>
              <a:t>ismeretelmélete és etikája </a:t>
            </a:r>
            <a:endParaRPr lang="hu-HU" sz="4000" dirty="0"/>
          </a:p>
        </p:txBody>
      </p:sp>
      <p:sp>
        <p:nvSpPr>
          <p:cNvPr id="3" name="Alcím 2"/>
          <p:cNvSpPr>
            <a:spLocks noGrp="1"/>
          </p:cNvSpPr>
          <p:nvPr>
            <p:ph type="subTitle" idx="1"/>
          </p:nvPr>
        </p:nvSpPr>
        <p:spPr/>
        <p:txBody>
          <a:bodyPr/>
          <a:lstStyle/>
          <a:p>
            <a:r>
              <a:rPr lang="hu-HU" dirty="0" smtClean="0"/>
              <a:t> </a:t>
            </a:r>
            <a:endParaRPr lang="hu-HU" dirty="0"/>
          </a:p>
        </p:txBody>
      </p:sp>
    </p:spTree>
    <p:extLst>
      <p:ext uri="{BB962C8B-B14F-4D97-AF65-F5344CB8AC3E}">
        <p14:creationId xmlns:p14="http://schemas.microsoft.com/office/powerpoint/2010/main" xmlns="" val="355859179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David Hume kihívása</a:t>
            </a:r>
            <a:endParaRPr lang="hu-HU" dirty="0"/>
          </a:p>
        </p:txBody>
      </p:sp>
      <p:sp>
        <p:nvSpPr>
          <p:cNvPr id="3" name="Tartalom helye 2"/>
          <p:cNvSpPr>
            <a:spLocks noGrp="1"/>
          </p:cNvSpPr>
          <p:nvPr>
            <p:ph idx="1"/>
          </p:nvPr>
        </p:nvSpPr>
        <p:spPr>
          <a:xfrm>
            <a:off x="500036" y="1928802"/>
            <a:ext cx="7985491" cy="4929198"/>
          </a:xfrm>
        </p:spPr>
        <p:txBody>
          <a:bodyPr>
            <a:normAutofit fontScale="85000" lnSpcReduction="20000"/>
          </a:bodyPr>
          <a:lstStyle/>
          <a:p>
            <a:r>
              <a:rPr lang="hu-HU" dirty="0"/>
              <a:t>„Nyíltan megvallom: sok évvel ezelőtt éppen David Hume figyelmeztetése ébresztett fel először dogmatikus szendergésemből</a:t>
            </a:r>
            <a:r>
              <a:rPr lang="hu-HU" dirty="0" smtClean="0"/>
              <a:t>.” Immanuel Kant: </a:t>
            </a:r>
            <a:r>
              <a:rPr lang="hu-HU" i="1" dirty="0" err="1" smtClean="0"/>
              <a:t>Prolegomena</a:t>
            </a:r>
            <a:endParaRPr lang="hu-HU" i="1" dirty="0" smtClean="0"/>
          </a:p>
          <a:p>
            <a:r>
              <a:rPr lang="hu-HU" dirty="0" smtClean="0"/>
              <a:t>Hume következetes empirizmusa megmutatta a racionalista metafizika fontos gyengeségeit: megalapozatlannak tűnt az a tétel, hogy a fogalmi elemzés ismeretbővítő kétségbevonhatatlan igazságokhoz vezethet akár a matematika, akár a fizika területén (lásd: ok-okozati viszonyok)</a:t>
            </a:r>
          </a:p>
          <a:p>
            <a:r>
              <a:rPr lang="hu-HU" dirty="0" smtClean="0"/>
              <a:t>A fizikai ismeretek megalapozottsága is kétségessé vált (lásd: a teljes indukció és a természeti törvények problémája)</a:t>
            </a:r>
          </a:p>
          <a:p>
            <a:r>
              <a:rPr lang="hu-HU" dirty="0" smtClean="0"/>
              <a:t>Hume felhívta a figyelmet arra, hogy korántsem világos, hogyan volna a metafizikára felépíthető az etika („kell” és a „van” közti szakadék)</a:t>
            </a:r>
          </a:p>
          <a:p>
            <a:r>
              <a:rPr lang="hu-HU" dirty="0" smtClean="0"/>
              <a:t>A metafizikai bizonyítások bizonytalan alapja miatt kétséges, hogy lehetne bármiként is bizonyítani a lélek, a szabadság, a világ vagy akár Isten létezését.</a:t>
            </a:r>
          </a:p>
          <a:p>
            <a:r>
              <a:rPr lang="hu-HU" dirty="0" smtClean="0"/>
              <a:t>Kant filozófiájával ennek az átfogó, a metafizikát, a természettudományokat, az etikát és a vallásfilozófiát érintő szkepticizmusra próbált válaszolni.</a:t>
            </a:r>
            <a:endParaRPr lang="hu-HU" dirty="0"/>
          </a:p>
        </p:txBody>
      </p:sp>
    </p:spTree>
    <p:extLst>
      <p:ext uri="{BB962C8B-B14F-4D97-AF65-F5344CB8AC3E}">
        <p14:creationId xmlns:p14="http://schemas.microsoft.com/office/powerpoint/2010/main" xmlns="" val="596838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Hogyan juthatok tudáshoz</a:t>
            </a:r>
            <a:endParaRPr lang="en-US" dirty="0"/>
          </a:p>
        </p:txBody>
      </p:sp>
      <p:sp>
        <p:nvSpPr>
          <p:cNvPr id="3" name="Tartalom helye 2"/>
          <p:cNvSpPr>
            <a:spLocks noGrp="1"/>
          </p:cNvSpPr>
          <p:nvPr>
            <p:ph idx="1"/>
          </p:nvPr>
        </p:nvSpPr>
        <p:spPr/>
        <p:txBody>
          <a:bodyPr>
            <a:normAutofit fontScale="92500" lnSpcReduction="20000"/>
          </a:bodyPr>
          <a:lstStyle/>
          <a:p>
            <a:r>
              <a:rPr lang="hu-HU" dirty="0" smtClean="0"/>
              <a:t>Ideák </a:t>
            </a:r>
            <a:r>
              <a:rPr lang="hu-HU" i="1" dirty="0" smtClean="0"/>
              <a:t>szemlélése</a:t>
            </a:r>
            <a:r>
              <a:rPr lang="hu-HU" dirty="0" smtClean="0"/>
              <a:t> a tudás kulcsa - </a:t>
            </a:r>
            <a:r>
              <a:rPr lang="hu-HU" i="1" dirty="0" smtClean="0"/>
              <a:t>Az állam</a:t>
            </a:r>
            <a:endParaRPr lang="hu-HU" dirty="0" smtClean="0"/>
          </a:p>
          <a:p>
            <a:r>
              <a:rPr lang="hu-HU" dirty="0" err="1" smtClean="0"/>
              <a:t>Metanoia</a:t>
            </a:r>
            <a:r>
              <a:rPr lang="hu-HU" dirty="0" smtClean="0"/>
              <a:t> (megfordulás) – </a:t>
            </a:r>
            <a:r>
              <a:rPr lang="hu-HU" i="1" dirty="0" smtClean="0"/>
              <a:t>Az állam</a:t>
            </a:r>
            <a:endParaRPr lang="hu-HU" dirty="0" smtClean="0"/>
          </a:p>
          <a:p>
            <a:r>
              <a:rPr lang="hu-HU" dirty="0" smtClean="0"/>
              <a:t>„A tanulás nem más, mint visszaemlékezés (</a:t>
            </a:r>
            <a:r>
              <a:rPr lang="hu-HU" dirty="0" err="1" smtClean="0"/>
              <a:t>anamnészisz</a:t>
            </a:r>
            <a:r>
              <a:rPr lang="hu-HU" dirty="0" smtClean="0"/>
              <a:t>).” – </a:t>
            </a:r>
            <a:r>
              <a:rPr lang="hu-HU" i="1" dirty="0" err="1" smtClean="0"/>
              <a:t>Menón</a:t>
            </a:r>
            <a:endParaRPr lang="hu-HU" i="1" dirty="0" smtClean="0"/>
          </a:p>
          <a:p>
            <a:r>
              <a:rPr lang="hu-HU" dirty="0" smtClean="0"/>
              <a:t>A lélek már korábban szemlélte az ideákat (</a:t>
            </a:r>
            <a:r>
              <a:rPr lang="hu-HU" i="1" dirty="0" err="1" smtClean="0"/>
              <a:t>Phaidrosz</a:t>
            </a:r>
            <a:r>
              <a:rPr lang="hu-HU" dirty="0" smtClean="0"/>
              <a:t>, fogathasonlat)</a:t>
            </a:r>
          </a:p>
          <a:p>
            <a:r>
              <a:rPr lang="hu-HU" dirty="0" smtClean="0"/>
              <a:t>Az érzéki létezők képesek emlékeztetni rájuk, mert részesednek belőlük (</a:t>
            </a:r>
            <a:r>
              <a:rPr lang="hu-HU" i="1" dirty="0" smtClean="0"/>
              <a:t>Lakoma</a:t>
            </a:r>
            <a:r>
              <a:rPr lang="hu-HU" dirty="0" smtClean="0"/>
              <a:t>)</a:t>
            </a:r>
          </a:p>
          <a:p>
            <a:r>
              <a:rPr lang="hu-HU" dirty="0" smtClean="0"/>
              <a:t>A tudás megszerzéséhez felül kell emelkedni a fizikai valóságon, a hétköznapi korlátoltságon (</a:t>
            </a:r>
            <a:r>
              <a:rPr lang="hu-HU" i="1" dirty="0" smtClean="0"/>
              <a:t>Lakoma</a:t>
            </a:r>
            <a:r>
              <a:rPr lang="hu-HU" dirty="0" smtClean="0"/>
              <a:t>, </a:t>
            </a:r>
            <a:r>
              <a:rPr lang="hu-HU" i="1" dirty="0" err="1" smtClean="0"/>
              <a:t>Theaitétosz</a:t>
            </a:r>
            <a:r>
              <a:rPr lang="hu-HU" i="1" dirty="0" smtClean="0"/>
              <a:t>)</a:t>
            </a:r>
            <a:endParaRPr lang="hu-HU" dirty="0" smtClean="0"/>
          </a:p>
          <a:p>
            <a:r>
              <a:rPr lang="hu-HU" dirty="0" smtClean="0"/>
              <a:t>A lélek természete magyarázza, hogy miért rendelkezünk tudással (</a:t>
            </a:r>
            <a:r>
              <a:rPr lang="hu-HU" i="1" dirty="0" err="1" smtClean="0"/>
              <a:t>Phaidrosz</a:t>
            </a:r>
            <a:r>
              <a:rPr lang="hu-HU" dirty="0" smtClean="0"/>
              <a:t>, </a:t>
            </a:r>
            <a:r>
              <a:rPr lang="hu-HU" i="1" dirty="0" err="1" smtClean="0"/>
              <a:t>Phaidón</a:t>
            </a:r>
            <a:r>
              <a:rPr lang="hu-HU" dirty="0" smtClean="0"/>
              <a:t>)</a:t>
            </a:r>
          </a:p>
          <a:p>
            <a:endParaRPr lang="hu-HU" i="1" dirty="0" smtClean="0"/>
          </a:p>
          <a:p>
            <a:endParaRPr lang="en-US"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Kant rendszere: transzcendentális idealizmus</a:t>
            </a:r>
            <a:endParaRPr lang="hu-HU" dirty="0"/>
          </a:p>
        </p:txBody>
      </p:sp>
      <p:sp>
        <p:nvSpPr>
          <p:cNvPr id="3" name="Tartalom helye 2"/>
          <p:cNvSpPr>
            <a:spLocks noGrp="1"/>
          </p:cNvSpPr>
          <p:nvPr>
            <p:ph idx="1"/>
          </p:nvPr>
        </p:nvSpPr>
        <p:spPr/>
        <p:txBody>
          <a:bodyPr>
            <a:normAutofit fontScale="85000" lnSpcReduction="10000"/>
          </a:bodyPr>
          <a:lstStyle/>
          <a:p>
            <a:r>
              <a:rPr lang="hu-HU" dirty="0" smtClean="0"/>
              <a:t>Transzcendentális: mert alapvetően az emberi megismerés szükségszerű vonásaival foglalkozik</a:t>
            </a:r>
          </a:p>
          <a:p>
            <a:r>
              <a:rPr lang="hu-HU" dirty="0" smtClean="0"/>
              <a:t>Idealizmus: mert Kant végső soron azt állítja, hogy a megismerés tárgyai nem függetlenek a megismerőtől.</a:t>
            </a:r>
          </a:p>
          <a:p>
            <a:r>
              <a:rPr lang="hu-HU" dirty="0" smtClean="0"/>
              <a:t>Kant szerint a filozófia négy fő kérdésre próbál választ adni (</a:t>
            </a:r>
            <a:r>
              <a:rPr lang="hu-HU" dirty="0" err="1" smtClean="0"/>
              <a:t>Pölitz-féle</a:t>
            </a:r>
            <a:r>
              <a:rPr lang="hu-HU" dirty="0" smtClean="0"/>
              <a:t> metafizikai előadások):</a:t>
            </a:r>
          </a:p>
          <a:p>
            <a:pPr marL="457200" indent="-457200">
              <a:buFont typeface="+mj-lt"/>
              <a:buAutoNum type="arabicParenR"/>
            </a:pPr>
            <a:r>
              <a:rPr lang="hu-HU" dirty="0" smtClean="0"/>
              <a:t>Mit tudhatok? (Ismeretelmélet – </a:t>
            </a:r>
            <a:r>
              <a:rPr lang="hu-HU" i="1" dirty="0" smtClean="0"/>
              <a:t>A tiszta ész kritikája</a:t>
            </a:r>
            <a:r>
              <a:rPr lang="hu-HU" dirty="0" smtClean="0"/>
              <a:t>)</a:t>
            </a:r>
          </a:p>
          <a:p>
            <a:pPr marL="457200" indent="-457200">
              <a:buFont typeface="+mj-lt"/>
              <a:buAutoNum type="arabicParenR"/>
            </a:pPr>
            <a:r>
              <a:rPr lang="hu-HU" dirty="0" smtClean="0"/>
              <a:t>Mit kell tennem? (Morál – </a:t>
            </a:r>
            <a:r>
              <a:rPr lang="hu-HU" i="1" dirty="0" smtClean="0"/>
              <a:t>A gyakorlati ész kritikája</a:t>
            </a:r>
            <a:r>
              <a:rPr lang="hu-HU" dirty="0" smtClean="0"/>
              <a:t>)</a:t>
            </a:r>
          </a:p>
          <a:p>
            <a:pPr marL="457200" indent="-457200">
              <a:buFont typeface="+mj-lt"/>
              <a:buAutoNum type="arabicParenR"/>
            </a:pPr>
            <a:r>
              <a:rPr lang="hu-HU" dirty="0" smtClean="0"/>
              <a:t>Mit remélhetek? (Vallás – </a:t>
            </a:r>
            <a:r>
              <a:rPr lang="hu-HU" i="1" dirty="0" smtClean="0"/>
              <a:t>A vallás a puszta ész határain belül</a:t>
            </a:r>
            <a:r>
              <a:rPr lang="hu-HU" dirty="0" smtClean="0"/>
              <a:t>)</a:t>
            </a:r>
          </a:p>
          <a:p>
            <a:pPr marL="457200" indent="-457200">
              <a:buFont typeface="+mj-lt"/>
              <a:buAutoNum type="arabicParenR"/>
            </a:pPr>
            <a:r>
              <a:rPr lang="hu-HU" dirty="0" smtClean="0"/>
              <a:t>Mi az ember? (az előző három kérdést foglalja össze)</a:t>
            </a:r>
          </a:p>
          <a:p>
            <a:endParaRPr lang="hu-HU" dirty="0"/>
          </a:p>
        </p:txBody>
      </p:sp>
    </p:spTree>
    <p:extLst>
      <p:ext uri="{BB962C8B-B14F-4D97-AF65-F5344CB8AC3E}">
        <p14:creationId xmlns:p14="http://schemas.microsoft.com/office/powerpoint/2010/main" xmlns="" val="421768310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 transzcendentális filozófia </a:t>
            </a:r>
            <a:br>
              <a:rPr lang="hu-HU" dirty="0" smtClean="0"/>
            </a:br>
            <a:r>
              <a:rPr lang="hu-HU" dirty="0" smtClean="0"/>
              <a:t>kopernikuszi fordulata</a:t>
            </a:r>
            <a:endParaRPr lang="hu-HU" dirty="0"/>
          </a:p>
        </p:txBody>
      </p:sp>
      <p:sp>
        <p:nvSpPr>
          <p:cNvPr id="3" name="Tartalom helye 2"/>
          <p:cNvSpPr>
            <a:spLocks noGrp="1"/>
          </p:cNvSpPr>
          <p:nvPr>
            <p:ph idx="1"/>
          </p:nvPr>
        </p:nvSpPr>
        <p:spPr>
          <a:xfrm>
            <a:off x="0" y="2214554"/>
            <a:ext cx="9143999" cy="4643446"/>
          </a:xfrm>
        </p:spPr>
        <p:txBody>
          <a:bodyPr>
            <a:normAutofit fontScale="92500" lnSpcReduction="20000"/>
          </a:bodyPr>
          <a:lstStyle/>
          <a:p>
            <a:r>
              <a:rPr lang="hu-HU" dirty="0" smtClean="0"/>
              <a:t>Kant arra jutott, hogy a szkepticizmusnak és a metafizika eredménytelenségének végső soron az a feltevés ágyaz meg, hogy a megismerőtől független, mi jelenik meg a számára. Ehelyett fel kell tételeznünk, hogy nagyrészt a megismerőtől függ, hogy a jelenségek hogyan jelennek meg.</a:t>
            </a:r>
          </a:p>
          <a:p>
            <a:r>
              <a:rPr lang="hu-HU" dirty="0"/>
              <a:t>„Mostanáig feltételezték, hogy ismereteinknek mindig tárgyakhoz kell </a:t>
            </a:r>
            <a:r>
              <a:rPr lang="hu-HU" dirty="0" err="1"/>
              <a:t>igazodniok</a:t>
            </a:r>
            <a:r>
              <a:rPr lang="hu-HU" dirty="0"/>
              <a:t>; ám e feltételezés következtében megbukott minden kísérlet, hogy fogalmak útján </a:t>
            </a:r>
            <a:r>
              <a:rPr lang="hu-HU" i="1" dirty="0"/>
              <a:t>a priori</a:t>
            </a:r>
            <a:r>
              <a:rPr lang="hu-HU" dirty="0"/>
              <a:t> módon megtudjunk valamit a tárgyakról és bővítsük ismereteinket. Próbáljuk meg hát egyszer, nem jutunk-e messzebbre a metafizika feladatainak terén, ha feltesszük, hogy a tárgyaknak kell ismereteinkhez </a:t>
            </a:r>
            <a:r>
              <a:rPr lang="hu-HU" dirty="0" err="1"/>
              <a:t>igazodniok</a:t>
            </a:r>
            <a:r>
              <a:rPr lang="hu-HU" dirty="0"/>
              <a:t>, ami jobban megfelel a követelménynek, hogy </a:t>
            </a:r>
            <a:r>
              <a:rPr lang="hu-HU" i="1" dirty="0"/>
              <a:t>a priori</a:t>
            </a:r>
            <a:r>
              <a:rPr lang="hu-HU" dirty="0"/>
              <a:t> tudással rendelkezhessünk róluk, mely azt megelőzően állapítana meg valamit a tárgyakról, hogy ezek adva lennének nekünk</a:t>
            </a:r>
            <a:r>
              <a:rPr lang="hu-HU" dirty="0" smtClean="0"/>
              <a:t>.” – A </a:t>
            </a:r>
            <a:r>
              <a:rPr lang="hu-HU" i="1" dirty="0" smtClean="0"/>
              <a:t>tiszta ész kritikája</a:t>
            </a:r>
            <a:endParaRPr lang="hu-HU" dirty="0" smtClean="0"/>
          </a:p>
          <a:p>
            <a:r>
              <a:rPr lang="hu-HU" dirty="0" smtClean="0"/>
              <a:t>Kant a Tiszta ész kritikájában hajtja végre a kopernikuszi fordulatot, hogy a megismerés a priori lehetséges vizsgálatával megalapozza a metafizikát, a matematikát és a fizikát. </a:t>
            </a:r>
            <a:endParaRPr lang="hu-HU" dirty="0"/>
          </a:p>
        </p:txBody>
      </p:sp>
    </p:spTree>
    <p:extLst>
      <p:ext uri="{BB962C8B-B14F-4D97-AF65-F5344CB8AC3E}">
        <p14:creationId xmlns:p14="http://schemas.microsoft.com/office/powerpoint/2010/main" xmlns="" val="8047999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 tiszta ész kritikája – Kant </a:t>
            </a:r>
            <a:r>
              <a:rPr lang="hu-HU" dirty="0" err="1" smtClean="0"/>
              <a:t>episztemológiája</a:t>
            </a:r>
            <a:endParaRPr lang="hu-HU" dirty="0"/>
          </a:p>
        </p:txBody>
      </p:sp>
      <p:sp>
        <p:nvSpPr>
          <p:cNvPr id="4" name="Szöveg helye 3"/>
          <p:cNvSpPr>
            <a:spLocks noGrp="1"/>
          </p:cNvSpPr>
          <p:nvPr>
            <p:ph type="body" idx="1"/>
          </p:nvPr>
        </p:nvSpPr>
        <p:spPr/>
        <p:txBody>
          <a:bodyPr/>
          <a:lstStyle/>
          <a:p>
            <a:r>
              <a:rPr lang="hu-HU" dirty="0" smtClean="0"/>
              <a:t>A priori analitikus állítások</a:t>
            </a:r>
            <a:endParaRPr lang="hu-HU" dirty="0"/>
          </a:p>
        </p:txBody>
      </p:sp>
      <p:sp>
        <p:nvSpPr>
          <p:cNvPr id="7" name="Szöveg helye 6"/>
          <p:cNvSpPr>
            <a:spLocks noGrp="1"/>
          </p:cNvSpPr>
          <p:nvPr>
            <p:ph type="body" sz="half" idx="15"/>
          </p:nvPr>
        </p:nvSpPr>
        <p:spPr>
          <a:xfrm>
            <a:off x="214283" y="3022678"/>
            <a:ext cx="2571768" cy="3835322"/>
          </a:xfrm>
        </p:spPr>
        <p:txBody>
          <a:bodyPr>
            <a:normAutofit/>
          </a:bodyPr>
          <a:lstStyle/>
          <a:p>
            <a:r>
              <a:rPr lang="hu-HU" dirty="0" smtClean="0"/>
              <a:t>A priori: tapasztalatot megelőző</a:t>
            </a:r>
          </a:p>
          <a:p>
            <a:r>
              <a:rPr lang="hu-HU" dirty="0" smtClean="0"/>
              <a:t>Analitikus: </a:t>
            </a:r>
            <a:r>
              <a:rPr lang="hu-HU" dirty="0" smtClean="0"/>
              <a:t>magyarázó</a:t>
            </a:r>
            <a:endParaRPr lang="hu-HU" dirty="0" smtClean="0"/>
          </a:p>
          <a:p>
            <a:r>
              <a:rPr lang="hu-HU" dirty="0" smtClean="0"/>
              <a:t>Példa: minden agglegény nőtlen.</a:t>
            </a:r>
          </a:p>
          <a:p>
            <a:r>
              <a:rPr lang="hu-HU" dirty="0" smtClean="0"/>
              <a:t>Az alany magában foglalja az állítmányt.</a:t>
            </a:r>
          </a:p>
          <a:p>
            <a:r>
              <a:rPr lang="hu-HU" dirty="0" smtClean="0"/>
              <a:t>Ha valaki érti, mit jelent az, hogy agglegény, azt is érti, mi az, hogy nőtlen.</a:t>
            </a:r>
          </a:p>
          <a:p>
            <a:r>
              <a:rPr lang="hu-HU" dirty="0" smtClean="0"/>
              <a:t>A logika tudománya annak köszönhető megdönthetetlen szilárdságát, hogy a priori analitikus tételekre épül</a:t>
            </a:r>
            <a:endParaRPr lang="hu-HU" dirty="0"/>
          </a:p>
        </p:txBody>
      </p:sp>
      <p:sp>
        <p:nvSpPr>
          <p:cNvPr id="5" name="Szöveg helye 4"/>
          <p:cNvSpPr>
            <a:spLocks noGrp="1"/>
          </p:cNvSpPr>
          <p:nvPr>
            <p:ph type="body" sz="quarter" idx="3"/>
          </p:nvPr>
        </p:nvSpPr>
        <p:spPr/>
        <p:txBody>
          <a:bodyPr/>
          <a:lstStyle/>
          <a:p>
            <a:r>
              <a:rPr lang="hu-HU" dirty="0" smtClean="0"/>
              <a:t>A </a:t>
            </a:r>
            <a:r>
              <a:rPr lang="hu-HU" dirty="0" err="1" smtClean="0"/>
              <a:t>poszteriori</a:t>
            </a:r>
            <a:r>
              <a:rPr lang="hu-HU" dirty="0" smtClean="0"/>
              <a:t> szintetikus állítások</a:t>
            </a:r>
            <a:endParaRPr lang="hu-HU" dirty="0"/>
          </a:p>
        </p:txBody>
      </p:sp>
      <p:sp>
        <p:nvSpPr>
          <p:cNvPr id="8" name="Szöveg helye 7"/>
          <p:cNvSpPr>
            <a:spLocks noGrp="1"/>
          </p:cNvSpPr>
          <p:nvPr>
            <p:ph type="body" sz="half" idx="16"/>
          </p:nvPr>
        </p:nvSpPr>
        <p:spPr>
          <a:xfrm>
            <a:off x="2959102" y="3022678"/>
            <a:ext cx="2470153" cy="3835322"/>
          </a:xfrm>
        </p:spPr>
        <p:txBody>
          <a:bodyPr>
            <a:normAutofit/>
          </a:bodyPr>
          <a:lstStyle/>
          <a:p>
            <a:r>
              <a:rPr lang="hu-HU" dirty="0" smtClean="0"/>
              <a:t>A </a:t>
            </a:r>
            <a:r>
              <a:rPr lang="hu-HU" dirty="0" err="1" smtClean="0"/>
              <a:t>poszteriori</a:t>
            </a:r>
            <a:r>
              <a:rPr lang="hu-HU" dirty="0" smtClean="0"/>
              <a:t>: </a:t>
            </a:r>
            <a:r>
              <a:rPr lang="hu-HU" dirty="0" err="1" smtClean="0"/>
              <a:t>a</a:t>
            </a:r>
            <a:r>
              <a:rPr lang="hu-HU" dirty="0" smtClean="0"/>
              <a:t> tapasztalatot követő, abból származó.</a:t>
            </a:r>
          </a:p>
          <a:p>
            <a:r>
              <a:rPr lang="hu-HU" dirty="0" smtClean="0"/>
              <a:t>Szintetikus: </a:t>
            </a:r>
            <a:r>
              <a:rPr lang="hu-HU" dirty="0" smtClean="0"/>
              <a:t>ismeretbővítő</a:t>
            </a:r>
            <a:r>
              <a:rPr lang="hu-HU" dirty="0" smtClean="0"/>
              <a:t>.</a:t>
            </a:r>
          </a:p>
          <a:p>
            <a:r>
              <a:rPr lang="hu-HU" dirty="0" smtClean="0"/>
              <a:t>Példa: tigrisek léteznek.</a:t>
            </a:r>
          </a:p>
          <a:p>
            <a:r>
              <a:rPr lang="hu-HU" dirty="0" smtClean="0"/>
              <a:t>Pusztán a tigris fogalmát elemezve soha nem tudnánk meg, hogy léteznek tigrisek. Csak azért tudjuk, hogy léteznek, mert érzékeltük őket.</a:t>
            </a:r>
          </a:p>
          <a:p>
            <a:r>
              <a:rPr lang="hu-HU" dirty="0" smtClean="0"/>
              <a:t>A legtöbb ismeretünk ebbe a típusba tartozik. Ám ezek az ismeretek soha sem lehetnek olyan biztosak, mint például a logika.</a:t>
            </a:r>
            <a:endParaRPr lang="hu-HU" dirty="0"/>
          </a:p>
        </p:txBody>
      </p:sp>
      <p:sp>
        <p:nvSpPr>
          <p:cNvPr id="6" name="Szöveg helye 5"/>
          <p:cNvSpPr>
            <a:spLocks noGrp="1"/>
          </p:cNvSpPr>
          <p:nvPr>
            <p:ph type="body" sz="quarter" idx="13"/>
          </p:nvPr>
        </p:nvSpPr>
        <p:spPr/>
        <p:txBody>
          <a:bodyPr/>
          <a:lstStyle/>
          <a:p>
            <a:r>
              <a:rPr lang="hu-HU" dirty="0" smtClean="0"/>
              <a:t>A priori szintetikus állítások</a:t>
            </a:r>
            <a:endParaRPr lang="hu-HU" dirty="0"/>
          </a:p>
        </p:txBody>
      </p:sp>
      <p:sp>
        <p:nvSpPr>
          <p:cNvPr id="9" name="Szöveg helye 8"/>
          <p:cNvSpPr>
            <a:spLocks noGrp="1"/>
          </p:cNvSpPr>
          <p:nvPr>
            <p:ph type="body" sz="half" idx="17"/>
          </p:nvPr>
        </p:nvSpPr>
        <p:spPr>
          <a:xfrm>
            <a:off x="5418119" y="3022678"/>
            <a:ext cx="3297285" cy="3835321"/>
          </a:xfrm>
        </p:spPr>
        <p:txBody>
          <a:bodyPr>
            <a:normAutofit/>
          </a:bodyPr>
          <a:lstStyle/>
          <a:p>
            <a:r>
              <a:rPr lang="hu-HU" sz="1800" dirty="0" smtClean="0"/>
              <a:t>Olyan ismeretbővítő állítások, amelyek nem a tapasztalatból származnak.</a:t>
            </a:r>
          </a:p>
          <a:p>
            <a:r>
              <a:rPr lang="hu-HU" sz="1800" dirty="0" smtClean="0"/>
              <a:t>Kant ezeket az állításokat és ismeretelméleti alapjukat keresi.</a:t>
            </a:r>
          </a:p>
          <a:p>
            <a:r>
              <a:rPr lang="hu-HU" sz="1800" dirty="0" smtClean="0"/>
              <a:t>Ha magyarázatot adunk arra, hogyan lehetségesek a priori szintetikus tételek, azt is megmagyarázzuk, hogyan lehetséges bizonyos matematika és metafizika.</a:t>
            </a:r>
          </a:p>
          <a:p>
            <a:endParaRPr lang="hu-HU" dirty="0"/>
          </a:p>
        </p:txBody>
      </p:sp>
    </p:spTree>
    <p:extLst>
      <p:ext uri="{BB962C8B-B14F-4D97-AF65-F5344CB8AC3E}">
        <p14:creationId xmlns:p14="http://schemas.microsoft.com/office/powerpoint/2010/main" xmlns="" val="3855366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ím 8"/>
          <p:cNvSpPr>
            <a:spLocks noGrp="1"/>
          </p:cNvSpPr>
          <p:nvPr>
            <p:ph type="title"/>
          </p:nvPr>
        </p:nvSpPr>
        <p:spPr/>
        <p:txBody>
          <a:bodyPr>
            <a:normAutofit fontScale="90000"/>
          </a:bodyPr>
          <a:lstStyle/>
          <a:p>
            <a:r>
              <a:rPr lang="hu-HU" dirty="0" smtClean="0"/>
              <a:t>A matematikai bizonyosságok alapjai – tér és az idő mint a priori szemléleti formák</a:t>
            </a:r>
            <a:endParaRPr lang="hu-HU" dirty="0"/>
          </a:p>
        </p:txBody>
      </p:sp>
      <p:sp>
        <p:nvSpPr>
          <p:cNvPr id="10" name="Tartalom helye 9"/>
          <p:cNvSpPr>
            <a:spLocks noGrp="1"/>
          </p:cNvSpPr>
          <p:nvPr>
            <p:ph idx="1"/>
          </p:nvPr>
        </p:nvSpPr>
        <p:spPr>
          <a:xfrm>
            <a:off x="510242" y="2336872"/>
            <a:ext cx="8633757" cy="4521127"/>
          </a:xfrm>
        </p:spPr>
        <p:txBody>
          <a:bodyPr>
            <a:normAutofit fontScale="85000" lnSpcReduction="10000"/>
          </a:bodyPr>
          <a:lstStyle/>
          <a:p>
            <a:r>
              <a:rPr lang="hu-HU" dirty="0" smtClean="0"/>
              <a:t>A geometria a térről szól – csakhogy, ha a tér tőlünk független létező, soha nem lehetünk abban biztosan, hogy a geometria nem téved és jól írja le a teret.</a:t>
            </a:r>
          </a:p>
          <a:p>
            <a:r>
              <a:rPr lang="hu-HU" dirty="0" smtClean="0"/>
              <a:t>Kant szerint ezért fel kell tennünk, hogy a tér a megismerőtől függ.</a:t>
            </a:r>
          </a:p>
          <a:p>
            <a:r>
              <a:rPr lang="hu-HU" dirty="0" smtClean="0"/>
              <a:t>Nem azért érzékelünk minden külső tárgyat térben, mert a világ tőlünk függetlenül térbeli, hanem a tér olyan a priori szemléleti forma, amiben mi megismerők az érzékleteket elrendezzük.</a:t>
            </a:r>
          </a:p>
          <a:p>
            <a:r>
              <a:rPr lang="hu-HU" dirty="0" smtClean="0"/>
              <a:t>Mivel a tér tőlünk függ, nem kell attól tartanunk, hogy a geometriával kapcsolatban kellemetlen meglepetések érnek.</a:t>
            </a:r>
          </a:p>
          <a:p>
            <a:r>
              <a:rPr lang="hu-HU" dirty="0" smtClean="0"/>
              <a:t>A geometria a priori szintetikus: a priori, mert a mi szemléleti formánkról szól. Szintetikus, mert ismereteinket bővíti erről a formáról.</a:t>
            </a:r>
          </a:p>
          <a:p>
            <a:r>
              <a:rPr lang="hu-HU" dirty="0" smtClean="0"/>
              <a:t>Az idővel is ugyanez a helyzet. Nem tőlünk független létező, hanem az érzékletek rendezéséért felelős a priori szemléleti forma. Tulajdonságait az aritmetika, a matematika másik ága írja le.</a:t>
            </a:r>
            <a:endParaRPr lang="hu-HU" dirty="0"/>
          </a:p>
        </p:txBody>
      </p:sp>
    </p:spTree>
    <p:extLst>
      <p:ext uri="{BB962C8B-B14F-4D97-AF65-F5344CB8AC3E}">
        <p14:creationId xmlns:p14="http://schemas.microsoft.com/office/powerpoint/2010/main" xmlns="" val="424208207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Az okság mint kategória</a:t>
            </a:r>
            <a:endParaRPr lang="hu-HU" dirty="0"/>
          </a:p>
        </p:txBody>
      </p:sp>
      <p:sp>
        <p:nvSpPr>
          <p:cNvPr id="3" name="Tartalom helye 2"/>
          <p:cNvSpPr>
            <a:spLocks noGrp="1"/>
          </p:cNvSpPr>
          <p:nvPr>
            <p:ph idx="1"/>
          </p:nvPr>
        </p:nvSpPr>
        <p:spPr/>
        <p:txBody>
          <a:bodyPr>
            <a:normAutofit fontScale="92500" lnSpcReduction="20000"/>
          </a:bodyPr>
          <a:lstStyle/>
          <a:p>
            <a:r>
              <a:rPr lang="hu-HU" dirty="0" smtClean="0"/>
              <a:t>Kant hasonló szellemben válaszol Hume okságelemzésére. Kant szerint a „minden eseménynek van oka” kijelentés igenis teljességgel bizonyos, a priori szintetikus tétel.</a:t>
            </a:r>
          </a:p>
          <a:p>
            <a:r>
              <a:rPr lang="hu-HU" dirty="0" smtClean="0"/>
              <a:t>Onnan tudhatjuk, hogy minden eseménynek van oka, hogy az okság nem egy tőlünk független erő.</a:t>
            </a:r>
          </a:p>
          <a:p>
            <a:r>
              <a:rPr lang="hu-HU" dirty="0" smtClean="0"/>
              <a:t>Ehelyett egy tiszta a priori fogalom, azaz kategória. A megismerő használja arra ezt a kategóriát, hogy bizonyos szabályszerűségek szerint egymás mellé helyezze a térbeli és időbeli jelenségeket.</a:t>
            </a:r>
          </a:p>
          <a:p>
            <a:r>
              <a:rPr lang="hu-HU" dirty="0" smtClean="0"/>
              <a:t>Az okság a priori mivolta jelenti a kulcsot ahhoz, hogyan lehetnek az alapvető fizikai törvények teljességgel bizonyosak.</a:t>
            </a:r>
            <a:endParaRPr lang="hu-HU" dirty="0"/>
          </a:p>
        </p:txBody>
      </p:sp>
    </p:spTree>
    <p:extLst>
      <p:ext uri="{BB962C8B-B14F-4D97-AF65-F5344CB8AC3E}">
        <p14:creationId xmlns:p14="http://schemas.microsoft.com/office/powerpoint/2010/main" xmlns="" val="337535737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Antinómiák: szabadság, halhatatlanság és Isten</a:t>
            </a:r>
            <a:endParaRPr lang="hu-HU" dirty="0"/>
          </a:p>
        </p:txBody>
      </p:sp>
      <p:sp>
        <p:nvSpPr>
          <p:cNvPr id="3" name="Tartalom helye 2"/>
          <p:cNvSpPr>
            <a:spLocks noGrp="1"/>
          </p:cNvSpPr>
          <p:nvPr>
            <p:ph idx="1"/>
          </p:nvPr>
        </p:nvSpPr>
        <p:spPr>
          <a:xfrm>
            <a:off x="0" y="2336876"/>
            <a:ext cx="9143999" cy="4521127"/>
          </a:xfrm>
        </p:spPr>
        <p:txBody>
          <a:bodyPr>
            <a:normAutofit lnSpcReduction="10000"/>
          </a:bodyPr>
          <a:lstStyle/>
          <a:p>
            <a:pPr marL="457200" lvl="1" indent="0">
              <a:buNone/>
            </a:pPr>
            <a:r>
              <a:rPr lang="hu-HU" dirty="0" smtClean="0"/>
              <a:t>Antinómiák – olyan egymásnak ellentmondó tételek, melyek egyformán ésszerűnek tűnnek:</a:t>
            </a:r>
          </a:p>
          <a:p>
            <a:pPr marL="457200" indent="-457200">
              <a:buAutoNum type="arabicPeriod"/>
            </a:pPr>
            <a:r>
              <a:rPr lang="hu-HU" sz="2000" dirty="0" smtClean="0"/>
              <a:t>A </a:t>
            </a:r>
            <a:r>
              <a:rPr lang="hu-HU" sz="2000" dirty="0"/>
              <a:t>világ </a:t>
            </a:r>
            <a:r>
              <a:rPr lang="hu-HU" sz="2000" dirty="0" smtClean="0"/>
              <a:t>térben-időben véges </a:t>
            </a:r>
            <a:r>
              <a:rPr lang="hu-HU" sz="2000" dirty="0" smtClean="0">
                <a:sym typeface="Wingdings" panose="05000000000000000000" pitchFamily="2" charset="2"/>
              </a:rPr>
              <a:t> végtelen</a:t>
            </a:r>
            <a:endParaRPr lang="hu-HU" sz="2000" dirty="0" smtClean="0"/>
          </a:p>
          <a:p>
            <a:pPr marL="457200" indent="-457200">
              <a:buAutoNum type="arabicPeriod"/>
            </a:pPr>
            <a:r>
              <a:rPr lang="hu-HU" sz="2000" dirty="0" smtClean="0"/>
              <a:t>Minden </a:t>
            </a:r>
            <a:r>
              <a:rPr lang="hu-HU" sz="2000" dirty="0"/>
              <a:t>összetett test egyszerű kiterjedt testekből </a:t>
            </a:r>
            <a:r>
              <a:rPr lang="hu-HU" sz="2000" dirty="0" smtClean="0"/>
              <a:t>áll </a:t>
            </a:r>
            <a:r>
              <a:rPr lang="hu-HU" sz="2000" dirty="0" smtClean="0">
                <a:sym typeface="Wingdings" panose="05000000000000000000" pitchFamily="2" charset="2"/>
              </a:rPr>
              <a:t></a:t>
            </a:r>
            <a:r>
              <a:rPr lang="hu-HU" sz="2000" dirty="0" smtClean="0"/>
              <a:t> nem léteznek egyszerű testek.</a:t>
            </a:r>
          </a:p>
          <a:p>
            <a:pPr marL="457200" indent="-457200">
              <a:buAutoNum type="arabicPeriod"/>
            </a:pPr>
            <a:r>
              <a:rPr lang="hu-HU" sz="2000" dirty="0" smtClean="0"/>
              <a:t>Mindennek van oka így minden szükségszerűen történik </a:t>
            </a:r>
            <a:r>
              <a:rPr lang="hu-HU" sz="2000" dirty="0" smtClean="0">
                <a:sym typeface="Wingdings" panose="05000000000000000000" pitchFamily="2" charset="2"/>
              </a:rPr>
              <a:t> létezik spontaneitás, azaz szabad okozás.</a:t>
            </a:r>
            <a:endParaRPr lang="hu-HU" sz="2000" dirty="0" smtClean="0"/>
          </a:p>
          <a:p>
            <a:pPr marL="457200" indent="-457200">
              <a:buAutoNum type="arabicPeriod"/>
            </a:pPr>
            <a:r>
              <a:rPr lang="hu-HU" sz="2000" dirty="0" smtClean="0"/>
              <a:t>A </a:t>
            </a:r>
            <a:r>
              <a:rPr lang="hu-HU" sz="2000" dirty="0"/>
              <a:t>világon </a:t>
            </a:r>
            <a:r>
              <a:rPr lang="hu-HU" sz="2000" dirty="0" smtClean="0"/>
              <a:t>létezik szükségszerű létező (Isten) </a:t>
            </a:r>
            <a:r>
              <a:rPr lang="hu-HU" sz="2000" dirty="0" smtClean="0">
                <a:sym typeface="Wingdings" panose="05000000000000000000" pitchFamily="2" charset="2"/>
              </a:rPr>
              <a:t> csak esetleges létezők léteznek</a:t>
            </a:r>
            <a:endParaRPr lang="hu-HU" sz="2000" dirty="0"/>
          </a:p>
          <a:p>
            <a:pPr marL="457200" lvl="1" indent="0">
              <a:buNone/>
            </a:pPr>
            <a:r>
              <a:rPr lang="hu-HU" dirty="0" smtClean="0"/>
              <a:t>Az ész azért nem tud dönteni ezekben a kérdésekben, mert a tapasztalat nem siet a segítségére. Mindegyik álláspont alapja megvan az észben (a kategóriákban, a szemléleti formákban és a szabályozó elvekben).</a:t>
            </a:r>
          </a:p>
          <a:p>
            <a:pPr marL="457200" lvl="1" indent="0">
              <a:buNone/>
            </a:pPr>
            <a:endParaRPr lang="hu-HU" dirty="0"/>
          </a:p>
          <a:p>
            <a:pPr marL="457200" lvl="1" indent="0">
              <a:buNone/>
            </a:pPr>
            <a:r>
              <a:rPr lang="hu-HU" dirty="0" smtClean="0"/>
              <a:t>A tapasztalat határain túl az ész nem tud bizonyossághoz jutni.</a:t>
            </a:r>
            <a:endParaRPr lang="hu-HU" dirty="0"/>
          </a:p>
        </p:txBody>
      </p:sp>
    </p:spTree>
    <p:extLst>
      <p:ext uri="{BB962C8B-B14F-4D97-AF65-F5344CB8AC3E}">
        <p14:creationId xmlns:p14="http://schemas.microsoft.com/office/powerpoint/2010/main" xmlns="" val="27230240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Jelenség és </a:t>
            </a:r>
            <a:r>
              <a:rPr lang="hu-HU" dirty="0" err="1" smtClean="0"/>
              <a:t>magábanvaló</a:t>
            </a:r>
            <a:r>
              <a:rPr lang="hu-HU" dirty="0" smtClean="0"/>
              <a:t> dolog különbsége</a:t>
            </a:r>
            <a:endParaRPr lang="hu-HU" dirty="0"/>
          </a:p>
        </p:txBody>
      </p:sp>
      <p:sp>
        <p:nvSpPr>
          <p:cNvPr id="4" name="Szöveg helye 3"/>
          <p:cNvSpPr>
            <a:spLocks noGrp="1"/>
          </p:cNvSpPr>
          <p:nvPr>
            <p:ph type="body" idx="1"/>
          </p:nvPr>
        </p:nvSpPr>
        <p:spPr/>
        <p:txBody>
          <a:bodyPr>
            <a:normAutofit lnSpcReduction="10000"/>
          </a:bodyPr>
          <a:lstStyle/>
          <a:p>
            <a:r>
              <a:rPr lang="hu-HU" dirty="0" smtClean="0"/>
              <a:t>Jelenségvilág (</a:t>
            </a:r>
            <a:r>
              <a:rPr lang="hu-HU" dirty="0" err="1" smtClean="0"/>
              <a:t>phenomenon</a:t>
            </a:r>
            <a:r>
              <a:rPr lang="hu-HU" dirty="0" smtClean="0"/>
              <a:t>)</a:t>
            </a:r>
            <a:endParaRPr lang="hu-HU" dirty="0"/>
          </a:p>
        </p:txBody>
      </p:sp>
      <p:sp>
        <p:nvSpPr>
          <p:cNvPr id="5" name="Tartalom helye 4"/>
          <p:cNvSpPr>
            <a:spLocks noGrp="1"/>
          </p:cNvSpPr>
          <p:nvPr>
            <p:ph sz="half" idx="2"/>
          </p:nvPr>
        </p:nvSpPr>
        <p:spPr>
          <a:xfrm>
            <a:off x="510244" y="3030013"/>
            <a:ext cx="3523766" cy="3827987"/>
          </a:xfrm>
        </p:spPr>
        <p:txBody>
          <a:bodyPr>
            <a:normAutofit fontScale="92500" lnSpcReduction="10000"/>
          </a:bodyPr>
          <a:lstStyle/>
          <a:p>
            <a:r>
              <a:rPr lang="hu-HU" dirty="0" smtClean="0"/>
              <a:t>A jelenségek időben adottak (külső jelenségek térbeliek is)</a:t>
            </a:r>
          </a:p>
          <a:p>
            <a:r>
              <a:rPr lang="hu-HU" dirty="0" smtClean="0"/>
              <a:t>Nem léteznek a megismerőtől függetlenül.</a:t>
            </a:r>
          </a:p>
          <a:p>
            <a:r>
              <a:rPr lang="hu-HU" dirty="0" smtClean="0"/>
              <a:t>Az ismereteink és tapasztalatunk tárgyai.</a:t>
            </a:r>
          </a:p>
          <a:p>
            <a:r>
              <a:rPr lang="hu-HU" dirty="0" smtClean="0"/>
              <a:t>Jelenség minden amit tapasztalunk: a természet, a lelki jelenségek stb.</a:t>
            </a:r>
            <a:endParaRPr lang="hu-HU" dirty="0"/>
          </a:p>
        </p:txBody>
      </p:sp>
      <p:sp>
        <p:nvSpPr>
          <p:cNvPr id="6" name="Szöveg helye 5"/>
          <p:cNvSpPr>
            <a:spLocks noGrp="1"/>
          </p:cNvSpPr>
          <p:nvPr>
            <p:ph type="body" sz="quarter" idx="3"/>
          </p:nvPr>
        </p:nvSpPr>
        <p:spPr>
          <a:xfrm>
            <a:off x="4365116" y="2336873"/>
            <a:ext cx="4493164" cy="692076"/>
          </a:xfrm>
        </p:spPr>
        <p:txBody>
          <a:bodyPr>
            <a:normAutofit fontScale="92500" lnSpcReduction="10000"/>
          </a:bodyPr>
          <a:lstStyle/>
          <a:p>
            <a:r>
              <a:rPr lang="hu-HU" dirty="0" err="1" smtClean="0"/>
              <a:t>Magábanvaló</a:t>
            </a:r>
            <a:r>
              <a:rPr lang="hu-HU" dirty="0" smtClean="0"/>
              <a:t> dolog (</a:t>
            </a:r>
            <a:r>
              <a:rPr lang="hu-HU" dirty="0" err="1" smtClean="0"/>
              <a:t>Ding</a:t>
            </a:r>
            <a:r>
              <a:rPr lang="hu-HU" dirty="0" smtClean="0"/>
              <a:t> an </a:t>
            </a:r>
            <a:r>
              <a:rPr lang="hu-HU" dirty="0" err="1" smtClean="0"/>
              <a:t>sich</a:t>
            </a:r>
            <a:r>
              <a:rPr lang="hu-HU" dirty="0" smtClean="0"/>
              <a:t>) (másképpen: </a:t>
            </a:r>
            <a:r>
              <a:rPr lang="hu-HU" dirty="0" err="1" smtClean="0"/>
              <a:t>noumenon</a:t>
            </a:r>
            <a:r>
              <a:rPr lang="hu-HU" dirty="0" smtClean="0"/>
              <a:t>)</a:t>
            </a:r>
            <a:endParaRPr lang="hu-HU" dirty="0"/>
          </a:p>
        </p:txBody>
      </p:sp>
      <p:sp>
        <p:nvSpPr>
          <p:cNvPr id="7" name="Tartalom helye 6"/>
          <p:cNvSpPr>
            <a:spLocks noGrp="1"/>
          </p:cNvSpPr>
          <p:nvPr>
            <p:ph sz="quarter" idx="4"/>
          </p:nvPr>
        </p:nvSpPr>
        <p:spPr>
          <a:xfrm>
            <a:off x="4195594" y="3030013"/>
            <a:ext cx="3525044" cy="3827987"/>
          </a:xfrm>
        </p:spPr>
        <p:txBody>
          <a:bodyPr>
            <a:normAutofit/>
          </a:bodyPr>
          <a:lstStyle/>
          <a:p>
            <a:r>
              <a:rPr lang="hu-HU" dirty="0" smtClean="0"/>
              <a:t>(Valószínűleg) nem tér és időbeli.</a:t>
            </a:r>
          </a:p>
          <a:p>
            <a:r>
              <a:rPr lang="hu-HU" dirty="0" smtClean="0"/>
              <a:t>A megismerőtől független.</a:t>
            </a:r>
          </a:p>
          <a:p>
            <a:r>
              <a:rPr lang="hu-HU" dirty="0" smtClean="0"/>
              <a:t>Nem vagyunk képesek megismerni. Csak annyit tudhatunk, hogy valamiképpen </a:t>
            </a:r>
            <a:r>
              <a:rPr lang="hu-HU" dirty="0" err="1" smtClean="0"/>
              <a:t>afficiálja</a:t>
            </a:r>
            <a:r>
              <a:rPr lang="hu-HU" dirty="0" smtClean="0"/>
              <a:t> a tudatot („hat” a tudatra).</a:t>
            </a:r>
            <a:endParaRPr lang="hu-HU" dirty="0"/>
          </a:p>
        </p:txBody>
      </p:sp>
    </p:spTree>
    <p:extLst>
      <p:ext uri="{BB962C8B-B14F-4D97-AF65-F5344CB8AC3E}">
        <p14:creationId xmlns:p14="http://schemas.microsoft.com/office/powerpoint/2010/main" xmlns="" val="44584966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ím 9"/>
          <p:cNvSpPr>
            <a:spLocks noGrp="1"/>
          </p:cNvSpPr>
          <p:nvPr>
            <p:ph type="title"/>
          </p:nvPr>
        </p:nvSpPr>
        <p:spPr/>
        <p:txBody>
          <a:bodyPr>
            <a:normAutofit fontScale="90000"/>
          </a:bodyPr>
          <a:lstStyle/>
          <a:p>
            <a:r>
              <a:rPr lang="hu-HU" dirty="0" smtClean="0"/>
              <a:t>Gyakorlati ész kritikája </a:t>
            </a:r>
            <a:br>
              <a:rPr lang="hu-HU" dirty="0" smtClean="0"/>
            </a:br>
            <a:r>
              <a:rPr lang="hu-HU" dirty="0" smtClean="0"/>
              <a:t>hipotetikus és kategorikus imperatívuszok</a:t>
            </a:r>
            <a:endParaRPr lang="hu-HU" dirty="0"/>
          </a:p>
        </p:txBody>
      </p:sp>
      <p:sp>
        <p:nvSpPr>
          <p:cNvPr id="12" name="Szöveg helye 11"/>
          <p:cNvSpPr>
            <a:spLocks noGrp="1"/>
          </p:cNvSpPr>
          <p:nvPr>
            <p:ph type="body" idx="1"/>
          </p:nvPr>
        </p:nvSpPr>
        <p:spPr>
          <a:xfrm>
            <a:off x="642910" y="3429000"/>
            <a:ext cx="3354245" cy="693135"/>
          </a:xfrm>
        </p:spPr>
        <p:txBody>
          <a:bodyPr>
            <a:normAutofit lnSpcReduction="10000"/>
          </a:bodyPr>
          <a:lstStyle/>
          <a:p>
            <a:r>
              <a:rPr lang="hu-HU" dirty="0" smtClean="0"/>
              <a:t>Hipotetikus imperatívuszok</a:t>
            </a:r>
            <a:endParaRPr lang="hu-HU" dirty="0"/>
          </a:p>
        </p:txBody>
      </p:sp>
      <p:sp>
        <p:nvSpPr>
          <p:cNvPr id="13" name="Tartalom helye 12"/>
          <p:cNvSpPr>
            <a:spLocks noGrp="1"/>
          </p:cNvSpPr>
          <p:nvPr>
            <p:ph sz="half" idx="2"/>
          </p:nvPr>
        </p:nvSpPr>
        <p:spPr>
          <a:xfrm>
            <a:off x="500034" y="4279162"/>
            <a:ext cx="3523766" cy="2578838"/>
          </a:xfrm>
        </p:spPr>
        <p:txBody>
          <a:bodyPr>
            <a:normAutofit fontScale="92500" lnSpcReduction="20000"/>
          </a:bodyPr>
          <a:lstStyle/>
          <a:p>
            <a:r>
              <a:rPr lang="hu-HU" dirty="0" smtClean="0"/>
              <a:t>Feltételes felszólítás</a:t>
            </a:r>
          </a:p>
          <a:p>
            <a:r>
              <a:rPr lang="hu-HU" dirty="0" smtClean="0"/>
              <a:t>Példa: Ha boldog akarsz lenni, akkor tervezd meg jól a jövődet!</a:t>
            </a:r>
          </a:p>
          <a:p>
            <a:r>
              <a:rPr lang="hu-HU" dirty="0" smtClean="0"/>
              <a:t>Feltételes: </a:t>
            </a:r>
            <a:r>
              <a:rPr lang="hu-HU" dirty="0" smtClean="0"/>
              <a:t>csak </a:t>
            </a:r>
            <a:r>
              <a:rPr lang="hu-HU" dirty="0" smtClean="0"/>
              <a:t>akkor kell rá hallgatnom, ha boldog akarok lenni.</a:t>
            </a:r>
          </a:p>
          <a:p>
            <a:r>
              <a:rPr lang="hu-HU" dirty="0" smtClean="0"/>
              <a:t>Nem erkölcsi kötelesség.</a:t>
            </a:r>
            <a:endParaRPr lang="hu-HU" dirty="0"/>
          </a:p>
        </p:txBody>
      </p:sp>
      <p:sp>
        <p:nvSpPr>
          <p:cNvPr id="14" name="Szöveg helye 13"/>
          <p:cNvSpPr>
            <a:spLocks noGrp="1"/>
          </p:cNvSpPr>
          <p:nvPr>
            <p:ph type="body" sz="quarter" idx="3"/>
          </p:nvPr>
        </p:nvSpPr>
        <p:spPr>
          <a:xfrm>
            <a:off x="4357686" y="3429000"/>
            <a:ext cx="3355521" cy="693135"/>
          </a:xfrm>
        </p:spPr>
        <p:txBody>
          <a:bodyPr>
            <a:normAutofit lnSpcReduction="10000"/>
          </a:bodyPr>
          <a:lstStyle/>
          <a:p>
            <a:r>
              <a:rPr lang="hu-HU" dirty="0" smtClean="0"/>
              <a:t>Kategorikus imperatívuszok</a:t>
            </a:r>
            <a:endParaRPr lang="hu-HU" dirty="0"/>
          </a:p>
        </p:txBody>
      </p:sp>
      <p:sp>
        <p:nvSpPr>
          <p:cNvPr id="15" name="Tartalom helye 14"/>
          <p:cNvSpPr>
            <a:spLocks noGrp="1"/>
          </p:cNvSpPr>
          <p:nvPr>
            <p:ph sz="quarter" idx="4"/>
          </p:nvPr>
        </p:nvSpPr>
        <p:spPr>
          <a:xfrm>
            <a:off x="4214810" y="4279162"/>
            <a:ext cx="4214842" cy="2578838"/>
          </a:xfrm>
        </p:spPr>
        <p:txBody>
          <a:bodyPr>
            <a:normAutofit fontScale="92500" lnSpcReduction="10000"/>
          </a:bodyPr>
          <a:lstStyle/>
          <a:p>
            <a:r>
              <a:rPr lang="hu-HU" dirty="0" smtClean="0"/>
              <a:t>Feltétlen felszólítás.</a:t>
            </a:r>
          </a:p>
          <a:p>
            <a:r>
              <a:rPr lang="hu-HU" dirty="0" smtClean="0"/>
              <a:t>Példa: Ne lopj!</a:t>
            </a:r>
          </a:p>
          <a:p>
            <a:r>
              <a:rPr lang="hu-HU" dirty="0" smtClean="0"/>
              <a:t>Mindegy, hogy mit szeretnél, milyen vágyaid vannak, engedelmeskedned kell.</a:t>
            </a:r>
          </a:p>
          <a:p>
            <a:r>
              <a:rPr lang="hu-HU" dirty="0" smtClean="0"/>
              <a:t>Erkölcsi kötelességek mind kategorikus </a:t>
            </a:r>
            <a:r>
              <a:rPr lang="hu-HU" dirty="0" smtClean="0"/>
              <a:t>imperatívuszok.</a:t>
            </a:r>
            <a:endParaRPr lang="hu-HU" dirty="0"/>
          </a:p>
        </p:txBody>
      </p:sp>
      <p:sp>
        <p:nvSpPr>
          <p:cNvPr id="16" name="Szövegdoboz 15"/>
          <p:cNvSpPr txBox="1"/>
          <p:nvPr/>
        </p:nvSpPr>
        <p:spPr>
          <a:xfrm>
            <a:off x="71653" y="2279176"/>
            <a:ext cx="8853986" cy="830997"/>
          </a:xfrm>
          <a:prstGeom prst="rect">
            <a:avLst/>
          </a:prstGeom>
          <a:noFill/>
        </p:spPr>
        <p:txBody>
          <a:bodyPr wrap="square" rtlCol="0">
            <a:spAutoFit/>
          </a:bodyPr>
          <a:lstStyle/>
          <a:p>
            <a:r>
              <a:rPr lang="hu-HU" sz="2400" u="sng" dirty="0" smtClean="0"/>
              <a:t>Kant etikája </a:t>
            </a:r>
            <a:r>
              <a:rPr lang="hu-HU" sz="2400" u="sng" dirty="0" err="1" smtClean="0"/>
              <a:t>deontologikus</a:t>
            </a:r>
            <a:r>
              <a:rPr lang="hu-HU" sz="2400" u="sng" dirty="0" smtClean="0"/>
              <a:t> etika – azaz kötelességetika. </a:t>
            </a:r>
            <a:endParaRPr lang="hu-HU" sz="2400" u="sng" dirty="0" smtClean="0"/>
          </a:p>
          <a:p>
            <a:r>
              <a:rPr lang="hu-HU" sz="2400" u="sng" dirty="0" smtClean="0"/>
              <a:t>A </a:t>
            </a:r>
            <a:r>
              <a:rPr lang="hu-HU" sz="2400" u="sng" dirty="0" smtClean="0"/>
              <a:t>morális jó és rossz alapjai a kötelességek.</a:t>
            </a:r>
            <a:endParaRPr lang="hu-HU" sz="2400" u="sng" dirty="0"/>
          </a:p>
        </p:txBody>
      </p:sp>
    </p:spTree>
    <p:extLst>
      <p:ext uri="{BB962C8B-B14F-4D97-AF65-F5344CB8AC3E}">
        <p14:creationId xmlns:p14="http://schemas.microsoft.com/office/powerpoint/2010/main" xmlns="" val="428177273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ím 6"/>
          <p:cNvSpPr>
            <a:spLocks noGrp="1"/>
          </p:cNvSpPr>
          <p:nvPr>
            <p:ph type="title"/>
          </p:nvPr>
        </p:nvSpPr>
        <p:spPr/>
        <p:txBody>
          <a:bodyPr/>
          <a:lstStyle/>
          <a:p>
            <a:r>
              <a:rPr lang="hu-HU" dirty="0" smtClean="0"/>
              <a:t>Legfőbb kategorikus imperatívusz</a:t>
            </a:r>
            <a:endParaRPr lang="hu-HU" dirty="0"/>
          </a:p>
        </p:txBody>
      </p:sp>
      <p:sp>
        <p:nvSpPr>
          <p:cNvPr id="8" name="Tartalom helye 7"/>
          <p:cNvSpPr>
            <a:spLocks noGrp="1"/>
          </p:cNvSpPr>
          <p:nvPr>
            <p:ph idx="1"/>
          </p:nvPr>
        </p:nvSpPr>
        <p:spPr>
          <a:xfrm>
            <a:off x="0" y="2336872"/>
            <a:ext cx="9143999" cy="4521127"/>
          </a:xfrm>
        </p:spPr>
        <p:txBody>
          <a:bodyPr>
            <a:normAutofit lnSpcReduction="10000"/>
          </a:bodyPr>
          <a:lstStyle/>
          <a:p>
            <a:r>
              <a:rPr lang="hu-HU" dirty="0" smtClean="0"/>
              <a:t>Úgy tűnik, hogy a felszíni formát tekintve mind a „Lopj!”, mind a „Ne lopj!” felszólítás kategorikus. Ám az bizonyos, hogy csak az egyiknek tartozhatunk feltétlen engedelmességgel.</a:t>
            </a:r>
          </a:p>
          <a:p>
            <a:r>
              <a:rPr lang="hu-HU" dirty="0" smtClean="0"/>
              <a:t>A legfőbb </a:t>
            </a:r>
            <a:r>
              <a:rPr lang="hu-HU" dirty="0" err="1" smtClean="0"/>
              <a:t>kateg</a:t>
            </a:r>
            <a:endParaRPr lang="hu-HU" dirty="0" smtClean="0"/>
          </a:p>
          <a:p>
            <a:r>
              <a:rPr lang="hu-HU" dirty="0" smtClean="0"/>
              <a:t>A legfőbb kategorikus imperatívusz megadja a mélystruktúráját az igazi erkölcsi felszólításoknak:</a:t>
            </a:r>
          </a:p>
          <a:p>
            <a:r>
              <a:rPr lang="hu-HU" dirty="0"/>
              <a:t>„Cselekedj úgy, hogy akaratod maximája mindenkor egyszersmind általános törvényhozás elveként érvényesülhessen.” </a:t>
            </a:r>
            <a:r>
              <a:rPr lang="hu-HU" dirty="0" smtClean="0"/>
              <a:t> </a:t>
            </a:r>
          </a:p>
          <a:p>
            <a:r>
              <a:rPr lang="hu-HU" dirty="0" smtClean="0"/>
              <a:t>Mivel az erkölcsi felszólítások az észből származnak, ezért:</a:t>
            </a:r>
          </a:p>
          <a:p>
            <a:pPr lvl="1"/>
            <a:r>
              <a:rPr lang="hu-HU" dirty="0" smtClean="0"/>
              <a:t>Szükségszerűek (kategorikusak)</a:t>
            </a:r>
          </a:p>
          <a:p>
            <a:pPr lvl="1"/>
            <a:r>
              <a:rPr lang="hu-HU" dirty="0" smtClean="0"/>
              <a:t>Mindig mindenhol mindenkire vonatkoztatva érvényesek (univerzálisak)</a:t>
            </a:r>
          </a:p>
          <a:p>
            <a:pPr lvl="1"/>
            <a:r>
              <a:rPr lang="hu-HU" dirty="0" smtClean="0"/>
              <a:t>Ellentétük, tagadásuk ellentmondáshoz vezet</a:t>
            </a:r>
          </a:p>
        </p:txBody>
      </p:sp>
    </p:spTree>
    <p:extLst>
      <p:ext uri="{BB962C8B-B14F-4D97-AF65-F5344CB8AC3E}">
        <p14:creationId xmlns:p14="http://schemas.microsoft.com/office/powerpoint/2010/main" xmlns="" val="56670501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Posztulátumok – </a:t>
            </a:r>
            <a:br>
              <a:rPr lang="hu-HU" dirty="0" smtClean="0"/>
            </a:br>
            <a:r>
              <a:rPr lang="hu-HU" dirty="0" smtClean="0"/>
              <a:t>szabadság, halhatatlanság, Isten</a:t>
            </a:r>
            <a:endParaRPr lang="hu-HU" dirty="0"/>
          </a:p>
        </p:txBody>
      </p:sp>
      <p:sp>
        <p:nvSpPr>
          <p:cNvPr id="3" name="Tartalom helye 2"/>
          <p:cNvSpPr>
            <a:spLocks noGrp="1"/>
          </p:cNvSpPr>
          <p:nvPr>
            <p:ph idx="1"/>
          </p:nvPr>
        </p:nvSpPr>
        <p:spPr>
          <a:xfrm>
            <a:off x="0" y="2336876"/>
            <a:ext cx="9144001" cy="4521127"/>
          </a:xfrm>
        </p:spPr>
        <p:txBody>
          <a:bodyPr>
            <a:normAutofit/>
          </a:bodyPr>
          <a:lstStyle/>
          <a:p>
            <a:r>
              <a:rPr lang="hu-HU" dirty="0" smtClean="0"/>
              <a:t>Az ész a legfőbb jóra való törekvést írja elő: a tökéletes boldogság és erkölcsiség együttesét.</a:t>
            </a:r>
          </a:p>
          <a:p>
            <a:r>
              <a:rPr lang="hu-HU" dirty="0" smtClean="0"/>
              <a:t>Ám hogy az ész ezen előírása ne legyen abszurd, </a:t>
            </a:r>
            <a:r>
              <a:rPr lang="hu-HU" dirty="0" err="1" smtClean="0"/>
              <a:t>posztulálnunk</a:t>
            </a:r>
            <a:r>
              <a:rPr lang="hu-HU" dirty="0" smtClean="0"/>
              <a:t> (kb. feltételeznünk) kell:</a:t>
            </a:r>
          </a:p>
          <a:p>
            <a:pPr lvl="1"/>
            <a:r>
              <a:rPr lang="hu-HU" dirty="0" smtClean="0"/>
              <a:t>A szabad akaratot (mert szabad akarat nélkül nincs értelme annak, hogy az ész bármire is felszólít minket.</a:t>
            </a:r>
          </a:p>
          <a:p>
            <a:pPr lvl="1"/>
            <a:r>
              <a:rPr lang="hu-HU" dirty="0" smtClean="0"/>
              <a:t>A </a:t>
            </a:r>
            <a:r>
              <a:rPr lang="hu-HU" dirty="0" smtClean="0"/>
              <a:t>halhatatlanságot </a:t>
            </a:r>
            <a:r>
              <a:rPr lang="hu-HU" dirty="0" smtClean="0"/>
              <a:t>(mert a tökéletes erkölcsiség csak az időn </a:t>
            </a:r>
            <a:r>
              <a:rPr lang="hu-HU" dirty="0" smtClean="0"/>
              <a:t>túl </a:t>
            </a:r>
            <a:r>
              <a:rPr lang="hu-HU" dirty="0" smtClean="0"/>
              <a:t>az örökkévalóságban elképzelhető)</a:t>
            </a:r>
          </a:p>
          <a:p>
            <a:pPr lvl="1"/>
            <a:r>
              <a:rPr lang="hu-HU" dirty="0" smtClean="0"/>
              <a:t>Istent (mert csak ő képes szavatolni, hogy legalább a túlvilágon annyiban legyünk boldogok, amennyiben erkölcsösek vagyunk)</a:t>
            </a:r>
            <a:endParaRPr lang="hu-HU" dirty="0"/>
          </a:p>
        </p:txBody>
      </p:sp>
    </p:spTree>
    <p:extLst>
      <p:ext uri="{BB962C8B-B14F-4D97-AF65-F5344CB8AC3E}">
        <p14:creationId xmlns:p14="http://schemas.microsoft.com/office/powerpoint/2010/main" xmlns="" val="34928067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_rels/theme4.xml.rels><?xml version="1.0" encoding="UTF-8" standalone="yes"?>
<Relationships xmlns="http://schemas.openxmlformats.org/package/2006/relationships"><Relationship Id="rId1" Type="http://schemas.openxmlformats.org/officeDocument/2006/relationships/image" Target="../media/image5.jpeg"/></Relationships>
</file>

<file path=ppt/theme/_rels/theme5.xml.rels><?xml version="1.0" encoding="UTF-8" standalone="yes"?>
<Relationships xmlns="http://schemas.openxmlformats.org/package/2006/relationships"><Relationship Id="rId1" Type="http://schemas.openxmlformats.org/officeDocument/2006/relationships/image" Target="../media/image6.jpeg"/></Relationships>
</file>

<file path=ppt/theme/_rels/theme7.xml.rels><?xml version="1.0" encoding="UTF-8" standalone="yes"?>
<Relationships xmlns="http://schemas.openxmlformats.org/package/2006/relationships"><Relationship Id="rId1" Type="http://schemas.openxmlformats.org/officeDocument/2006/relationships/image" Target="../media/image10.jpeg"/></Relationships>
</file>

<file path=ppt/theme/_rels/theme8.xml.rels><?xml version="1.0" encoding="UTF-8" standalone="yes"?>
<Relationships xmlns="http://schemas.openxmlformats.org/package/2006/relationships"><Relationship Id="rId1" Type="http://schemas.openxmlformats.org/officeDocument/2006/relationships/image" Target="../media/image11.jpeg"/></Relationships>
</file>

<file path=ppt/theme/_rels/them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theme/theme1.xml><?xml version="1.0" encoding="utf-8"?>
<a:theme xmlns:a="http://schemas.openxmlformats.org/drawingml/2006/main" name="Áramlás">
  <a:themeElements>
    <a:clrScheme name="Áramlás">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Áramlás">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Áramlás">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10.xml><?xml version="1.0" encoding="utf-8"?>
<a:theme xmlns:a="http://schemas.openxmlformats.org/drawingml/2006/main" name="Szálak">
  <a:themeElements>
    <a:clrScheme name="Szálak">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Szálak">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zálak">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11.xml><?xml version="1.0" encoding="utf-8"?>
<a:theme xmlns:a="http://schemas.openxmlformats.org/drawingml/2006/main" name="1_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xmlns="" name="Berlin" id="{7B5DBA9E-B069-418E-9360-A61BDD0615A4}" vid="{C0CBE056-4EF4-4D92-969E-947779DA7AAA}"/>
    </a:ext>
  </a:extLst>
</a:theme>
</file>

<file path=ppt/theme/theme1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edián">
  <a:themeElements>
    <a:clrScheme name="Mediá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á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á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Sétatér">
  <a:themeElements>
    <a:clrScheme name="Sétatér">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Sétatér">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Sétatér">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Loggia">
  <a:themeElements>
    <a:clrScheme name="Loggia">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Loggia">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Loggia">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5.xml><?xml version="1.0" encoding="utf-8"?>
<a:theme xmlns:a="http://schemas.openxmlformats.org/drawingml/2006/main" name="Műhely">
  <a:themeElements>
    <a:clrScheme name="Műhel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Műhel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űhel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6.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xmlns="" name="Berlin" id="{7B5DBA9E-B069-418E-9360-A61BDD0615A4}" vid="{C0CBE056-4EF4-4D92-969E-947779DA7AAA}"/>
    </a:ext>
  </a:extLst>
</a:theme>
</file>

<file path=ppt/theme/theme7.xml><?xml version="1.0" encoding="utf-8"?>
<a:theme xmlns:a="http://schemas.openxmlformats.org/drawingml/2006/main" name="Hegycsúcs">
  <a:themeElements>
    <a:clrScheme name="Hegycsúcs">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Hegycsúcs">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Hegycsúcs">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8.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9.xml><?xml version="1.0" encoding="utf-8"?>
<a:theme xmlns:a="http://schemas.openxmlformats.org/drawingml/2006/main" name="Genesis">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Genesis">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Flow</Template>
  <TotalTime>593</TotalTime>
  <Words>10871</Words>
  <Application>Microsoft Office PowerPoint</Application>
  <PresentationFormat>Diavetítés a képernyőre (4:3 oldalarány)</PresentationFormat>
  <Paragraphs>985</Paragraphs>
  <Slides>142</Slides>
  <Notes>6</Notes>
  <HiddenSlides>0</HiddenSlides>
  <MMClips>0</MMClips>
  <ScaleCrop>false</ScaleCrop>
  <HeadingPairs>
    <vt:vector size="4" baseType="variant">
      <vt:variant>
        <vt:lpstr>Téma</vt:lpstr>
      </vt:variant>
      <vt:variant>
        <vt:i4>11</vt:i4>
      </vt:variant>
      <vt:variant>
        <vt:lpstr>Diacímek</vt:lpstr>
      </vt:variant>
      <vt:variant>
        <vt:i4>142</vt:i4>
      </vt:variant>
    </vt:vector>
  </HeadingPairs>
  <TitlesOfParts>
    <vt:vector size="153" baseType="lpstr">
      <vt:lpstr>Áramlás</vt:lpstr>
      <vt:lpstr>Medián</vt:lpstr>
      <vt:lpstr>Sétatér</vt:lpstr>
      <vt:lpstr>Loggia</vt:lpstr>
      <vt:lpstr>Műhely</vt:lpstr>
      <vt:lpstr>Berlin</vt:lpstr>
      <vt:lpstr>Hegycsúcs</vt:lpstr>
      <vt:lpstr>Grid</vt:lpstr>
      <vt:lpstr>Genesis</vt:lpstr>
      <vt:lpstr>Szálak</vt:lpstr>
      <vt:lpstr>1_Berlin</vt:lpstr>
      <vt:lpstr>Általános filozófiatörténet</vt:lpstr>
      <vt:lpstr>Mi a filozófia?</vt:lpstr>
      <vt:lpstr>A (nyugati) filozófia kezdete Preszókratikus filozófia (Kr.e 6-5. sz.) </vt:lpstr>
      <vt:lpstr>Athéni filozófia</vt:lpstr>
      <vt:lpstr>Klasszikus kori filozófia (V-IV. sz.)</vt:lpstr>
      <vt:lpstr>Platón mint Szókratész tanítványa</vt:lpstr>
      <vt:lpstr>Mi a tudás?</vt:lpstr>
      <vt:lpstr>8. dia</vt:lpstr>
      <vt:lpstr>Hogyan juthatok tudáshoz</vt:lpstr>
      <vt:lpstr>Platón lélekfelfogása</vt:lpstr>
      <vt:lpstr>Lélek és erény. Miért cselekszünk helytelenül?</vt:lpstr>
      <vt:lpstr>Az ideális állam</vt:lpstr>
      <vt:lpstr>Kereszténység és platonizmus összhangja </vt:lpstr>
      <vt:lpstr>Kereszténység és platonizmus különbsége</vt:lpstr>
      <vt:lpstr>Arisztotelész filozófiája</vt:lpstr>
      <vt:lpstr>Arisztotelész mint Platón tanítványa</vt:lpstr>
      <vt:lpstr>Arisztotelész mint tudományok megalapítója</vt:lpstr>
      <vt:lpstr>Platón és Arisztotelész</vt:lpstr>
      <vt:lpstr>Organon - Logika</vt:lpstr>
      <vt:lpstr>Fizika – a változás tudománya</vt:lpstr>
      <vt:lpstr>Metafizika – a valóság végső elvei</vt:lpstr>
      <vt:lpstr>A lélek mint a test formája</vt:lpstr>
      <vt:lpstr>Etika mint erényetika</vt:lpstr>
      <vt:lpstr>Politika</vt:lpstr>
      <vt:lpstr>Kereszténység és Arisztotelész</vt:lpstr>
      <vt:lpstr>Kereszténység vs Arisztotelész</vt:lpstr>
      <vt:lpstr>Aurelius Augustinus</vt:lpstr>
      <vt:lpstr>Arisztotelész után</vt:lpstr>
      <vt:lpstr>Római kori filozófia</vt:lpstr>
      <vt:lpstr>A keresztény filozófia problémája</vt:lpstr>
      <vt:lpstr>Patrisztika (Kr. u. I-VIII. sz.)</vt:lpstr>
      <vt:lpstr>Szent Ágoston (354-430)</vt:lpstr>
      <vt:lpstr>Kételyek a manicheuzmusban</vt:lpstr>
      <vt:lpstr>Isten és ember hasonlatossága</vt:lpstr>
      <vt:lpstr>A boldogság</vt:lpstr>
      <vt:lpstr>Boldogtalanság és szabadság</vt:lpstr>
      <vt:lpstr>Isten megismerése</vt:lpstr>
      <vt:lpstr>A lélek</vt:lpstr>
      <vt:lpstr>Idő</vt:lpstr>
      <vt:lpstr>Történelem</vt:lpstr>
      <vt:lpstr>Eredeti (eredendő) bűn</vt:lpstr>
      <vt:lpstr>Aquinói Szent Tamás</vt:lpstr>
      <vt:lpstr>Skolasztika (IX-XV. sz.)</vt:lpstr>
      <vt:lpstr>Középkori filozófia fontos témái I. Univerzálé-vita</vt:lpstr>
      <vt:lpstr>Mit vesz át Aquinói Szent Tamás (1224-1274) Arisztotelésztől?</vt:lpstr>
      <vt:lpstr>Középkori filozófia fontos témái II. Istenérvek</vt:lpstr>
      <vt:lpstr>Tamás istenérvei. Az öt út.</vt:lpstr>
      <vt:lpstr>1. Mozgás (változás)</vt:lpstr>
      <vt:lpstr>2. Létesítő okokból vett érv</vt:lpstr>
      <vt:lpstr>3. Esetlegesség</vt:lpstr>
      <vt:lpstr>4. Tökéletességi fokokból vett érv</vt:lpstr>
      <vt:lpstr>5. Célirányosság</vt:lpstr>
      <vt:lpstr>Középkori filozófia fontos témái III.  Isten megnevezése</vt:lpstr>
      <vt:lpstr>Isten nevei (Istenről való beszéd)</vt:lpstr>
      <vt:lpstr>Középkori filozófia fontos témái IV. Hittételek magyarázata</vt:lpstr>
      <vt:lpstr>Arisztotelészi filozófia és hittételek magyarázata</vt:lpstr>
      <vt:lpstr>Középkori filozófia fontos témái V.  Filozófia és teológia</vt:lpstr>
      <vt:lpstr>Filozófia és teológia. Hit és ész</vt:lpstr>
      <vt:lpstr>René Descartes filozófiája</vt:lpstr>
      <vt:lpstr>Kulturális fordulópontok</vt:lpstr>
      <vt:lpstr>Két filozófiai megoldás a szkepticizmusra</vt:lpstr>
      <vt:lpstr>René Descartes (1596-1650)</vt:lpstr>
      <vt:lpstr>Megismerés 4 fő szabálya</vt:lpstr>
      <vt:lpstr>Ideiglenes etika</vt:lpstr>
      <vt:lpstr>Módszeres kétely és Illúzió argumentum</vt:lpstr>
      <vt:lpstr>Álom és Démon argumentum</vt:lpstr>
      <vt:lpstr>Megkülönböztethetetlenség és kétely</vt:lpstr>
      <vt:lpstr>Első bizonyosság – Cogito Ergo Sum</vt:lpstr>
      <vt:lpstr>Második bizonyosság – ki vagyok én?</vt:lpstr>
      <vt:lpstr>Isten bizonyítása I.</vt:lpstr>
      <vt:lpstr>Isten bizonyítása II</vt:lpstr>
      <vt:lpstr>Test-lélek dualizmus és halhatatlanság</vt:lpstr>
      <vt:lpstr>Isten és természettudományok</vt:lpstr>
      <vt:lpstr>Etika</vt:lpstr>
      <vt:lpstr>Hume szkeptikus filozófiája</vt:lpstr>
      <vt:lpstr>Az empirizmus</vt:lpstr>
      <vt:lpstr>David Hume</vt:lpstr>
      <vt:lpstr>Newtoniánus módszer  és szkepticizmus</vt:lpstr>
      <vt:lpstr>Szubsztanciák</vt:lpstr>
      <vt:lpstr>Az Én</vt:lpstr>
      <vt:lpstr>Bizonyosság és az okság</vt:lpstr>
      <vt:lpstr>Természeti törvények</vt:lpstr>
      <vt:lpstr>Külvilág</vt:lpstr>
      <vt:lpstr>Megszokás és hit</vt:lpstr>
      <vt:lpstr>Szkepticizmus és morál</vt:lpstr>
      <vt:lpstr>Non-kognitivizmus</vt:lpstr>
      <vt:lpstr>Kereszténység és Hume (Beszélgetések a természetes vallásról)</vt:lpstr>
      <vt:lpstr>Immanuel Kant ismeretelmélete és etikája </vt:lpstr>
      <vt:lpstr>David Hume kihívása</vt:lpstr>
      <vt:lpstr>Kant rendszere: transzcendentális idealizmus</vt:lpstr>
      <vt:lpstr>A transzcendentális filozófia  kopernikuszi fordulata</vt:lpstr>
      <vt:lpstr>A tiszta ész kritikája – Kant episztemológiája</vt:lpstr>
      <vt:lpstr>A matematikai bizonyosságok alapjai – tér és az idő mint a priori szemléleti formák</vt:lpstr>
      <vt:lpstr>Az okság mint kategória</vt:lpstr>
      <vt:lpstr>Antinómiák: szabadság, halhatatlanság és Isten</vt:lpstr>
      <vt:lpstr>Jelenség és magábanvaló dolog különbsége</vt:lpstr>
      <vt:lpstr>Gyakorlati ész kritikája  hipotetikus és kategorikus imperatívuszok</vt:lpstr>
      <vt:lpstr>Legfőbb kategorikus imperatívusz</vt:lpstr>
      <vt:lpstr>Posztulátumok –  szabadság, halhatatlanság, Isten</vt:lpstr>
      <vt:lpstr>A vallás a tiszta ész határain belül</vt:lpstr>
      <vt:lpstr>Georg Wilhelm Friedrich Hegel filozófiája</vt:lpstr>
      <vt:lpstr>A fő kérdések Kant után</vt:lpstr>
      <vt:lpstr>Elméleti és gyakorlati filozófia összefüggése a korszakban</vt:lpstr>
      <vt:lpstr>Hegel és a magábanvaló dolog cáfolata</vt:lpstr>
      <vt:lpstr>A szellem fenomenológiája</vt:lpstr>
      <vt:lpstr>Egy lehetséges interpretáció</vt:lpstr>
      <vt:lpstr>Magánvaló szellem tudománya: a logika</vt:lpstr>
      <vt:lpstr>A természetfilozófia: a szellem elidegenedése</vt:lpstr>
      <vt:lpstr>Történelemfilozófia:  az abszolút szellem </vt:lpstr>
      <vt:lpstr>Abszolút szellem kifejeződései</vt:lpstr>
      <vt:lpstr>Nietzsche Filozófiája</vt:lpstr>
      <vt:lpstr>Hegel kritikusai  („vs” után olvasható a hegel kritikusának álláspontja)</vt:lpstr>
      <vt:lpstr>Friedrich Nietzsche (1844-1900) </vt:lpstr>
      <vt:lpstr>A tragédia születése</vt:lpstr>
      <vt:lpstr>Nietzsche vs Szókratész</vt:lpstr>
      <vt:lpstr>Úrmorál és szolgamorál</vt:lpstr>
      <vt:lpstr>A morál geneológiája</vt:lpstr>
      <vt:lpstr>Mi a baj a (keresztény) szolgamorállal?</vt:lpstr>
      <vt:lpstr>“Isten halott” -  vidám tudomány</vt:lpstr>
      <vt:lpstr>Übermensch</vt:lpstr>
      <vt:lpstr>ÖRök visszatérés</vt:lpstr>
      <vt:lpstr>Martin Heidegger filozófiája</vt:lpstr>
      <vt:lpstr>XIX. századi filozófia </vt:lpstr>
      <vt:lpstr>Kiútkeresési kísérletek</vt:lpstr>
      <vt:lpstr>XX. századi filozófia két fő irányzata</vt:lpstr>
      <vt:lpstr>Edmund Husserl (1859-1938)</vt:lpstr>
      <vt:lpstr>Martin Heidegger (1889-1976)</vt:lpstr>
      <vt:lpstr>A létkérdés kidolgozása</vt:lpstr>
      <vt:lpstr>A jelenvalólét elemzése</vt:lpstr>
      <vt:lpstr>Létfelejtés</vt:lpstr>
      <vt:lpstr>A fordulat</vt:lpstr>
      <vt:lpstr>Művészet</vt:lpstr>
      <vt:lpstr>Ludwig Wittgenstein filozófiája</vt:lpstr>
      <vt:lpstr>XX. századi filozófia két fő irányzata</vt:lpstr>
      <vt:lpstr>Az analitikus filozófia születése</vt:lpstr>
      <vt:lpstr>Ludwig Wittgenstein</vt:lpstr>
      <vt:lpstr>Tractatus logico-philosophicus</vt:lpstr>
      <vt:lpstr>Bécsi Kör és Wittgenstein filozófiája</vt:lpstr>
      <vt:lpstr>Problémák a Tractatus-sal Miért értékelte újra Wittgenstein saját filozófiáját?</vt:lpstr>
      <vt:lpstr>Filozófiai vizsgálódások Wittgenstein kései filozófiája</vt:lpstr>
      <vt:lpstr>Családi hasonlóság és a nyelv</vt:lpstr>
      <vt:lpstr>A filozófia mint terápia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dia</dc:title>
  <dc:creator>XY</dc:creator>
  <cp:lastModifiedBy>XY</cp:lastModifiedBy>
  <cp:revision>60</cp:revision>
  <dcterms:created xsi:type="dcterms:W3CDTF">2016-02-08T15:56:56Z</dcterms:created>
  <dcterms:modified xsi:type="dcterms:W3CDTF">2016-05-09T13:33:58Z</dcterms:modified>
</cp:coreProperties>
</file>