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3" r:id="rId3"/>
  </p:sldMasterIdLst>
  <p:sldIdLst>
    <p:sldId id="256" r:id="rId4"/>
    <p:sldId id="276" r:id="rId5"/>
    <p:sldId id="277" r:id="rId6"/>
    <p:sldId id="278" r:id="rId7"/>
    <p:sldId id="331" r:id="rId8"/>
    <p:sldId id="332" r:id="rId9"/>
    <p:sldId id="333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1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127" d="100"/>
          <a:sy n="127" d="100"/>
        </p:scale>
        <p:origin x="1512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FEB08D-7121-4CE3-91A8-79BAAB7F9A0D}" type="datetimeFigureOut">
              <a:rPr lang="hu-HU" smtClean="0"/>
              <a:t>2023. 12. 06.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19462D-4043-4F4D-BC9D-1831997B25FE}" type="slidenum">
              <a:rPr lang="hu-HU" smtClean="0"/>
              <a:t>‹#›</a:t>
            </a:fld>
            <a:endParaRPr lang="hu-H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B08D-7121-4CE3-91A8-79BAAB7F9A0D}" type="datetimeFigureOut">
              <a:rPr lang="hu-HU" smtClean="0"/>
              <a:t>2023. 12. 06.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462D-4043-4F4D-BC9D-1831997B25FE}" type="slidenum">
              <a:rPr lang="hu-HU" smtClean="0"/>
              <a:t>‹#›</a:t>
            </a:fld>
            <a:endParaRPr lang="hu-H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B08D-7121-4CE3-91A8-79BAAB7F9A0D}" type="datetimeFigureOut">
              <a:rPr lang="hu-HU" smtClean="0"/>
              <a:t>2023. 12. 06.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462D-4043-4F4D-BC9D-1831997B25FE}" type="slidenum">
              <a:rPr lang="hu-HU" smtClean="0"/>
              <a:t>‹#›</a:t>
            </a:fld>
            <a:endParaRPr lang="hu-H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4805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193573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6270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4015800" cy="4388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935360"/>
            <a:ext cx="4015800" cy="4388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7947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5133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457200" y="70416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68688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4015800" cy="2093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4228200"/>
            <a:ext cx="4015800" cy="2093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1935360"/>
            <a:ext cx="4015800" cy="4388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92645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4015800" cy="4388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935360"/>
            <a:ext cx="4015800" cy="2093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74240" y="4228200"/>
            <a:ext cx="4015800" cy="2093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5742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B08D-7121-4CE3-91A8-79BAAB7F9A0D}" type="datetimeFigureOut">
              <a:rPr lang="hu-HU" smtClean="0"/>
              <a:t>2023. 12. 06.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462D-4043-4F4D-BC9D-1831997B25FE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4015800" cy="2093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935360"/>
            <a:ext cx="4015800" cy="2093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4228200"/>
            <a:ext cx="8229240" cy="2093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2477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8229240" cy="2093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200" y="4228200"/>
            <a:ext cx="8229240" cy="2093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67659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4015800" cy="2093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74240" y="1935360"/>
            <a:ext cx="4015800" cy="2093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674240" y="4228200"/>
            <a:ext cx="4015800" cy="2093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457200" y="4228200"/>
            <a:ext cx="4015800" cy="2093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0681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85" name="Kép 84"/>
          <p:cNvPicPr/>
          <p:nvPr/>
        </p:nvPicPr>
        <p:blipFill>
          <a:blip r:embed="rId2"/>
          <a:stretch/>
        </p:blipFill>
        <p:spPr>
          <a:xfrm>
            <a:off x="1821240" y="1935000"/>
            <a:ext cx="5500440" cy="4388760"/>
          </a:xfrm>
          <a:prstGeom prst="rect">
            <a:avLst/>
          </a:prstGeom>
          <a:ln>
            <a:noFill/>
          </a:ln>
        </p:spPr>
      </p:pic>
      <p:pic>
        <p:nvPicPr>
          <p:cNvPr id="86" name="Kép 85"/>
          <p:cNvPicPr/>
          <p:nvPr/>
        </p:nvPicPr>
        <p:blipFill>
          <a:blip r:embed="rId2"/>
          <a:stretch/>
        </p:blipFill>
        <p:spPr>
          <a:xfrm>
            <a:off x="1821240" y="1935000"/>
            <a:ext cx="5500440" cy="43887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84026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3933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subTitle"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42737146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83882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4015800" cy="4388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935360"/>
            <a:ext cx="4015800" cy="4388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0390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85063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subTitle"/>
          </p:nvPr>
        </p:nvSpPr>
        <p:spPr>
          <a:xfrm>
            <a:off x="457200" y="70416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39131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B08D-7121-4CE3-91A8-79BAAB7F9A0D}" type="datetimeFigureOut">
              <a:rPr lang="hu-HU" smtClean="0"/>
              <a:t>2023. 12. 06.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462D-4043-4F4D-BC9D-1831997B25FE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4015800" cy="2093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4228200"/>
            <a:ext cx="4015800" cy="2093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674240" y="1935360"/>
            <a:ext cx="4015800" cy="4388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45826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4015800" cy="4388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74240" y="1935360"/>
            <a:ext cx="4015800" cy="2093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674240" y="4228200"/>
            <a:ext cx="4015800" cy="2093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34623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4015800" cy="2093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674240" y="1935360"/>
            <a:ext cx="4015800" cy="2093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457200" y="4228200"/>
            <a:ext cx="8229240" cy="2093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94518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8229240" cy="2093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57200" y="4228200"/>
            <a:ext cx="8229240" cy="2093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29580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4015800" cy="2093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674240" y="1935360"/>
            <a:ext cx="4015800" cy="2093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4674240" y="4228200"/>
            <a:ext cx="4015800" cy="2093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457200" y="4228200"/>
            <a:ext cx="4015800" cy="2093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75072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31" name="Kép 130"/>
          <p:cNvPicPr/>
          <p:nvPr/>
        </p:nvPicPr>
        <p:blipFill>
          <a:blip r:embed="rId2"/>
          <a:stretch/>
        </p:blipFill>
        <p:spPr>
          <a:xfrm>
            <a:off x="1821240" y="1935000"/>
            <a:ext cx="5500440" cy="4388760"/>
          </a:xfrm>
          <a:prstGeom prst="rect">
            <a:avLst/>
          </a:prstGeom>
          <a:ln>
            <a:noFill/>
          </a:ln>
        </p:spPr>
      </p:pic>
      <p:pic>
        <p:nvPicPr>
          <p:cNvPr id="132" name="Kép 131"/>
          <p:cNvPicPr/>
          <p:nvPr/>
        </p:nvPicPr>
        <p:blipFill>
          <a:blip r:embed="rId2"/>
          <a:stretch/>
        </p:blipFill>
        <p:spPr>
          <a:xfrm>
            <a:off x="1821240" y="1935000"/>
            <a:ext cx="5500440" cy="43887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9693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B08D-7121-4CE3-91A8-79BAAB7F9A0D}" type="datetimeFigureOut">
              <a:rPr lang="hu-HU" smtClean="0"/>
              <a:t>2023. 12. 06.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462D-4043-4F4D-BC9D-1831997B25FE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B08D-7121-4CE3-91A8-79BAAB7F9A0D}" type="datetimeFigureOut">
              <a:rPr lang="hu-HU" smtClean="0"/>
              <a:t>2023. 12. 06.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462D-4043-4F4D-BC9D-1831997B25FE}" type="slidenum">
              <a:rPr lang="hu-HU" smtClean="0"/>
              <a:t>‹#›</a:t>
            </a:fld>
            <a:endParaRPr lang="hu-H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B08D-7121-4CE3-91A8-79BAAB7F9A0D}" type="datetimeFigureOut">
              <a:rPr lang="hu-HU" smtClean="0"/>
              <a:t>2023. 12. 06.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462D-4043-4F4D-BC9D-1831997B25FE}" type="slidenum">
              <a:rPr lang="hu-HU" smtClean="0"/>
              <a:t>‹#›</a:t>
            </a:fld>
            <a:endParaRPr lang="hu-H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B08D-7121-4CE3-91A8-79BAAB7F9A0D}" type="datetimeFigureOut">
              <a:rPr lang="hu-HU" smtClean="0"/>
              <a:t>2023. 12. 06.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462D-4043-4F4D-BC9D-1831997B25F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B08D-7121-4CE3-91A8-79BAAB7F9A0D}" type="datetimeFigureOut">
              <a:rPr lang="hu-HU" smtClean="0"/>
              <a:t>2023. 12. 06.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462D-4043-4F4D-BC9D-1831997B25F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B08D-7121-4CE3-91A8-79BAAB7F9A0D}" type="datetimeFigureOut">
              <a:rPr lang="hu-HU" smtClean="0"/>
              <a:t>2023. 12. 06.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462D-4043-4F4D-BC9D-1831997B25F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8FEB08D-7121-4CE3-91A8-79BAAB7F9A0D}" type="datetimeFigureOut">
              <a:rPr lang="hu-HU" smtClean="0"/>
              <a:t>2023. 12. 06.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A19462D-4043-4F4D-BC9D-1831997B25FE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-9360" y="-7200"/>
            <a:ext cx="9162720" cy="1041120"/>
          </a:xfrm>
          <a:custGeom>
            <a:avLst/>
            <a:gdLst/>
            <a:ahLst/>
            <a:cxn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2"/>
          <p:cNvSpPr/>
          <p:nvPr/>
        </p:nvSpPr>
        <p:spPr>
          <a:xfrm>
            <a:off x="4381560" y="-7200"/>
            <a:ext cx="4762080" cy="637920"/>
          </a:xfrm>
          <a:custGeom>
            <a:avLst/>
            <a:gdLst/>
            <a:ahLst/>
            <a:cxn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162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3"/>
          <p:cNvSpPr/>
          <p:nvPr/>
        </p:nvSpPr>
        <p:spPr>
          <a:xfrm rot="21435600">
            <a:off x="-18720" y="201960"/>
            <a:ext cx="9162720" cy="648720"/>
          </a:xfrm>
          <a:custGeom>
            <a:avLst/>
            <a:gdLst/>
            <a:ahLst/>
            <a:cxnLst/>
            <a:rect l="l" t="t" r="r" b="b"/>
            <a:pathLst>
              <a:path w="5772" h="1055">
                <a:moveTo>
                  <a:pt x="0" y="966"/>
                </a:moveTo>
                <a:cubicBezTo>
                  <a:pt x="282" y="738"/>
                  <a:pt x="923" y="275"/>
                  <a:pt x="1608" y="282"/>
                </a:cubicBezTo>
                <a:cubicBezTo>
                  <a:pt x="2293" y="289"/>
                  <a:pt x="3416" y="1055"/>
                  <a:pt x="4110" y="1008"/>
                </a:cubicBezTo>
                <a:cubicBezTo>
                  <a:pt x="4804" y="961"/>
                  <a:pt x="5426" y="210"/>
                  <a:pt x="5772" y="0"/>
                </a:cubicBezTo>
              </a:path>
            </a:pathLst>
          </a:custGeom>
          <a:noFill/>
          <a:ln w="10800">
            <a:solidFill>
              <a:srgbClr val="09B7B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4"/>
          <p:cNvSpPr/>
          <p:nvPr/>
        </p:nvSpPr>
        <p:spPr>
          <a:xfrm rot="21435600">
            <a:off x="-14040" y="275400"/>
            <a:ext cx="9175320" cy="529920"/>
          </a:xfrm>
          <a:custGeom>
            <a:avLst/>
            <a:gdLst/>
            <a:ahLst/>
            <a:cxnLst/>
            <a:rect l="l" t="t" r="r" b="b"/>
            <a:pathLst>
              <a:path w="5766" h="854">
                <a:moveTo>
                  <a:pt x="0" y="732"/>
                </a:moveTo>
                <a:cubicBezTo>
                  <a:pt x="273" y="647"/>
                  <a:pt x="951" y="214"/>
                  <a:pt x="1638" y="228"/>
                </a:cubicBezTo>
                <a:cubicBezTo>
                  <a:pt x="2325" y="242"/>
                  <a:pt x="3434" y="854"/>
                  <a:pt x="4122" y="816"/>
                </a:cubicBezTo>
                <a:cubicBezTo>
                  <a:pt x="4810" y="778"/>
                  <a:pt x="5424" y="170"/>
                  <a:pt x="5766" y="0"/>
                </a:cubicBezTo>
              </a:path>
            </a:pathLst>
          </a:custGeom>
          <a:noFill/>
          <a:ln w="9360">
            <a:solidFill>
              <a:srgbClr val="0F6FC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PlaceHolder 5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tIns="45000" rIns="0" bIns="0" anchor="b"/>
          <a:lstStyle/>
          <a:p>
            <a:pPr>
              <a:lnSpc>
                <a:spcPct val="100000"/>
              </a:lnSpc>
            </a:pPr>
            <a:r>
              <a:rPr lang="hu-HU" sz="5000" strike="noStrike" spc="-1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Mintacím szerkesztése</a:t>
            </a:r>
            <a:endParaRPr/>
          </a:p>
        </p:txBody>
      </p:sp>
      <p:sp>
        <p:nvSpPr>
          <p:cNvPr id="49" name="PlaceHolder 6"/>
          <p:cNvSpPr>
            <a:spLocks noGrp="1"/>
          </p:cNvSpPr>
          <p:nvPr>
            <p:ph type="body"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hu-HU" sz="2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Vázlatszöveg formátumának szerkesztése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hu-HU" sz="2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Második vázlatszint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hu-HU" sz="2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Harmadik vázlatszint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hu-HU" sz="2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Negyedik vázlatszint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hu-HU" sz="2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Ötödik vázlatszint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hu-HU" sz="2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Hatodik vázlatszint</a:t>
            </a:r>
            <a:endParaRPr/>
          </a:p>
          <a:p>
            <a:pPr marL="274320" indent="-273960">
              <a:lnSpc>
                <a:spcPct val="100000"/>
              </a:lnSpc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hu-HU" sz="2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Hetedik vázlatszintMintaszöveg szerkesztése</a:t>
            </a:r>
            <a:endParaRPr/>
          </a:p>
          <a:p>
            <a:pPr marL="640080" lvl="1" indent="-246600">
              <a:lnSpc>
                <a:spcPct val="100000"/>
              </a:lnSpc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lang="hu-HU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Második szint</a:t>
            </a:r>
            <a:endParaRPr/>
          </a:p>
          <a:p>
            <a:pPr marL="914400" lvl="2" indent="-246600">
              <a:lnSpc>
                <a:spcPct val="100000"/>
              </a:lnSpc>
              <a:buClr>
                <a:srgbClr val="009DD9"/>
              </a:buClr>
              <a:buSzPct val="70000"/>
              <a:buFont typeface="Wingdings 2" charset="2"/>
              <a:buChar char=""/>
            </a:pPr>
            <a:r>
              <a:rPr lang="hu-HU" sz="21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Harmadik szint</a:t>
            </a:r>
            <a:endParaRPr/>
          </a:p>
          <a:p>
            <a:pPr marL="1188720" lvl="3" indent="-209880">
              <a:lnSpc>
                <a:spcPct val="100000"/>
              </a:lnSpc>
              <a:buClr>
                <a:srgbClr val="0BD0D9"/>
              </a:buClr>
              <a:buSzPct val="65000"/>
              <a:buFont typeface="Wingdings 2" charset="2"/>
              <a:buChar char=""/>
            </a:pPr>
            <a:r>
              <a:rPr lang="hu-HU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Negyedik szint</a:t>
            </a:r>
            <a:endParaRPr/>
          </a:p>
          <a:p>
            <a:pPr marL="1463040" lvl="4" indent="-209880">
              <a:lnSpc>
                <a:spcPct val="100000"/>
              </a:lnSpc>
              <a:buClr>
                <a:srgbClr val="10CF9B"/>
              </a:buClr>
              <a:buSzPct val="65000"/>
              <a:buFont typeface="Wingdings 2" charset="2"/>
              <a:buChar char=""/>
            </a:pPr>
            <a:r>
              <a:rPr lang="hu-HU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Ötödik szint</a:t>
            </a:r>
            <a:endParaRPr/>
          </a:p>
        </p:txBody>
      </p:sp>
      <p:sp>
        <p:nvSpPr>
          <p:cNvPr id="50" name="PlaceHolder 7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hu-HU" sz="1200" strike="noStrike" spc="-1">
                <a:solidFill>
                  <a:srgbClr val="035C75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2018. 11. 2.</a:t>
            </a:r>
            <a:endParaRPr/>
          </a:p>
        </p:txBody>
      </p:sp>
      <p:sp>
        <p:nvSpPr>
          <p:cNvPr id="51" name="PlaceHolder 8"/>
          <p:cNvSpPr>
            <a:spLocks noGrp="1"/>
          </p:cNvSpPr>
          <p:nvPr>
            <p:ph type="ftr"/>
          </p:nvPr>
        </p:nvSpPr>
        <p:spPr>
          <a:xfrm>
            <a:off x="2666880" y="6356520"/>
            <a:ext cx="3352320" cy="364680"/>
          </a:xfrm>
          <a:prstGeom prst="rect">
            <a:avLst/>
          </a:prstGeom>
        </p:spPr>
        <p:txBody>
          <a:bodyPr lIns="0" tIns="0" rIns="0" bIns="0" anchor="b"/>
          <a:lstStyle/>
          <a:p>
            <a:endParaRPr/>
          </a:p>
        </p:txBody>
      </p:sp>
      <p:sp>
        <p:nvSpPr>
          <p:cNvPr id="52" name="PlaceHolder 9"/>
          <p:cNvSpPr>
            <a:spLocks noGrp="1"/>
          </p:cNvSpPr>
          <p:nvPr>
            <p:ph type="sldNum"/>
          </p:nvPr>
        </p:nvSpPr>
        <p:spPr>
          <a:xfrm>
            <a:off x="7924680" y="6356520"/>
            <a:ext cx="761760" cy="36468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ADBB314D-4E7C-4FEC-AAF1-733C2A65C1E5}" type="slidenum">
              <a:rPr lang="hu-HU" sz="1200" strike="noStrike" spc="-1">
                <a:solidFill>
                  <a:srgbClr val="035C75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5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-9360" y="-7200"/>
            <a:ext cx="9162720" cy="1041120"/>
          </a:xfrm>
          <a:custGeom>
            <a:avLst/>
            <a:gdLst/>
            <a:ahLst/>
            <a:cxn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" name="CustomShape 2"/>
          <p:cNvSpPr/>
          <p:nvPr/>
        </p:nvSpPr>
        <p:spPr>
          <a:xfrm>
            <a:off x="4381560" y="-7200"/>
            <a:ext cx="4762080" cy="637920"/>
          </a:xfrm>
          <a:custGeom>
            <a:avLst/>
            <a:gdLst/>
            <a:ahLst/>
            <a:cxn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162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" name="CustomShape 3"/>
          <p:cNvSpPr/>
          <p:nvPr/>
        </p:nvSpPr>
        <p:spPr>
          <a:xfrm rot="21435600">
            <a:off x="-18720" y="201960"/>
            <a:ext cx="9162720" cy="648720"/>
          </a:xfrm>
          <a:custGeom>
            <a:avLst/>
            <a:gdLst/>
            <a:ahLst/>
            <a:cxnLst/>
            <a:rect l="l" t="t" r="r" b="b"/>
            <a:pathLst>
              <a:path w="5772" h="1055">
                <a:moveTo>
                  <a:pt x="0" y="966"/>
                </a:moveTo>
                <a:cubicBezTo>
                  <a:pt x="282" y="738"/>
                  <a:pt x="923" y="275"/>
                  <a:pt x="1608" y="282"/>
                </a:cubicBezTo>
                <a:cubicBezTo>
                  <a:pt x="2293" y="289"/>
                  <a:pt x="3416" y="1055"/>
                  <a:pt x="4110" y="1008"/>
                </a:cubicBezTo>
                <a:cubicBezTo>
                  <a:pt x="4804" y="961"/>
                  <a:pt x="5426" y="210"/>
                  <a:pt x="5772" y="0"/>
                </a:cubicBezTo>
              </a:path>
            </a:pathLst>
          </a:custGeom>
          <a:noFill/>
          <a:ln w="10800">
            <a:solidFill>
              <a:srgbClr val="09B7B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CustomShape 4"/>
          <p:cNvSpPr/>
          <p:nvPr/>
        </p:nvSpPr>
        <p:spPr>
          <a:xfrm rot="21435600">
            <a:off x="-14040" y="275400"/>
            <a:ext cx="9175320" cy="529920"/>
          </a:xfrm>
          <a:custGeom>
            <a:avLst/>
            <a:gdLst/>
            <a:ahLst/>
            <a:cxnLst/>
            <a:rect l="l" t="t" r="r" b="b"/>
            <a:pathLst>
              <a:path w="5766" h="854">
                <a:moveTo>
                  <a:pt x="0" y="732"/>
                </a:moveTo>
                <a:cubicBezTo>
                  <a:pt x="273" y="647"/>
                  <a:pt x="951" y="214"/>
                  <a:pt x="1638" y="228"/>
                </a:cubicBezTo>
                <a:cubicBezTo>
                  <a:pt x="2325" y="242"/>
                  <a:pt x="3434" y="854"/>
                  <a:pt x="4122" y="816"/>
                </a:cubicBezTo>
                <a:cubicBezTo>
                  <a:pt x="4810" y="778"/>
                  <a:pt x="5424" y="170"/>
                  <a:pt x="5766" y="0"/>
                </a:cubicBezTo>
              </a:path>
            </a:pathLst>
          </a:custGeom>
          <a:noFill/>
          <a:ln w="9360">
            <a:solidFill>
              <a:srgbClr val="0F6FC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" name="PlaceHolder 5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bIns="0" anchor="b"/>
          <a:lstStyle/>
          <a:p>
            <a:pPr>
              <a:lnSpc>
                <a:spcPct val="100000"/>
              </a:lnSpc>
            </a:pPr>
            <a:r>
              <a:rPr lang="hu-HU" sz="5000" strike="noStrike" spc="-1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Mintacím szerkesztése</a:t>
            </a:r>
            <a:endParaRPr/>
          </a:p>
        </p:txBody>
      </p:sp>
      <p:sp>
        <p:nvSpPr>
          <p:cNvPr id="92" name="PlaceHolder 6"/>
          <p:cNvSpPr>
            <a:spLocks noGrp="1"/>
          </p:cNvSpPr>
          <p:nvPr>
            <p:ph type="body"/>
          </p:nvPr>
        </p:nvSpPr>
        <p:spPr>
          <a:xfrm>
            <a:off x="457200" y="1855080"/>
            <a:ext cx="4039920" cy="659160"/>
          </a:xfrm>
          <a:prstGeom prst="rect">
            <a:avLst/>
          </a:prstGeom>
        </p:spPr>
        <p:txBody>
          <a:bodyPr lIns="45720" tIns="0" rIns="45720" bIns="0" anchor="ctr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hu-HU" sz="2400" b="1" strike="noStrike" spc="-1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Vázlatszöveg formátumának szerkesztése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hu-HU" sz="2400" b="1" strike="noStrike" spc="-1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Második vázlatszint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hu-HU" sz="2400" b="1" strike="noStrike" spc="-1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Harmadik vázlatszint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hu-HU" sz="2400" b="1" strike="noStrike" spc="-1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Negyedik vázlatszint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hu-HU" sz="2400" b="1" strike="noStrike" spc="-1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Ötödik vázlatszint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hu-HU" sz="2400" b="1" strike="noStrike" spc="-1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Hatodik vázlatszint</a:t>
            </a:r>
            <a:endParaRPr/>
          </a:p>
          <a:p>
            <a:pPr>
              <a:lnSpc>
                <a:spcPct val="100000"/>
              </a:lnSpc>
            </a:pPr>
            <a:r>
              <a:rPr lang="hu-HU" sz="2400" b="1" strike="noStrike" spc="-1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Hetedik vázlatszintMintaszöveg szerkesztése</a:t>
            </a:r>
            <a:endParaRPr/>
          </a:p>
        </p:txBody>
      </p:sp>
      <p:sp>
        <p:nvSpPr>
          <p:cNvPr id="93" name="PlaceHolder 7"/>
          <p:cNvSpPr>
            <a:spLocks noGrp="1"/>
          </p:cNvSpPr>
          <p:nvPr>
            <p:ph type="body"/>
          </p:nvPr>
        </p:nvSpPr>
        <p:spPr>
          <a:xfrm>
            <a:off x="4645080" y="1859760"/>
            <a:ext cx="4041360" cy="654480"/>
          </a:xfrm>
          <a:prstGeom prst="rect">
            <a:avLst/>
          </a:prstGeom>
        </p:spPr>
        <p:txBody>
          <a:bodyPr lIns="45720" tIns="0" rIns="45720" bIns="0" anchor="ctr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hu-HU" sz="2400" b="1" strike="noStrike" spc="-1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Vázlatszöveg formátumának szerkesztése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hu-HU" sz="2400" b="1" strike="noStrike" spc="-1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Második vázlatszint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hu-HU" sz="2400" b="1" strike="noStrike" spc="-1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Harmadik vázlatszint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hu-HU" sz="2400" b="1" strike="noStrike" spc="-1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Negyedik vázlatszint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hu-HU" sz="2400" b="1" strike="noStrike" spc="-1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Ötödik vázlatszint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hu-HU" sz="2400" b="1" strike="noStrike" spc="-1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Hatodik vázlatszint</a:t>
            </a:r>
            <a:endParaRPr/>
          </a:p>
          <a:p>
            <a:pPr>
              <a:lnSpc>
                <a:spcPct val="100000"/>
              </a:lnSpc>
            </a:pPr>
            <a:r>
              <a:rPr lang="hu-HU" sz="2400" b="1" strike="noStrike" spc="-1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Hetedik vázlatszintMintaszöveg szerkesztése</a:t>
            </a:r>
            <a:endParaRPr/>
          </a:p>
        </p:txBody>
      </p:sp>
      <p:sp>
        <p:nvSpPr>
          <p:cNvPr id="94" name="PlaceHolder 8"/>
          <p:cNvSpPr>
            <a:spLocks noGrp="1"/>
          </p:cNvSpPr>
          <p:nvPr>
            <p:ph type="body"/>
          </p:nvPr>
        </p:nvSpPr>
        <p:spPr>
          <a:xfrm>
            <a:off x="457200" y="2514600"/>
            <a:ext cx="4039920" cy="3845520"/>
          </a:xfrm>
          <a:prstGeom prst="rect">
            <a:avLst/>
          </a:prstGeom>
        </p:spPr>
        <p:txBody>
          <a:bodyPr lIns="90000" tIns="0" rIns="90000" bIns="4500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hu-HU" sz="2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Vázlatszöveg formátumának szerkesztése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hu-HU" sz="2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Második vázlatszint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hu-HU" sz="2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Harmadik vázlatszint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hu-HU" sz="2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Negyedik vázlatszint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hu-HU" sz="2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Ötödik vázlatszint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hu-HU" sz="2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Hatodik vázlatszint</a:t>
            </a:r>
            <a:endParaRPr/>
          </a:p>
          <a:p>
            <a:pPr marL="274320" indent="-273960">
              <a:lnSpc>
                <a:spcPct val="100000"/>
              </a:lnSpc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hu-HU" sz="2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Hetedik vázlatszintMintaszöveg szerkesztése</a:t>
            </a:r>
            <a:endParaRPr/>
          </a:p>
          <a:p>
            <a:pPr marL="640080" lvl="1" indent="-246600">
              <a:lnSpc>
                <a:spcPct val="100000"/>
              </a:lnSpc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lang="hu-HU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Második szint</a:t>
            </a:r>
            <a:endParaRPr/>
          </a:p>
          <a:p>
            <a:pPr marL="914400" lvl="2" indent="-246600">
              <a:lnSpc>
                <a:spcPct val="100000"/>
              </a:lnSpc>
              <a:buClr>
                <a:srgbClr val="009DD9"/>
              </a:buClr>
              <a:buSzPct val="70000"/>
              <a:buFont typeface="Wingdings 2" charset="2"/>
              <a:buChar char=""/>
            </a:pPr>
            <a:r>
              <a:rPr lang="hu-H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Harmadik szint</a:t>
            </a:r>
            <a:endParaRPr/>
          </a:p>
          <a:p>
            <a:pPr marL="1188720" lvl="3" indent="-209880">
              <a:lnSpc>
                <a:spcPct val="100000"/>
              </a:lnSpc>
              <a:buClr>
                <a:srgbClr val="0BD0D9"/>
              </a:buClr>
              <a:buSzPct val="65000"/>
              <a:buFont typeface="Wingdings 2" charset="2"/>
              <a:buChar char=""/>
            </a:pPr>
            <a:r>
              <a:rPr lang="hu-HU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Negyedik szint</a:t>
            </a:r>
            <a:endParaRPr/>
          </a:p>
          <a:p>
            <a:pPr marL="1463040" lvl="4" indent="-209880">
              <a:lnSpc>
                <a:spcPct val="100000"/>
              </a:lnSpc>
              <a:buClr>
                <a:srgbClr val="10CF9B"/>
              </a:buClr>
              <a:buSzPct val="65000"/>
              <a:buFont typeface="Wingdings 2" charset="2"/>
              <a:buChar char=""/>
            </a:pPr>
            <a:r>
              <a:rPr lang="hu-HU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Ötödik szint</a:t>
            </a:r>
            <a:endParaRPr/>
          </a:p>
        </p:txBody>
      </p:sp>
      <p:sp>
        <p:nvSpPr>
          <p:cNvPr id="95" name="PlaceHolder 9"/>
          <p:cNvSpPr>
            <a:spLocks noGrp="1"/>
          </p:cNvSpPr>
          <p:nvPr>
            <p:ph type="body"/>
          </p:nvPr>
        </p:nvSpPr>
        <p:spPr>
          <a:xfrm>
            <a:off x="4645080" y="2514600"/>
            <a:ext cx="4041360" cy="3845520"/>
          </a:xfrm>
          <a:prstGeom prst="rect">
            <a:avLst/>
          </a:prstGeom>
        </p:spPr>
        <p:txBody>
          <a:bodyPr lIns="90000" tIns="0" rIns="90000" bIns="4500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hu-HU" sz="2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Vázlatszöveg formátumának szerkesztése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hu-HU" sz="2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Második vázlatszint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hu-HU" sz="2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Harmadik vázlatszint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hu-HU" sz="2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Negyedik vázlatszint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hu-HU" sz="2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Ötödik vázlatszint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hu-HU" sz="2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Hatodik vázlatszint</a:t>
            </a:r>
            <a:endParaRPr/>
          </a:p>
          <a:p>
            <a:pPr marL="274320" indent="-273960">
              <a:lnSpc>
                <a:spcPct val="100000"/>
              </a:lnSpc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hu-HU" sz="2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Hetedik vázlatszintMintaszöveg szerkesztése</a:t>
            </a:r>
            <a:endParaRPr/>
          </a:p>
          <a:p>
            <a:pPr marL="640080" lvl="1" indent="-246600">
              <a:lnSpc>
                <a:spcPct val="100000"/>
              </a:lnSpc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lang="hu-HU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Második szint</a:t>
            </a:r>
            <a:endParaRPr/>
          </a:p>
          <a:p>
            <a:pPr marL="914400" lvl="2" indent="-246600">
              <a:lnSpc>
                <a:spcPct val="100000"/>
              </a:lnSpc>
              <a:buClr>
                <a:srgbClr val="009DD9"/>
              </a:buClr>
              <a:buSzPct val="70000"/>
              <a:buFont typeface="Wingdings 2" charset="2"/>
              <a:buChar char=""/>
            </a:pPr>
            <a:r>
              <a:rPr lang="hu-H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Harmadik szint</a:t>
            </a:r>
            <a:endParaRPr/>
          </a:p>
          <a:p>
            <a:pPr marL="1188720" lvl="3" indent="-209880">
              <a:lnSpc>
                <a:spcPct val="100000"/>
              </a:lnSpc>
              <a:buClr>
                <a:srgbClr val="0BD0D9"/>
              </a:buClr>
              <a:buSzPct val="65000"/>
              <a:buFont typeface="Wingdings 2" charset="2"/>
              <a:buChar char=""/>
            </a:pPr>
            <a:r>
              <a:rPr lang="hu-HU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Negyedik szint</a:t>
            </a:r>
            <a:endParaRPr/>
          </a:p>
          <a:p>
            <a:pPr marL="1463040" lvl="4" indent="-209880">
              <a:lnSpc>
                <a:spcPct val="100000"/>
              </a:lnSpc>
              <a:buClr>
                <a:srgbClr val="10CF9B"/>
              </a:buClr>
              <a:buSzPct val="65000"/>
              <a:buFont typeface="Wingdings 2" charset="2"/>
              <a:buChar char=""/>
            </a:pPr>
            <a:r>
              <a:rPr lang="hu-HU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Ötödik szint</a:t>
            </a:r>
            <a:endParaRPr/>
          </a:p>
        </p:txBody>
      </p:sp>
      <p:sp>
        <p:nvSpPr>
          <p:cNvPr id="96" name="PlaceHolder 10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hu-HU" sz="1200" strike="noStrike" spc="-1">
                <a:solidFill>
                  <a:srgbClr val="035C75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2018. 11. 2.</a:t>
            </a:r>
            <a:endParaRPr/>
          </a:p>
        </p:txBody>
      </p:sp>
      <p:sp>
        <p:nvSpPr>
          <p:cNvPr id="97" name="PlaceHolder 11"/>
          <p:cNvSpPr>
            <a:spLocks noGrp="1"/>
          </p:cNvSpPr>
          <p:nvPr>
            <p:ph type="ftr"/>
          </p:nvPr>
        </p:nvSpPr>
        <p:spPr>
          <a:xfrm>
            <a:off x="2666880" y="6356520"/>
            <a:ext cx="3352320" cy="364680"/>
          </a:xfrm>
          <a:prstGeom prst="rect">
            <a:avLst/>
          </a:prstGeom>
        </p:spPr>
        <p:txBody>
          <a:bodyPr lIns="0" tIns="0" rIns="0" bIns="0" anchor="b"/>
          <a:lstStyle/>
          <a:p>
            <a:endParaRPr/>
          </a:p>
        </p:txBody>
      </p:sp>
      <p:sp>
        <p:nvSpPr>
          <p:cNvPr id="98" name="PlaceHolder 12"/>
          <p:cNvSpPr>
            <a:spLocks noGrp="1"/>
          </p:cNvSpPr>
          <p:nvPr>
            <p:ph type="sldNum"/>
          </p:nvPr>
        </p:nvSpPr>
        <p:spPr>
          <a:xfrm>
            <a:off x="7924680" y="6356520"/>
            <a:ext cx="761760" cy="36468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D0F0D2FD-3D78-4964-9F90-D8C4618C9EEC}" type="slidenum">
              <a:rPr lang="hu-HU" sz="1200" strike="noStrike" spc="-1">
                <a:solidFill>
                  <a:srgbClr val="035C75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3578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4800" dirty="0"/>
              <a:t>A kommunikáció- és a médiakutatás alapjai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Bognár </a:t>
            </a:r>
            <a:r>
              <a:rPr lang="hu-HU" dirty="0" err="1"/>
              <a:t>Bulcsu</a:t>
            </a:r>
            <a:r>
              <a:rPr lang="hu-HU" dirty="0"/>
              <a:t>, PPKE BTK</a:t>
            </a:r>
          </a:p>
          <a:p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21088"/>
            <a:ext cx="4574907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427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800" dirty="0"/>
              <a:t>A kommunikáció felosztása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8136904" cy="4321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508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alter</a:t>
            </a:r>
            <a:r>
              <a:rPr lang="hu-HU" dirty="0"/>
              <a:t> és ego interakciója</a:t>
            </a:r>
          </a:p>
          <a:p>
            <a:r>
              <a:rPr lang="hu-HU" dirty="0"/>
              <a:t>Információ</a:t>
            </a:r>
          </a:p>
          <a:p>
            <a:r>
              <a:rPr lang="hu-HU" dirty="0"/>
              <a:t>Közlés</a:t>
            </a:r>
          </a:p>
          <a:p>
            <a:r>
              <a:rPr lang="hu-HU" dirty="0"/>
              <a:t>Megértés (</a:t>
            </a:r>
            <a:r>
              <a:rPr lang="hu-HU" dirty="0" err="1"/>
              <a:t>understand</a:t>
            </a:r>
            <a:r>
              <a:rPr lang="hu-HU" dirty="0"/>
              <a:t>, </a:t>
            </a:r>
            <a:r>
              <a:rPr lang="hu-HU" dirty="0" err="1"/>
              <a:t>verstehen</a:t>
            </a:r>
            <a:r>
              <a:rPr lang="hu-HU" dirty="0"/>
              <a:t>)</a:t>
            </a:r>
          </a:p>
          <a:p>
            <a:r>
              <a:rPr lang="hu-HU" dirty="0"/>
              <a:t>Szelekciók folyamat</a:t>
            </a:r>
          </a:p>
          <a:p>
            <a:r>
              <a:rPr lang="hu-HU" dirty="0"/>
              <a:t>Megértés korlátai: </a:t>
            </a:r>
            <a:r>
              <a:rPr lang="hu-HU" dirty="0" err="1"/>
              <a:t>alter</a:t>
            </a:r>
            <a:r>
              <a:rPr lang="hu-HU" dirty="0"/>
              <a:t> és ego saját világa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kommunikáció folyamata</a:t>
            </a:r>
          </a:p>
        </p:txBody>
      </p:sp>
    </p:spTree>
    <p:extLst>
      <p:ext uri="{BB962C8B-B14F-4D97-AF65-F5344CB8AC3E}">
        <p14:creationId xmlns:p14="http://schemas.microsoft.com/office/powerpoint/2010/main" val="2799175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F4C43FBC-48E1-4E37-92CF-2EAE5CBBB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b="1" dirty="0"/>
              <a:t>Tömegmédia:</a:t>
            </a:r>
            <a:r>
              <a:rPr lang="hu-HU" dirty="0"/>
              <a:t> A társadalom szinte minden tagját elérő, széles hatókörű kommunikációs eszköz </a:t>
            </a:r>
          </a:p>
          <a:p>
            <a:r>
              <a:rPr lang="hu-HU" dirty="0"/>
              <a:t>Olyan kommunikációt hoz létre, amihez nem szükséges a másik jelenléte [pl. film, rádió, rögzített zene, internet → egyénre szabott, változatos, interaktív – nem lineáris kapcsolat]</a:t>
            </a:r>
          </a:p>
          <a:p>
            <a:endParaRPr lang="hu-HU" dirty="0"/>
          </a:p>
          <a:p>
            <a:r>
              <a:rPr lang="hu-HU" dirty="0"/>
              <a:t>1) </a:t>
            </a:r>
            <a:r>
              <a:rPr lang="hu-HU" i="1" dirty="0"/>
              <a:t>Politikai vonatkozás</a:t>
            </a:r>
            <a:r>
              <a:rPr lang="hu-HU" dirty="0"/>
              <a:t>:</a:t>
            </a:r>
          </a:p>
          <a:p>
            <a:pPr lvl="0"/>
            <a:r>
              <a:rPr lang="hu-HU" dirty="0"/>
              <a:t>Teret, csatornát kínál a demokratikus vitára </a:t>
            </a:r>
          </a:p>
          <a:p>
            <a:r>
              <a:rPr lang="hu-HU" dirty="0"/>
              <a:t>A hatalomgyakorlás eszköze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3D95029A-7FCE-412B-956C-CEE76BFB2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490" y="570156"/>
            <a:ext cx="7915958" cy="1054250"/>
          </a:xfrm>
        </p:spPr>
        <p:txBody>
          <a:bodyPr/>
          <a:lstStyle/>
          <a:p>
            <a:r>
              <a:rPr lang="hu-HU" sz="4000" dirty="0"/>
              <a:t>Tömegmédia, tömegkommunikáció</a:t>
            </a:r>
          </a:p>
        </p:txBody>
      </p:sp>
    </p:spTree>
    <p:extLst>
      <p:ext uri="{BB962C8B-B14F-4D97-AF65-F5344CB8AC3E}">
        <p14:creationId xmlns:p14="http://schemas.microsoft.com/office/powerpoint/2010/main" val="4184741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B448F00F-4263-4811-BA59-277EF984F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i="1" dirty="0"/>
              <a:t>2) A kultúra vonatkozásában</a:t>
            </a:r>
            <a:r>
              <a:rPr lang="hu-HU" dirty="0"/>
              <a:t>:</a:t>
            </a:r>
          </a:p>
          <a:p>
            <a:pPr lvl="0"/>
            <a:r>
              <a:rPr lang="hu-HU" dirty="0"/>
              <a:t>A társadalmi valóság meghatározása a tömegmédián keresztül → általában ezen keresztül tájékozódunk </a:t>
            </a:r>
          </a:p>
          <a:p>
            <a:pPr lvl="0"/>
            <a:r>
              <a:rPr lang="hu-HU" dirty="0"/>
              <a:t>Fontos szerepe van a közös identitás kialakításában [közvetített tartalomként jelenik meg]</a:t>
            </a:r>
          </a:p>
          <a:p>
            <a:pPr lvl="0"/>
            <a:r>
              <a:rPr lang="hu-HU" dirty="0"/>
              <a:t>Szabadidős környezet → kulturális környezet → a szórakozás lehetősége </a:t>
            </a:r>
          </a:p>
          <a:p>
            <a:r>
              <a:rPr lang="hu-HU" i="1" dirty="0"/>
              <a:t>3) Gazdasági vonatkozás:</a:t>
            </a:r>
          </a:p>
          <a:p>
            <a:pPr lvl="0"/>
            <a:r>
              <a:rPr lang="hu-HU" dirty="0"/>
              <a:t>jelentős piaci jelentőség </a:t>
            </a: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1DDA4303-831C-46CD-BB80-C17276F96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/>
              <a:t>A tömegmédia társadalmi vonatkozásai</a:t>
            </a:r>
          </a:p>
        </p:txBody>
      </p:sp>
    </p:spTree>
    <p:extLst>
      <p:ext uri="{BB962C8B-B14F-4D97-AF65-F5344CB8AC3E}">
        <p14:creationId xmlns:p14="http://schemas.microsoft.com/office/powerpoint/2010/main" val="3168076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3E1A3354-092D-4589-BE21-E30C9AFA8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/>
              <a:t>1. </a:t>
            </a:r>
            <a:r>
              <a:rPr lang="hu-HU" dirty="0" err="1"/>
              <a:t>Intraperszonális</a:t>
            </a:r>
            <a:r>
              <a:rPr lang="hu-HU" dirty="0"/>
              <a:t> [személyen belüli]</a:t>
            </a:r>
          </a:p>
          <a:p>
            <a:pPr lvl="0"/>
            <a:r>
              <a:rPr lang="hu-HU" dirty="0"/>
              <a:t>2. Interperszonális [személyközi]</a:t>
            </a:r>
          </a:p>
          <a:p>
            <a:pPr lvl="0"/>
            <a:r>
              <a:rPr lang="hu-HU" dirty="0"/>
              <a:t>3. Csoporton belüli</a:t>
            </a:r>
          </a:p>
          <a:p>
            <a:pPr lvl="0"/>
            <a:r>
              <a:rPr lang="hu-HU" dirty="0"/>
              <a:t>4. Intézményes, szervezeti</a:t>
            </a:r>
          </a:p>
          <a:p>
            <a:pPr lvl="0"/>
            <a:r>
              <a:rPr lang="hu-HU" dirty="0"/>
              <a:t>5. hálózati kommunikáció </a:t>
            </a:r>
          </a:p>
          <a:p>
            <a:pPr lvl="0"/>
            <a:r>
              <a:rPr lang="hu-HU" dirty="0"/>
              <a:t>6. tömegkommunikáció </a:t>
            </a:r>
          </a:p>
          <a:p>
            <a:pPr lvl="0"/>
            <a:r>
              <a:rPr lang="hu-HU" dirty="0"/>
              <a:t>7. társadalmi kommunikáció</a:t>
            </a: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E9E5790D-8403-4EA9-ADED-E7ABBA54C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/>
              <a:t>Kommunikációs szintek</a:t>
            </a:r>
          </a:p>
        </p:txBody>
      </p:sp>
    </p:spTree>
    <p:extLst>
      <p:ext uri="{BB962C8B-B14F-4D97-AF65-F5344CB8AC3E}">
        <p14:creationId xmlns:p14="http://schemas.microsoft.com/office/powerpoint/2010/main" val="3290109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7DA6C865-D353-435D-9FFA-969E7C52F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hu-HU" dirty="0"/>
              <a:t>1. Strukturális hagyomány: </a:t>
            </a:r>
          </a:p>
          <a:p>
            <a:pPr lvl="1"/>
            <a:r>
              <a:rPr lang="hu-HU" sz="2400" dirty="0"/>
              <a:t>Milyen hatást gyakorol a társadalmi struktúra és a médiarendszer a médiatartalmak mintáira [társadalom központú] </a:t>
            </a:r>
          </a:p>
          <a:p>
            <a:pPr lvl="0"/>
            <a:r>
              <a:rPr lang="hu-HU" dirty="0"/>
              <a:t>2. Magatartás szerinti hagyomány:</a:t>
            </a:r>
          </a:p>
          <a:p>
            <a:pPr lvl="1"/>
            <a:r>
              <a:rPr lang="hu-HU" sz="2400" dirty="0"/>
              <a:t>Milyen hatást gyakorol az emberi viselkedésre a média [viselkedéstudományi]</a:t>
            </a:r>
          </a:p>
          <a:p>
            <a:pPr lvl="0"/>
            <a:r>
              <a:rPr lang="hu-HU" dirty="0"/>
              <a:t>3. Kulturális hagyomány:</a:t>
            </a:r>
          </a:p>
          <a:p>
            <a:pPr lvl="1"/>
            <a:r>
              <a:rPr lang="hu-HU" sz="2400" dirty="0"/>
              <a:t>A jelentés és a nyelv kérdéseire fókuszál pl. médianyelv [nyelvészet, kulturális antropológia]</a:t>
            </a: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6F0B731C-2C85-4254-B713-62801F5ED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/>
              <a:t>A kommunikációs szintek elemzési hagyományai</a:t>
            </a:r>
          </a:p>
        </p:txBody>
      </p:sp>
    </p:spTree>
    <p:extLst>
      <p:ext uri="{BB962C8B-B14F-4D97-AF65-F5344CB8AC3E}">
        <p14:creationId xmlns:p14="http://schemas.microsoft.com/office/powerpoint/2010/main" val="2013188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A25CFE21-0B2E-4663-AA00-4B500DE95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hu-HU" dirty="0"/>
              <a:t>George </a:t>
            </a:r>
            <a:r>
              <a:rPr lang="hu-HU" dirty="0" err="1"/>
              <a:t>Gerbner</a:t>
            </a:r>
            <a:r>
              <a:rPr lang="hu-HU" dirty="0"/>
              <a:t>:</a:t>
            </a:r>
          </a:p>
          <a:p>
            <a:pPr lvl="1"/>
            <a:r>
              <a:rPr lang="hu-HU" sz="2400" dirty="0"/>
              <a:t>Tömegkommunikáció: társadalmi interakció üzeneteken keresztül </a:t>
            </a:r>
          </a:p>
          <a:p>
            <a:pPr lvl="0"/>
            <a:r>
              <a:rPr lang="hu-HU" dirty="0" err="1"/>
              <a:t>Tama</a:t>
            </a:r>
            <a:r>
              <a:rPr lang="hu-HU" dirty="0"/>
              <a:t> </a:t>
            </a:r>
            <a:r>
              <a:rPr lang="hu-HU" dirty="0" err="1"/>
              <a:t>Janowicz</a:t>
            </a:r>
            <a:r>
              <a:rPr lang="hu-HU" dirty="0"/>
              <a:t>: </a:t>
            </a:r>
          </a:p>
          <a:p>
            <a:pPr lvl="1"/>
            <a:r>
              <a:rPr lang="hu-HU" sz="2400" dirty="0"/>
              <a:t>A tömegkommunikáció intézményekből és technikákból áll, amelyek segítségével bizonyos specializált csoportok a maguk szolgálatába állítják a kommunikációs eszközöket abból a célból, hogy a szimbolikus tartalmakat a közönség nagy, heterogén, széles körben szóródó csoportjaihoz eljuttassák.</a:t>
            </a: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8A947AA0-1FC8-411D-BF89-1BFA67B3A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/>
              <a:t>A tömegkommunikáció fogalma</a:t>
            </a:r>
          </a:p>
        </p:txBody>
      </p:sp>
    </p:spTree>
    <p:extLst>
      <p:ext uri="{BB962C8B-B14F-4D97-AF65-F5344CB8AC3E}">
        <p14:creationId xmlns:p14="http://schemas.microsoft.com/office/powerpoint/2010/main" val="2479637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8E78C881-1F63-497D-976C-3295C0989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hu-HU" dirty="0" err="1"/>
              <a:t>Premodern</a:t>
            </a:r>
            <a:r>
              <a:rPr lang="hu-HU" dirty="0"/>
              <a:t>: a nyilvános színházi, zenei előadások kapcsán</a:t>
            </a:r>
          </a:p>
          <a:p>
            <a:pPr lvl="1"/>
            <a:r>
              <a:rPr lang="hu-HU" sz="2400" dirty="0"/>
              <a:t>közönség fizikai csoportosulása</a:t>
            </a:r>
          </a:p>
          <a:p>
            <a:pPr lvl="1"/>
            <a:r>
              <a:rPr lang="hu-HU" sz="2400" dirty="0"/>
              <a:t>a nézés és a hallgatás is szervezett</a:t>
            </a:r>
          </a:p>
          <a:p>
            <a:pPr lvl="1"/>
            <a:r>
              <a:rPr lang="hu-HU" sz="2400" dirty="0"/>
              <a:t>az események nyilvánosak</a:t>
            </a:r>
          </a:p>
          <a:p>
            <a:pPr lvl="1"/>
            <a:r>
              <a:rPr lang="hu-HU" sz="2400" dirty="0"/>
              <a:t>a közönség populáris jellegű</a:t>
            </a:r>
          </a:p>
          <a:p>
            <a:pPr lvl="1"/>
            <a:r>
              <a:rPr lang="hu-HU" sz="2400" dirty="0"/>
              <a:t>az előadások szekulárisak (nem vallási) → szórakoztató, nevelő célzatú</a:t>
            </a:r>
          </a:p>
          <a:p>
            <a:pPr lvl="1"/>
            <a:r>
              <a:rPr lang="hu-HU" sz="2400" dirty="0"/>
              <a:t>a választás és a figyelem önkéntes</a:t>
            </a:r>
          </a:p>
          <a:p>
            <a:pPr lvl="1"/>
            <a:r>
              <a:rPr lang="hu-HU" sz="2400" dirty="0"/>
              <a:t>létrejön egyfajta szakosodás → szerepek:</a:t>
            </a:r>
          </a:p>
          <a:p>
            <a:pPr lvl="2"/>
            <a:r>
              <a:rPr lang="hu-HU" dirty="0"/>
              <a:t>nézői</a:t>
            </a:r>
          </a:p>
          <a:p>
            <a:pPr lvl="2"/>
            <a:r>
              <a:rPr lang="hu-HU" dirty="0"/>
              <a:t>szerzői</a:t>
            </a:r>
          </a:p>
          <a:p>
            <a:pPr lvl="2"/>
            <a:r>
              <a:rPr lang="hu-HU" dirty="0"/>
              <a:t>előadói</a:t>
            </a:r>
          </a:p>
          <a:p>
            <a:pPr lvl="0"/>
            <a:r>
              <a:rPr lang="hu-HU" dirty="0"/>
              <a:t>Modern:</a:t>
            </a:r>
          </a:p>
          <a:p>
            <a:pPr lvl="1"/>
            <a:r>
              <a:rPr lang="hu-HU" sz="2400" dirty="0"/>
              <a:t>sokkal nagyobb a közönség  (nincs fizikai kötöttség) → nincs fizikai csoportosulás </a:t>
            </a:r>
          </a:p>
          <a:p>
            <a:pPr lvl="1"/>
            <a:r>
              <a:rPr lang="hu-HU" sz="2400" dirty="0" err="1"/>
              <a:t>szétszórtabb</a:t>
            </a:r>
            <a:r>
              <a:rPr lang="hu-HU" sz="2400" dirty="0"/>
              <a:t> a közönség → </a:t>
            </a:r>
            <a:r>
              <a:rPr lang="hu-HU" sz="2400" dirty="0" err="1"/>
              <a:t>individualizáltabb</a:t>
            </a:r>
            <a:r>
              <a:rPr lang="hu-HU" sz="2400" dirty="0"/>
              <a:t> (nincs homogenitás)</a:t>
            </a:r>
          </a:p>
          <a:p>
            <a:pPr lvl="1"/>
            <a:r>
              <a:rPr lang="hu-HU" sz="2400" dirty="0"/>
              <a:t>egyre inkább privatizálódott a közönség</a:t>
            </a: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1D76A0D4-2D8E-4BE2-B426-45201B169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/>
              <a:t>A tömegmédia közönsége egykor és ma</a:t>
            </a:r>
          </a:p>
        </p:txBody>
      </p:sp>
    </p:spTree>
    <p:extLst>
      <p:ext uri="{BB962C8B-B14F-4D97-AF65-F5344CB8AC3E}">
        <p14:creationId xmlns:p14="http://schemas.microsoft.com/office/powerpoint/2010/main" val="4128066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C0CE2CCB-44E6-4C05-BA2E-23376411C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hu-HU" sz="1900" dirty="0"/>
              <a:t>Behaviorista- funkcionalista modell: mi befolyásolja az egyéni választást és viselkedést?</a:t>
            </a:r>
          </a:p>
          <a:p>
            <a:pPr lvl="1"/>
            <a:r>
              <a:rPr lang="hu-HU" sz="1900" dirty="0"/>
              <a:t>Az egyedi és változó aspektusok a </a:t>
            </a:r>
            <a:r>
              <a:rPr lang="hu-HU" sz="1900" dirty="0" err="1"/>
              <a:t>fontosak</a:t>
            </a:r>
            <a:endParaRPr lang="hu-HU" sz="1900" dirty="0"/>
          </a:p>
          <a:p>
            <a:pPr lvl="2"/>
            <a:r>
              <a:rPr lang="hu-HU" sz="1900" dirty="0"/>
              <a:t>Hasznosságelméleti magyarázat:</a:t>
            </a:r>
          </a:p>
          <a:p>
            <a:pPr lvl="3"/>
            <a:r>
              <a:rPr lang="hu-HU" sz="1900" dirty="0"/>
              <a:t>A leendő közönség szükségleteiből, vágyaiból, motivációiból indul ki → a médiahasználat </a:t>
            </a:r>
            <a:r>
              <a:rPr lang="hu-HU" sz="1900"/>
              <a:t>ezek kiélését </a:t>
            </a:r>
            <a:r>
              <a:rPr lang="hu-HU" sz="1900" dirty="0"/>
              <a:t>jelenti </a:t>
            </a:r>
          </a:p>
          <a:p>
            <a:pPr lvl="4"/>
            <a:r>
              <a:rPr lang="hu-HU" sz="1900" dirty="0"/>
              <a:t>egyéni szükségletek:</a:t>
            </a:r>
          </a:p>
          <a:p>
            <a:pPr lvl="5"/>
            <a:r>
              <a:rPr lang="hu-HU" sz="1900" dirty="0"/>
              <a:t>tájékozódás szükséglete</a:t>
            </a:r>
          </a:p>
          <a:p>
            <a:pPr lvl="5"/>
            <a:r>
              <a:rPr lang="hu-HU" sz="1900" dirty="0"/>
              <a:t>pihenés szükséglete</a:t>
            </a:r>
          </a:p>
          <a:p>
            <a:pPr lvl="5"/>
            <a:r>
              <a:rPr lang="hu-HU" sz="1900" dirty="0"/>
              <a:t>társaságra vonatkozó szükséglet</a:t>
            </a:r>
          </a:p>
          <a:p>
            <a:pPr lvl="5"/>
            <a:r>
              <a:rPr lang="hu-HU" sz="1900" dirty="0"/>
              <a:t>kikapcsolódás, ábrándozás</a:t>
            </a: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15A8531A-1CF6-4FEB-BD69-B9E65A908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/>
              <a:t>Közönségképződés</a:t>
            </a:r>
          </a:p>
        </p:txBody>
      </p:sp>
    </p:spTree>
    <p:extLst>
      <p:ext uri="{BB962C8B-B14F-4D97-AF65-F5344CB8AC3E}">
        <p14:creationId xmlns:p14="http://schemas.microsoft.com/office/powerpoint/2010/main" val="3309831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9B5CDCCB-2080-4625-B5ED-7338F22BC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/>
            <a:r>
              <a:rPr lang="hu-HU" sz="2000" dirty="0"/>
              <a:t>társas szükségletek:</a:t>
            </a:r>
          </a:p>
          <a:p>
            <a:pPr lvl="5"/>
            <a:r>
              <a:rPr lang="hu-HU" sz="2000" dirty="0"/>
              <a:t>kohézió az emberek között → tagjai vagyunk a társadalomnak, helyettesíti az </a:t>
            </a:r>
            <a:r>
              <a:rPr lang="hu-HU" sz="2000" dirty="0" err="1"/>
              <a:t>együvétartozást</a:t>
            </a:r>
            <a:endParaRPr lang="hu-HU" sz="2000" dirty="0"/>
          </a:p>
          <a:p>
            <a:pPr lvl="5"/>
            <a:r>
              <a:rPr lang="hu-HU" sz="2000" dirty="0"/>
              <a:t>kulturális folytonosságot teremt az emberek között → többségi kulturális mintázatok elsajátítása (ez kell a társadalmi kapcsolatok fenntartásához)</a:t>
            </a:r>
          </a:p>
          <a:p>
            <a:pPr lvl="5"/>
            <a:r>
              <a:rPr lang="hu-HU" sz="2000" dirty="0"/>
              <a:t>társadalmi kontroll: mit lehet és mit nem </a:t>
            </a:r>
          </a:p>
          <a:p>
            <a:pPr lvl="5"/>
            <a:r>
              <a:rPr lang="hu-HU" sz="2000" dirty="0"/>
              <a:t>közérdekű információk széles körben való elterjesztése</a:t>
            </a: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18F869BC-1C9C-4F64-A022-78432B9AD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/>
              <a:t>A </a:t>
            </a:r>
            <a:r>
              <a:rPr lang="hu-HU" sz="2400" dirty="0" err="1"/>
              <a:t>közönségképződős</a:t>
            </a:r>
            <a:r>
              <a:rPr lang="hu-HU" sz="2400" dirty="0"/>
              <a:t> társas aspektusa</a:t>
            </a:r>
          </a:p>
        </p:txBody>
      </p:sp>
    </p:spTree>
    <p:extLst>
      <p:ext uri="{BB962C8B-B14F-4D97-AF65-F5344CB8AC3E}">
        <p14:creationId xmlns:p14="http://schemas.microsoft.com/office/powerpoint/2010/main" val="3167969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699247" y="1916832"/>
            <a:ext cx="7745505" cy="4608511"/>
          </a:xfrm>
        </p:spPr>
        <p:txBody>
          <a:bodyPr>
            <a:normAutofit/>
          </a:bodyPr>
          <a:lstStyle/>
          <a:p>
            <a:r>
              <a:rPr lang="hu-HU" sz="4000" dirty="0"/>
              <a:t>1. Előadások, reflexiók</a:t>
            </a:r>
          </a:p>
          <a:p>
            <a:r>
              <a:rPr lang="hu-HU" sz="4000" dirty="0"/>
              <a:t>2. Irodalom – intézeti honlap</a:t>
            </a:r>
          </a:p>
          <a:p>
            <a:r>
              <a:rPr lang="hu-HU" sz="4000" dirty="0"/>
              <a:t>3. Jegyzetelés</a:t>
            </a:r>
          </a:p>
          <a:p>
            <a:r>
              <a:rPr lang="hu-HU" sz="4000" dirty="0"/>
              <a:t>4. Kollokvium – online vagy személyes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félév menete</a:t>
            </a:r>
          </a:p>
        </p:txBody>
      </p:sp>
    </p:spTree>
    <p:extLst>
      <p:ext uri="{BB962C8B-B14F-4D97-AF65-F5344CB8AC3E}">
        <p14:creationId xmlns:p14="http://schemas.microsoft.com/office/powerpoint/2010/main" val="75745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9F843F24-1845-483B-9400-8EE05E1A6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b="1" dirty="0"/>
              <a:t>Korai közönségkutatás:</a:t>
            </a:r>
            <a:endParaRPr lang="hu-HU" dirty="0"/>
          </a:p>
          <a:p>
            <a:pPr lvl="0"/>
            <a:r>
              <a:rPr lang="hu-HU" dirty="0"/>
              <a:t>közönség = áldozat → nincs autonómia, nem tudja megítélni</a:t>
            </a:r>
          </a:p>
          <a:p>
            <a:pPr lvl="0"/>
            <a:r>
              <a:rPr lang="hu-HU" dirty="0"/>
              <a:t>közönség = fogyasztó → a hirdetőnek van eladva (áru jelleg, kizsákmányolás)- </a:t>
            </a:r>
            <a:r>
              <a:rPr lang="hu-HU" dirty="0" err="1"/>
              <a:t>Adorno</a:t>
            </a:r>
            <a:r>
              <a:rPr lang="hu-HU" dirty="0"/>
              <a:t> (Frankfurtiak)</a:t>
            </a:r>
          </a:p>
          <a:p>
            <a:r>
              <a:rPr lang="hu-HU" dirty="0"/>
              <a:t> </a:t>
            </a:r>
          </a:p>
          <a:p>
            <a:r>
              <a:rPr lang="hu-HU" b="1" dirty="0"/>
              <a:t>Mai:</a:t>
            </a:r>
            <a:endParaRPr lang="hu-HU" dirty="0"/>
          </a:p>
          <a:p>
            <a:pPr lvl="0"/>
            <a:r>
              <a:rPr lang="hu-HU" dirty="0"/>
              <a:t>Médiatapasztalat társas interakció részeként vizsgálva → nincs kitüntetett szerep – szokványos tapasztalatszerzés</a:t>
            </a: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D211D101-0749-4A5C-8A09-142764900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/>
              <a:t>Közönségkutatás</a:t>
            </a:r>
          </a:p>
        </p:txBody>
      </p:sp>
    </p:spTree>
    <p:extLst>
      <p:ext uri="{BB962C8B-B14F-4D97-AF65-F5344CB8AC3E}">
        <p14:creationId xmlns:p14="http://schemas.microsoft.com/office/powerpoint/2010/main" val="4093043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51A9B116-F55D-4FAF-A3D3-3140A2405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hu-HU" sz="2400" dirty="0"/>
              <a:t>Nyilvános: </a:t>
            </a:r>
          </a:p>
          <a:p>
            <a:pPr lvl="2"/>
            <a:r>
              <a:rPr lang="hu-HU" dirty="0"/>
              <a:t>Mozi, koncert</a:t>
            </a:r>
          </a:p>
          <a:p>
            <a:pPr lvl="2"/>
            <a:r>
              <a:rPr lang="hu-HU" dirty="0"/>
              <a:t>Közesemény → közös reakciók: általánosabb társadalmi jelentőségű esemény élőben közvetítve vagy nagy tömeg szórakozását célzó esemény</a:t>
            </a:r>
          </a:p>
          <a:p>
            <a:pPr lvl="2"/>
            <a:r>
              <a:rPr lang="hu-HU" dirty="0"/>
              <a:t>Szélesebb közönséggel való azonosulás játszódik le</a:t>
            </a:r>
          </a:p>
          <a:p>
            <a:pPr lvl="2"/>
            <a:r>
              <a:rPr lang="hu-HU" dirty="0" err="1"/>
              <a:t>Dayan</a:t>
            </a:r>
            <a:r>
              <a:rPr lang="hu-HU" dirty="0"/>
              <a:t>-Katz: médiaesemény: előre megtervezett, amire már a megléte előtt felhívják a figyelmet pl. olimpia, Diana és Charles esküvője</a:t>
            </a:r>
          </a:p>
          <a:p>
            <a:pPr lvl="2"/>
            <a:r>
              <a:rPr lang="hu-HU" dirty="0"/>
              <a:t>A média közösségi rítusként egyesíti a közönséget → közösségérzet</a:t>
            </a: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C1842108-F2DB-4FA9-8424-3DEF0DE02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/>
              <a:t>Médiatapasztalat</a:t>
            </a:r>
          </a:p>
        </p:txBody>
      </p:sp>
    </p:spTree>
    <p:extLst>
      <p:ext uri="{BB962C8B-B14F-4D97-AF65-F5344CB8AC3E}">
        <p14:creationId xmlns:p14="http://schemas.microsoft.com/office/powerpoint/2010/main" val="1008329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8375BEA2-4454-40BA-8553-31F268C6E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hu-HU" sz="2400" dirty="0"/>
              <a:t>Otthoni:</a:t>
            </a:r>
          </a:p>
          <a:p>
            <a:pPr lvl="2"/>
            <a:r>
              <a:rPr lang="hu-HU" dirty="0"/>
              <a:t>DVD, CD, zene, könyv, internet</a:t>
            </a:r>
          </a:p>
          <a:p>
            <a:pPr lvl="2"/>
            <a:r>
              <a:rPr lang="hu-HU" dirty="0"/>
              <a:t>sajátos átmenet: a tágabb viszonyrendszer és a magán világ szempontjai egyaránt megjelennek</a:t>
            </a:r>
          </a:p>
          <a:p>
            <a:pPr lvl="2"/>
            <a:r>
              <a:rPr lang="hu-HU" dirty="0"/>
              <a:t>személyes hangulat és helyzet alapján épül fel a médiahasználat</a:t>
            </a:r>
          </a:p>
          <a:p>
            <a:pPr lvl="2"/>
            <a:r>
              <a:rPr lang="hu-HU" dirty="0"/>
              <a:t>kevéssé tartalmaz utalásokat a szélesebb társadalmi rendszerre → nincs társadalmi jelentősége</a:t>
            </a:r>
          </a:p>
          <a:p>
            <a:pPr lvl="2"/>
            <a:r>
              <a:rPr lang="hu-HU" dirty="0"/>
              <a:t>mostanában egyre népszerűbb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76CDB5C5-CF84-45BB-BF95-58207C133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/>
              <a:t>Médiatapasztalat - privát</a:t>
            </a:r>
          </a:p>
        </p:txBody>
      </p:sp>
    </p:spTree>
    <p:extLst>
      <p:ext uri="{BB962C8B-B14F-4D97-AF65-F5344CB8AC3E}">
        <p14:creationId xmlns:p14="http://schemas.microsoft.com/office/powerpoint/2010/main" val="1692754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CE7C7D99-C798-4CB6-8A1E-D0B2318F3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hu-HU" dirty="0"/>
              <a:t>A közönség </a:t>
            </a:r>
            <a:r>
              <a:rPr lang="hu-HU" dirty="0" err="1"/>
              <a:t>heterogenizálódik</a:t>
            </a:r>
            <a:r>
              <a:rPr lang="hu-HU" dirty="0"/>
              <a:t> → szubkultúrák függvénye, hogy milyen a közönség:</a:t>
            </a:r>
          </a:p>
          <a:p>
            <a:pPr lvl="1"/>
            <a:r>
              <a:rPr lang="hu-HU" sz="2400" dirty="0"/>
              <a:t>családi szociokulturális körülmények</a:t>
            </a:r>
          </a:p>
          <a:p>
            <a:pPr lvl="1"/>
            <a:r>
              <a:rPr lang="hu-HU" sz="2400" dirty="0"/>
              <a:t>iskolatársak- kortárscsoport</a:t>
            </a:r>
          </a:p>
          <a:p>
            <a:pPr lvl="1"/>
            <a:r>
              <a:rPr lang="hu-HU" sz="2400" dirty="0"/>
              <a:t>munkahelyi és szabadidős társas kapcsolatok következménye</a:t>
            </a:r>
          </a:p>
          <a:p>
            <a:pPr lvl="0"/>
            <a:r>
              <a:rPr lang="hu-HU" dirty="0"/>
              <a:t>Polarizálódik a kínálat → szubkultúrák megerősítése</a:t>
            </a:r>
          </a:p>
          <a:p>
            <a:pPr lvl="0"/>
            <a:r>
              <a:rPr lang="hu-HU" dirty="0"/>
              <a:t>P. </a:t>
            </a:r>
            <a:r>
              <a:rPr lang="hu-HU" dirty="0" err="1"/>
              <a:t>Bourdieu</a:t>
            </a:r>
            <a:r>
              <a:rPr lang="hu-HU" dirty="0"/>
              <a:t>: Az életstílus kérdése</a:t>
            </a:r>
          </a:p>
          <a:p>
            <a:pPr lvl="1"/>
            <a:r>
              <a:rPr lang="hu-HU" sz="2400" dirty="0"/>
              <a:t>finom megkülönböztetések struktúrája → egyre homogénebb társadalomban kisebb jelek a kulturális ízlés kifejezésére megfelelő médiahasználat</a:t>
            </a:r>
          </a:p>
          <a:p>
            <a:pPr lvl="1"/>
            <a:r>
              <a:rPr lang="hu-HU" sz="2400" dirty="0"/>
              <a:t>kulturális érdeklődéssel és médiahasználattal próbálják megkülönböztetni egymást</a:t>
            </a:r>
          </a:p>
          <a:p>
            <a:pPr lvl="1"/>
            <a:r>
              <a:rPr lang="hu-HU" sz="2400" dirty="0"/>
              <a:t>az életstílus függvénye a médiahasználat</a:t>
            </a: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3FF5521B-A346-4EF2-9ED9-483CEE2F5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/>
              <a:t>Médiafogyasztás a társadalmi pozíció alapján</a:t>
            </a:r>
          </a:p>
        </p:txBody>
      </p:sp>
    </p:spTree>
    <p:extLst>
      <p:ext uri="{BB962C8B-B14F-4D97-AF65-F5344CB8AC3E}">
        <p14:creationId xmlns:p14="http://schemas.microsoft.com/office/powerpoint/2010/main" val="1362028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9CF38401-2243-4EB7-9092-74B97C19C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hu-HU" sz="2300" dirty="0" err="1"/>
              <a:t>Gender</a:t>
            </a:r>
            <a:r>
              <a:rPr lang="hu-HU" sz="2300" dirty="0"/>
              <a:t> (társadalmi nem) → társadalmilag megkonstruált nemhez kapcsolódó médiahasználat :</a:t>
            </a:r>
          </a:p>
          <a:p>
            <a:pPr lvl="1"/>
            <a:r>
              <a:rPr lang="hu-HU" sz="2300" dirty="0"/>
              <a:t>A társadalom által megfogalmazott férfias, nőies ideál hogyan jelenik meg a médiában</a:t>
            </a:r>
          </a:p>
          <a:p>
            <a:pPr lvl="1"/>
            <a:r>
              <a:rPr lang="hu-HU" sz="2300" dirty="0"/>
              <a:t>A média hogyan kreál különböző nemeknek szóló műsorokat</a:t>
            </a:r>
          </a:p>
          <a:p>
            <a:pPr lvl="0"/>
            <a:r>
              <a:rPr lang="hu-HU" sz="2300" dirty="0" err="1"/>
              <a:t>Radway</a:t>
            </a:r>
            <a:r>
              <a:rPr lang="hu-HU" sz="2300" dirty="0"/>
              <a:t>: romantikus irodalom vizsgálata </a:t>
            </a:r>
          </a:p>
          <a:p>
            <a:pPr lvl="1"/>
            <a:r>
              <a:rPr lang="hu-HU" sz="2300" dirty="0"/>
              <a:t>miért a nők preferálják: a férfijogú hímsovén társadalom termeli ki, mert itt kapja meg a figyelmet, vágyai kiélése</a:t>
            </a:r>
          </a:p>
          <a:p>
            <a:pPr lvl="1"/>
            <a:r>
              <a:rPr lang="hu-HU" sz="2300" dirty="0"/>
              <a:t>ez erőt ad és bátorítja a nőket, hogy itt megkapják, amit a vágyaikban szeretnének</a:t>
            </a:r>
          </a:p>
          <a:p>
            <a:pPr lvl="1"/>
            <a:r>
              <a:rPr lang="hu-HU" sz="2300" dirty="0"/>
              <a:t>Szappanoperák kutatása erre alapozva:</a:t>
            </a:r>
          </a:p>
          <a:p>
            <a:pPr lvl="2"/>
            <a:r>
              <a:rPr lang="hu-HU" sz="2300" dirty="0"/>
              <a:t>jól illeszkedik a napi rutinba</a:t>
            </a:r>
          </a:p>
          <a:p>
            <a:pPr lvl="2"/>
            <a:r>
              <a:rPr lang="hu-HU" sz="2300" dirty="0"/>
              <a:t>töredékes, kusza, de jól követhető jelleg </a:t>
            </a:r>
          </a:p>
          <a:p>
            <a:pPr lvl="2"/>
            <a:r>
              <a:rPr lang="hu-HU" sz="2300" dirty="0"/>
              <a:t>segít kiszakadni a rutinból</a:t>
            </a:r>
          </a:p>
          <a:p>
            <a:pPr lvl="2"/>
            <a:r>
              <a:rPr lang="hu-HU" sz="2300" dirty="0"/>
              <a:t>megerősíti az alárendelt női szerepet</a:t>
            </a: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832E79EB-FF90-44D3-8C8E-ED9D93F54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/>
              <a:t>Médiahasználat a nemek vonatkozásában</a:t>
            </a:r>
          </a:p>
        </p:txBody>
      </p:sp>
    </p:spTree>
    <p:extLst>
      <p:ext uri="{BB962C8B-B14F-4D97-AF65-F5344CB8AC3E}">
        <p14:creationId xmlns:p14="http://schemas.microsoft.com/office/powerpoint/2010/main" val="20132387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2F8605A0-7A3C-4304-8800-1BF29AA41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hu-HU" dirty="0"/>
              <a:t>Stresszhez fűződő viszony:</a:t>
            </a:r>
          </a:p>
          <a:p>
            <a:r>
              <a:rPr lang="hu-HU" dirty="0"/>
              <a:t>Különbözőképpen vezetik le, de mindkettő médiafogyasztásban:</a:t>
            </a:r>
          </a:p>
          <a:p>
            <a:pPr lvl="1"/>
            <a:r>
              <a:rPr lang="hu-HU" sz="2400" dirty="0"/>
              <a:t>nők: varieté műsor, szórakoztató, vicces pl. Jóbarátok</a:t>
            </a:r>
          </a:p>
          <a:p>
            <a:pPr lvl="1"/>
            <a:r>
              <a:rPr lang="hu-HU" sz="2400" dirty="0"/>
              <a:t>férfiak: akciós és erőszakos műsorok</a:t>
            </a:r>
          </a:p>
          <a:p>
            <a:pPr lvl="0"/>
            <a:r>
              <a:rPr lang="hu-HU" dirty="0"/>
              <a:t>A tévéhasználatban a férfiaké az irányítás.</a:t>
            </a:r>
          </a:p>
          <a:p>
            <a:pPr lvl="0"/>
            <a:r>
              <a:rPr lang="hu-HU" dirty="0"/>
              <a:t>Más a tv-hez fűződő viszony:</a:t>
            </a:r>
          </a:p>
          <a:p>
            <a:pPr lvl="1"/>
            <a:r>
              <a:rPr lang="hu-HU" sz="2400" dirty="0"/>
              <a:t>férfiak: a kikapcsolódás természetes formája</a:t>
            </a:r>
          </a:p>
          <a:p>
            <a:pPr lvl="1"/>
            <a:r>
              <a:rPr lang="hu-HU" sz="2400" dirty="0"/>
              <a:t>nők: bűntudat kapcsolódik hozzá, mert házimunkát kéne végezni</a:t>
            </a: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C8ED6A12-45E6-47E1-8F80-DE5367524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/>
              <a:t>Médiahasználat és a nemek</a:t>
            </a:r>
          </a:p>
        </p:txBody>
      </p:sp>
    </p:spTree>
    <p:extLst>
      <p:ext uri="{BB962C8B-B14F-4D97-AF65-F5344CB8AC3E}">
        <p14:creationId xmlns:p14="http://schemas.microsoft.com/office/powerpoint/2010/main" val="21999634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88DB0284-826C-40FC-A8B8-08F25BAE7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hu-HU" sz="2300" dirty="0"/>
              <a:t>A médiahasználat általános társadalmi szocializációs folyamatokra épül → a médiához való viszonyt a társas szabályok szerint alakítjuk ki. </a:t>
            </a:r>
          </a:p>
          <a:p>
            <a:pPr lvl="0"/>
            <a:r>
              <a:rPr lang="hu-HU" sz="2300" dirty="0"/>
              <a:t>A média normatív kontrollját a családi körben megszokott médiahasználati normák befolyásolják:</a:t>
            </a:r>
          </a:p>
          <a:p>
            <a:r>
              <a:rPr lang="hu-HU" sz="2300" dirty="0"/>
              <a:t>→ Szülői felelősség a médiahasználat vonatkozásában: tévéellenes álláspont → társadalmilag </a:t>
            </a:r>
            <a:r>
              <a:rPr lang="hu-HU" sz="2300" dirty="0" err="1"/>
              <a:t>szocializálódik</a:t>
            </a:r>
            <a:r>
              <a:rPr lang="hu-HU" sz="2300" dirty="0"/>
              <a:t> egy bűntudat a médiahasználattal kapcsolatban → önkontroll lesz belőle → de a bűntudat nem befolyásolja a gyakorlatot.</a:t>
            </a:r>
          </a:p>
          <a:p>
            <a:pPr lvl="0"/>
            <a:r>
              <a:rPr lang="hu-HU" sz="2300" dirty="0"/>
              <a:t>Normák a médiatartalommal kapcsolatban:</a:t>
            </a:r>
          </a:p>
          <a:p>
            <a:pPr lvl="1"/>
            <a:r>
              <a:rPr lang="hu-HU" sz="2300" dirty="0"/>
              <a:t>Jóízlés: ne </a:t>
            </a:r>
            <a:r>
              <a:rPr lang="hu-HU" sz="2300"/>
              <a:t>legyen trágár</a:t>
            </a:r>
            <a:r>
              <a:rPr lang="hu-HU" sz="2300" dirty="0"/>
              <a:t>, erőszakos, szexes + helytelenített viselkedésű</a:t>
            </a:r>
          </a:p>
          <a:p>
            <a:pPr lvl="1"/>
            <a:r>
              <a:rPr lang="hu-HU" sz="2300" dirty="0"/>
              <a:t>Erkölcsös: korruptból ne legyen hős</a:t>
            </a:r>
          </a:p>
          <a:p>
            <a:pPr lvl="1"/>
            <a:r>
              <a:rPr lang="hu-HU" sz="2300" dirty="0"/>
              <a:t>Egyéb értékeknek is megfeleljen:</a:t>
            </a:r>
          </a:p>
          <a:p>
            <a:pPr lvl="2"/>
            <a:r>
              <a:rPr lang="hu-HU" sz="2300" dirty="0"/>
              <a:t>helyi közösség preferálása</a:t>
            </a:r>
          </a:p>
          <a:p>
            <a:pPr lvl="2"/>
            <a:r>
              <a:rPr lang="hu-HU" sz="2300" dirty="0"/>
              <a:t>hazafias</a:t>
            </a:r>
          </a:p>
          <a:p>
            <a:pPr lvl="2"/>
            <a:r>
              <a:rPr lang="hu-HU" sz="2300" dirty="0"/>
              <a:t>demokratikusság</a:t>
            </a:r>
          </a:p>
          <a:p>
            <a:pPr lvl="1"/>
            <a:r>
              <a:rPr lang="hu-HU" sz="2300" dirty="0"/>
              <a:t>Politikailag elfogulatlan és méltányos</a:t>
            </a: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AB474554-ED9C-4DF9-8EE5-4C63C3FD2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/>
              <a:t>A médiahasználat normatív keretei</a:t>
            </a:r>
          </a:p>
        </p:txBody>
      </p:sp>
    </p:spTree>
    <p:extLst>
      <p:ext uri="{BB962C8B-B14F-4D97-AF65-F5344CB8AC3E}">
        <p14:creationId xmlns:p14="http://schemas.microsoft.com/office/powerpoint/2010/main" val="3596680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489033"/>
          </a:xfrm>
        </p:spPr>
        <p:txBody>
          <a:bodyPr>
            <a:normAutofit/>
          </a:bodyPr>
          <a:lstStyle/>
          <a:p>
            <a:r>
              <a:rPr lang="hu-HU" sz="3600" dirty="0"/>
              <a:t>1. A képzés struktúrája</a:t>
            </a:r>
          </a:p>
          <a:p>
            <a:r>
              <a:rPr lang="hu-HU" sz="3600" dirty="0"/>
              <a:t>2. Személyes tapasztalatok</a:t>
            </a:r>
          </a:p>
          <a:p>
            <a:r>
              <a:rPr lang="hu-HU" sz="3600" dirty="0"/>
              <a:t>3. Értelmezési keretek</a:t>
            </a:r>
          </a:p>
          <a:p>
            <a:r>
              <a:rPr lang="hu-HU" sz="3600" dirty="0"/>
              <a:t>4. Szintézis</a:t>
            </a: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Elméleti kurzusok szerepe</a:t>
            </a:r>
          </a:p>
        </p:txBody>
      </p:sp>
    </p:spTree>
    <p:extLst>
      <p:ext uri="{BB962C8B-B14F-4D97-AF65-F5344CB8AC3E}">
        <p14:creationId xmlns:p14="http://schemas.microsoft.com/office/powerpoint/2010/main" val="314781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Filozófia, társadalomfilozófia</a:t>
            </a:r>
          </a:p>
          <a:p>
            <a:r>
              <a:rPr lang="hu-HU" dirty="0"/>
              <a:t>Esztétika</a:t>
            </a:r>
          </a:p>
          <a:p>
            <a:r>
              <a:rPr lang="hu-HU" dirty="0"/>
              <a:t>Szociológia</a:t>
            </a:r>
          </a:p>
          <a:p>
            <a:r>
              <a:rPr lang="hu-HU" dirty="0"/>
              <a:t>Közgazdaságtan</a:t>
            </a:r>
          </a:p>
          <a:p>
            <a:r>
              <a:rPr lang="hu-HU" dirty="0"/>
              <a:t>Politológia</a:t>
            </a:r>
          </a:p>
          <a:p>
            <a:r>
              <a:rPr lang="hu-HU" dirty="0"/>
              <a:t>Nyelv- és jeltudomány</a:t>
            </a:r>
          </a:p>
          <a:p>
            <a:r>
              <a:rPr lang="hu-HU" dirty="0"/>
              <a:t>Irodalomtudomány – textus és kontextus</a:t>
            </a:r>
          </a:p>
          <a:p>
            <a:r>
              <a:rPr lang="hu-HU" dirty="0"/>
              <a:t>Kulturális antropológia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400" dirty="0"/>
              <a:t>Kommunikáció- és médiatudomány előzményei</a:t>
            </a:r>
          </a:p>
        </p:txBody>
      </p:sp>
    </p:spTree>
    <p:extLst>
      <p:ext uri="{BB962C8B-B14F-4D97-AF65-F5344CB8AC3E}">
        <p14:creationId xmlns:p14="http://schemas.microsoft.com/office/powerpoint/2010/main" val="2784763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extShape 1"/>
          <p:cNvSpPr txBox="1"/>
          <p:nvPr/>
        </p:nvSpPr>
        <p:spPr>
          <a:xfrm>
            <a:off x="457200" y="704160"/>
            <a:ext cx="8229240" cy="924640"/>
          </a:xfrm>
          <a:prstGeom prst="rect">
            <a:avLst/>
          </a:prstGeom>
          <a:noFill/>
          <a:ln>
            <a:noFill/>
          </a:ln>
        </p:spPr>
        <p:txBody>
          <a:bodyPr lIns="0" tIns="4500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5000" b="1" i="0" u="none" strike="noStrike" kern="1200" cap="none" spc="-1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</a:rPr>
              <a:t>Szociolingvisztika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90" name="TextShape 2"/>
          <p:cNvSpPr txBox="1"/>
          <p:nvPr/>
        </p:nvSpPr>
        <p:spPr>
          <a:xfrm>
            <a:off x="457200" y="1935360"/>
            <a:ext cx="8229240" cy="4388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74320" marR="0" lvl="0" indent="-2739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charset="2"/>
              <a:buChar char=""/>
              <a:tabLst/>
              <a:defRPr/>
            </a:pPr>
            <a:r>
              <a:rPr kumimoji="0" lang="hu-HU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nstantia"/>
              </a:rPr>
              <a:t>Basil</a:t>
            </a:r>
            <a:r>
              <a:rPr kumimoji="0" lang="hu-HU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nstantia"/>
              </a:rPr>
              <a:t> </a:t>
            </a:r>
            <a:r>
              <a:rPr kumimoji="0" lang="hu-HU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nstantia"/>
              </a:rPr>
              <a:t>Bernstein:</a:t>
            </a:r>
            <a:r>
              <a:rPr kumimoji="0" lang="hu-HU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nstantia"/>
              </a:rPr>
              <a:t> Az a szocializációs folyamat érdekli, ahogy a gyermek elsajátít egy meghatározott kulturális identitást és ahogyan reagál erre az identitásra. (A nyelv szerepe a szocializációban.) Egy adott nyelvi környezetben felnövő gyermek a környezetnek és kultúrának a nyelvét tanulja meg és adja át a következő nemzedéknek. Vagyis </a:t>
            </a:r>
            <a:r>
              <a:rPr kumimoji="0" lang="hu-HU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nstantia"/>
              </a:rPr>
              <a:t>egy adott társadalmi struktúra adott nyelvi viselkedéshez vezet és ez a viselkedés reprodukálja az eredeti társadalmi struktúrát.</a:t>
            </a:r>
            <a:r>
              <a:rPr kumimoji="0" lang="hu-HU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nstantia"/>
              </a:rPr>
              <a:t> Tehát van egy </a:t>
            </a:r>
            <a:r>
              <a:rPr kumimoji="0" lang="hu-HU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nstantia"/>
              </a:rPr>
              <a:t>körforgás, bizonyos társadalmi rendszerek létrehoznak bizonyos nyelvi rendszereket, amelyek reprodukálják a társadalmi rendszert.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extShape 1"/>
          <p:cNvSpPr txBox="1"/>
          <p:nvPr/>
        </p:nvSpPr>
        <p:spPr>
          <a:xfrm>
            <a:off x="457200" y="704160"/>
            <a:ext cx="8229240" cy="92464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5000" b="0" i="0" u="none" strike="noStrike" kern="1200" cap="none" spc="-1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</a:rPr>
              <a:t>Szociolingvisztika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92" name="TextShape 2"/>
          <p:cNvSpPr txBox="1"/>
          <p:nvPr/>
        </p:nvSpPr>
        <p:spPr>
          <a:xfrm>
            <a:off x="457200" y="1855080"/>
            <a:ext cx="4039920" cy="659160"/>
          </a:xfrm>
          <a:prstGeom prst="rect">
            <a:avLst/>
          </a:prstGeom>
          <a:noFill/>
          <a:ln>
            <a:noFill/>
          </a:ln>
        </p:spPr>
        <p:txBody>
          <a:bodyPr lIns="45720" tIns="0" rIns="4572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-1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nstantia"/>
              </a:rPr>
              <a:t>KIDOLGOZOTT KÓD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-1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nstantia"/>
              </a:rPr>
              <a:t>formális kód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93" name="TextShape 3"/>
          <p:cNvSpPr txBox="1"/>
          <p:nvPr/>
        </p:nvSpPr>
        <p:spPr>
          <a:xfrm>
            <a:off x="4645080" y="1859760"/>
            <a:ext cx="4041360" cy="654480"/>
          </a:xfrm>
          <a:prstGeom prst="rect">
            <a:avLst/>
          </a:prstGeom>
          <a:noFill/>
          <a:ln>
            <a:noFill/>
          </a:ln>
        </p:spPr>
        <p:txBody>
          <a:bodyPr lIns="45720" tIns="0" rIns="4572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-1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nstantia"/>
              </a:rPr>
              <a:t>KORLÁTOZOTT KÓD 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-1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nstantia"/>
              </a:rPr>
              <a:t>közösség kód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94" name="TextShape 4"/>
          <p:cNvSpPr txBox="1"/>
          <p:nvPr/>
        </p:nvSpPr>
        <p:spPr>
          <a:xfrm>
            <a:off x="457200" y="2514600"/>
            <a:ext cx="4039920" cy="3845520"/>
          </a:xfrm>
          <a:prstGeom prst="rect">
            <a:avLst/>
          </a:prstGeom>
          <a:noFill/>
          <a:ln>
            <a:noFill/>
          </a:ln>
        </p:spPr>
        <p:txBody>
          <a:bodyPr lIns="90000" tIns="0" rIns="90000" bIns="45000"/>
          <a:lstStyle/>
          <a:p>
            <a:pPr marL="274320" marR="0" lvl="0" indent="-2739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charset="2"/>
              <a:buChar char=""/>
              <a:tabLst/>
              <a:defRPr/>
            </a:pPr>
            <a:r>
              <a:rPr kumimoji="0" lang="hu-HU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nstantia"/>
              </a:rPr>
              <a:t>Összetett mondatok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74320" marR="0" lvl="0" indent="-2739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charset="2"/>
              <a:buChar char=""/>
              <a:tabLst/>
              <a:defRPr/>
            </a:pPr>
            <a:r>
              <a:rPr kumimoji="0" lang="hu-HU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nstantia"/>
              </a:rPr>
              <a:t>Sokféle mellé és alárendelés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74320" marR="0" lvl="0" indent="-2739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charset="2"/>
              <a:buChar char=""/>
              <a:tabLst/>
              <a:defRPr/>
            </a:pPr>
            <a:r>
              <a:rPr kumimoji="0" lang="hu-HU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nstantia"/>
              </a:rPr>
              <a:t>Időbeli és logikai prepozíciók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74320" marR="0" lvl="0" indent="-2739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charset="2"/>
              <a:buChar char=""/>
              <a:tabLst/>
              <a:defRPr/>
            </a:pPr>
            <a:r>
              <a:rPr kumimoji="0" lang="hu-HU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nstantia"/>
              </a:rPr>
              <a:t>Sok melléknév és határozószó használata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74320" marR="0" lvl="0" indent="-2739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charset="2"/>
              <a:buChar char=""/>
              <a:tabLst/>
              <a:defRPr/>
            </a:pPr>
            <a:r>
              <a:rPr kumimoji="0" lang="hu-HU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nstantia"/>
              </a:rPr>
              <a:t>Nem minden </a:t>
            </a:r>
            <a:r>
              <a:rPr kumimoji="0" lang="hu-HU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nstantia"/>
              </a:rPr>
              <a:t>társ.-i</a:t>
            </a:r>
            <a:r>
              <a:rPr kumimoji="0" lang="hu-HU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nstantia"/>
              </a:rPr>
              <a:t> osztály fér hozzá egyformán, nehéz elsajátítani az alsó munkásosztálybeli gyermekeknek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74320" marR="0" lvl="0" indent="-2739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nstantia"/>
              </a:rPr>
              <a:t>	</a:t>
            </a:r>
            <a:r>
              <a:rPr kumimoji="0" lang="hu-HU" sz="2000" b="1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nstantia"/>
              </a:rPr>
              <a:t>A társadalomban két eltérő nyelvi változatot használnak.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74320" marR="0" lvl="0" indent="-2739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95" name="TextShape 5"/>
          <p:cNvSpPr txBox="1"/>
          <p:nvPr/>
        </p:nvSpPr>
        <p:spPr>
          <a:xfrm>
            <a:off x="4645080" y="2514600"/>
            <a:ext cx="4041360" cy="3845520"/>
          </a:xfrm>
          <a:prstGeom prst="rect">
            <a:avLst/>
          </a:prstGeom>
          <a:noFill/>
          <a:ln>
            <a:noFill/>
          </a:ln>
        </p:spPr>
        <p:txBody>
          <a:bodyPr lIns="90000" tIns="0" rIns="90000" bIns="45000"/>
          <a:lstStyle/>
          <a:p>
            <a:pPr marL="274320" marR="0" lvl="0" indent="-2739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charset="2"/>
              <a:buChar char=""/>
              <a:tabLst/>
              <a:defRPr/>
            </a:pPr>
            <a:r>
              <a:rPr kumimoji="0" lang="hu-HU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nstantia"/>
              </a:rPr>
              <a:t>Rövid mondatok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74320" marR="0" lvl="0" indent="-2739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charset="2"/>
              <a:buChar char=""/>
              <a:tabLst/>
              <a:defRPr/>
            </a:pPr>
            <a:r>
              <a:rPr kumimoji="0" lang="hu-HU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nstantia"/>
              </a:rPr>
              <a:t>Egyszerű grammatika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74320" marR="0" lvl="0" indent="-2739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charset="2"/>
              <a:buChar char=""/>
              <a:tabLst/>
              <a:defRPr/>
            </a:pPr>
            <a:r>
              <a:rPr kumimoji="0" lang="hu-HU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nstantia"/>
              </a:rPr>
              <a:t>Gyakran befejezetlen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74320" marR="0" lvl="0" indent="-2739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charset="2"/>
              <a:buChar char=""/>
              <a:tabLst/>
              <a:defRPr/>
            </a:pPr>
            <a:r>
              <a:rPr kumimoji="0" lang="hu-HU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nstantia"/>
              </a:rPr>
              <a:t>Kevés alárendelés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74320" marR="0" lvl="0" indent="-2739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charset="2"/>
              <a:buChar char=""/>
              <a:tabLst/>
              <a:defRPr/>
            </a:pPr>
            <a:r>
              <a:rPr kumimoji="0" lang="hu-HU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nstantia"/>
              </a:rPr>
              <a:t>Néhány egyszerű és ismétlődő kötőszó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74320" marR="0" lvl="0" indent="-2739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charset="2"/>
              <a:buChar char=""/>
              <a:tabLst/>
              <a:defRPr/>
            </a:pPr>
            <a:r>
              <a:rPr kumimoji="0" lang="hu-HU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nstantia"/>
              </a:rPr>
              <a:t>Információ zavaros bemutatása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74320" marR="0" lvl="0" indent="-2739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charset="2"/>
              <a:buChar char=""/>
              <a:tabLst/>
              <a:defRPr/>
            </a:pPr>
            <a:r>
              <a:rPr kumimoji="0" lang="hu-HU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nstantia"/>
              </a:rPr>
              <a:t>Összekeveri az okokat és a következményt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74320" marR="0" lvl="0" indent="-2739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charset="2"/>
              <a:buChar char=""/>
              <a:tabLst/>
              <a:defRPr/>
            </a:pPr>
            <a:r>
              <a:rPr kumimoji="0" lang="hu-HU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nstantia"/>
              </a:rPr>
              <a:t>Mindenki elsajátítja, de csak bizonyos alkalmakkor használja pl. intimitás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extShape 1"/>
          <p:cNvSpPr txBox="1"/>
          <p:nvPr/>
        </p:nvSpPr>
        <p:spPr>
          <a:xfrm>
            <a:off x="457200" y="704160"/>
            <a:ext cx="8229240" cy="867600"/>
          </a:xfrm>
          <a:prstGeom prst="rect">
            <a:avLst/>
          </a:prstGeom>
          <a:noFill/>
          <a:ln>
            <a:noFill/>
          </a:ln>
        </p:spPr>
        <p:txBody>
          <a:bodyPr lIns="0" tIns="4500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5000" b="0" i="0" u="none" strike="noStrike" kern="1200" cap="none" spc="-1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</a:rPr>
              <a:t>Szociolingvisztika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97" name="TextShape 2"/>
          <p:cNvSpPr txBox="1"/>
          <p:nvPr/>
        </p:nvSpPr>
        <p:spPr>
          <a:xfrm>
            <a:off x="500040" y="157176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74320" marR="0" lvl="0" indent="-2739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nstantia"/>
              </a:rPr>
              <a:t>	A </a:t>
            </a:r>
            <a:r>
              <a:rPr kumimoji="0" lang="hu-HU" sz="26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nstantia"/>
              </a:rPr>
              <a:t>tanítás közege a kidolgozott kód</a:t>
            </a:r>
            <a:r>
              <a:rPr kumimoji="0" lang="hu-HU" sz="2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nstantia"/>
              </a:rPr>
              <a:t>, ezért az alsó munkásosztálybeli gyermekek számára súlyos következményekkel jár a beiskolázás. </a:t>
            </a:r>
            <a:r>
              <a:rPr kumimoji="0" lang="hu-HU" sz="26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nstantia"/>
              </a:rPr>
              <a:t>Szakadék </a:t>
            </a:r>
            <a:r>
              <a:rPr kumimoji="0" lang="hu-HU" sz="2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nstantia"/>
              </a:rPr>
              <a:t>van azon nyelvi tudáskészlet között, amit az alsó munkásosztálybeli az iskolába visz és azon nyelv készlet között, amit az iskolában használnak. </a:t>
            </a:r>
            <a:r>
              <a:rPr kumimoji="0" lang="hu-HU" sz="26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nstantia"/>
              </a:rPr>
              <a:t>Az iskolarendszer nem tölti fel ezt a szakadékot</a:t>
            </a:r>
            <a:r>
              <a:rPr kumimoji="0" lang="hu-HU" sz="2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nstantia"/>
              </a:rPr>
              <a:t>, így további nemzedéken át létezik.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A szó etimológiája – </a:t>
            </a:r>
            <a:r>
              <a:rPr lang="hu-HU" dirty="0" err="1"/>
              <a:t>communa</a:t>
            </a:r>
            <a:r>
              <a:rPr lang="hu-HU" dirty="0"/>
              <a:t> – közös jelentésalkotás</a:t>
            </a:r>
          </a:p>
          <a:p>
            <a:pPr marL="0" indent="0" algn="ctr">
              <a:buNone/>
            </a:pPr>
            <a:r>
              <a:rPr lang="hu-HU" b="1" i="1" dirty="0" err="1"/>
              <a:t>alter</a:t>
            </a:r>
            <a:r>
              <a:rPr lang="hu-HU" dirty="0"/>
              <a:t> és </a:t>
            </a:r>
            <a:r>
              <a:rPr lang="hu-HU" b="1" i="1" dirty="0"/>
              <a:t>ego</a:t>
            </a:r>
            <a:r>
              <a:rPr lang="hu-HU" dirty="0"/>
              <a:t> interakciója: kísérlet a közös jelentésalkotásra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kommunikáció fogalma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3789040"/>
            <a:ext cx="4582343" cy="274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294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204989"/>
          </a:xfrm>
        </p:spPr>
        <p:txBody>
          <a:bodyPr>
            <a:normAutofit/>
          </a:bodyPr>
          <a:lstStyle/>
          <a:p>
            <a:r>
              <a:rPr lang="hu-HU" dirty="0"/>
              <a:t>A tudatok műveleti zártsága</a:t>
            </a:r>
          </a:p>
          <a:p>
            <a:r>
              <a:rPr lang="hu-HU" dirty="0"/>
              <a:t>A kéznél lévő tudáskészlet</a:t>
            </a:r>
          </a:p>
          <a:p>
            <a:r>
              <a:rPr lang="hu-HU" dirty="0"/>
              <a:t>A kéznél lévő szándék</a:t>
            </a:r>
          </a:p>
          <a:p>
            <a:r>
              <a:rPr lang="hu-HU" dirty="0"/>
              <a:t>A tudás történetisége – generációs különbségek (</a:t>
            </a:r>
            <a:r>
              <a:rPr lang="hu-HU" dirty="0" err="1"/>
              <a:t>Vor-Welt</a:t>
            </a:r>
            <a:r>
              <a:rPr lang="hu-HU" dirty="0"/>
              <a:t>, Mit-Welt)</a:t>
            </a:r>
          </a:p>
          <a:p>
            <a:r>
              <a:rPr lang="hu-HU" dirty="0"/>
              <a:t>A megértés nehézsége – a kommunikáció szükségessége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/>
              <a:t>A „fekete dobozok” problémája – </a:t>
            </a:r>
            <a:r>
              <a:rPr lang="hu-HU" sz="4000" dirty="0" err="1"/>
              <a:t>black</a:t>
            </a:r>
            <a:r>
              <a:rPr lang="hu-HU" sz="4000" dirty="0"/>
              <a:t> </a:t>
            </a:r>
            <a:r>
              <a:rPr lang="hu-HU" sz="4000" dirty="0" err="1"/>
              <a:t>boxes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11301384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emény kötés">
  <a:themeElements>
    <a:clrScheme name="Kemény kötés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Kemény kötés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emény kötés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0</TotalTime>
  <Words>1355</Words>
  <Application>Microsoft Office PowerPoint</Application>
  <PresentationFormat>Diavetítés a képernyőre (4:3 oldalarány)</PresentationFormat>
  <Paragraphs>192</Paragraphs>
  <Slides>26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3</vt:i4>
      </vt:variant>
      <vt:variant>
        <vt:lpstr>Diacímek</vt:lpstr>
      </vt:variant>
      <vt:variant>
        <vt:i4>26</vt:i4>
      </vt:variant>
    </vt:vector>
  </HeadingPairs>
  <TitlesOfParts>
    <vt:vector size="37" baseType="lpstr">
      <vt:lpstr>Arial</vt:lpstr>
      <vt:lpstr>Book Antiqua</vt:lpstr>
      <vt:lpstr>Calibri</vt:lpstr>
      <vt:lpstr>Constantia</vt:lpstr>
      <vt:lpstr>DejaVu Sans</vt:lpstr>
      <vt:lpstr>StarSymbol</vt:lpstr>
      <vt:lpstr>Wingdings</vt:lpstr>
      <vt:lpstr>Wingdings 2</vt:lpstr>
      <vt:lpstr>Kemény kötés</vt:lpstr>
      <vt:lpstr>Office Theme</vt:lpstr>
      <vt:lpstr>1_Office Theme</vt:lpstr>
      <vt:lpstr>A kommunikáció- és a médiakutatás alapjai</vt:lpstr>
      <vt:lpstr>A félév menete</vt:lpstr>
      <vt:lpstr>Elméleti kurzusok szerepe</vt:lpstr>
      <vt:lpstr>Kommunikáció- és médiatudomány előzményei</vt:lpstr>
      <vt:lpstr>PowerPoint-bemutató</vt:lpstr>
      <vt:lpstr>PowerPoint-bemutató</vt:lpstr>
      <vt:lpstr>PowerPoint-bemutató</vt:lpstr>
      <vt:lpstr>A kommunikáció fogalma</vt:lpstr>
      <vt:lpstr>A „fekete dobozok” problémája – black boxes</vt:lpstr>
      <vt:lpstr>A kommunikáció felosztása</vt:lpstr>
      <vt:lpstr>A kommunikáció folyamata</vt:lpstr>
      <vt:lpstr>Tömegmédia, tömegkommunikáció</vt:lpstr>
      <vt:lpstr>A tömegmédia társadalmi vonatkozásai</vt:lpstr>
      <vt:lpstr>Kommunikációs szintek</vt:lpstr>
      <vt:lpstr>A kommunikációs szintek elemzési hagyományai</vt:lpstr>
      <vt:lpstr>A tömegkommunikáció fogalma</vt:lpstr>
      <vt:lpstr>A tömegmédia közönsége egykor és ma</vt:lpstr>
      <vt:lpstr>Közönségképződés</vt:lpstr>
      <vt:lpstr>A közönségképződős társas aspektusa</vt:lpstr>
      <vt:lpstr>Közönségkutatás</vt:lpstr>
      <vt:lpstr>Médiatapasztalat</vt:lpstr>
      <vt:lpstr>Médiatapasztalat - privát</vt:lpstr>
      <vt:lpstr>Médiafogyasztás a társadalmi pozíció alapján</vt:lpstr>
      <vt:lpstr>Médiahasználat a nemek vonatkozásában</vt:lpstr>
      <vt:lpstr>Médiahasználat és a nemek</vt:lpstr>
      <vt:lpstr>A médiahasználat normatív keretei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Felhasználó</dc:creator>
  <cp:lastModifiedBy>Bajnóczi-Dornics Szilvia</cp:lastModifiedBy>
  <cp:revision>134</cp:revision>
  <dcterms:created xsi:type="dcterms:W3CDTF">2019-12-01T15:11:46Z</dcterms:created>
  <dcterms:modified xsi:type="dcterms:W3CDTF">2023-12-06T14:06:22Z</dcterms:modified>
</cp:coreProperties>
</file>