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  <p:sldMasterId id="2147483733" r:id="rId3"/>
  </p:sldMasterIdLst>
  <p:sldIdLst>
    <p:sldId id="256" r:id="rId4"/>
    <p:sldId id="276" r:id="rId5"/>
    <p:sldId id="277" r:id="rId6"/>
    <p:sldId id="278" r:id="rId7"/>
    <p:sldId id="334" r:id="rId8"/>
    <p:sldId id="335" r:id="rId9"/>
    <p:sldId id="331" r:id="rId10"/>
    <p:sldId id="332" r:id="rId11"/>
    <p:sldId id="333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>
      <p:cViewPr varScale="1">
        <p:scale>
          <a:sx n="127" d="100"/>
          <a:sy n="127" d="100"/>
        </p:scale>
        <p:origin x="1512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48053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3193573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62705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979477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51330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6686881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5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92645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5742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247775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5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6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067659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06811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85" name="Kép 84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  <p:pic>
        <p:nvPicPr>
          <p:cNvPr id="86" name="Kép 85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8402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23933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0" name="PlaceHolder 2"/>
          <p:cNvSpPr>
            <a:spLocks noGrp="1"/>
          </p:cNvSpPr>
          <p:nvPr>
            <p:ph type="subTitle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42737146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83882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0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03908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085063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subTitle"/>
          </p:nvPr>
        </p:nvSpPr>
        <p:spPr>
          <a:xfrm>
            <a:off x="457200" y="704160"/>
            <a:ext cx="8229240" cy="529776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139131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45826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34623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4518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57200" y="4228200"/>
            <a:ext cx="822924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958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240" y="193536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467424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27" name="PlaceHolder 5"/>
          <p:cNvSpPr>
            <a:spLocks noGrp="1"/>
          </p:cNvSpPr>
          <p:nvPr>
            <p:ph type="body"/>
          </p:nvPr>
        </p:nvSpPr>
        <p:spPr>
          <a:xfrm>
            <a:off x="457200" y="4228200"/>
            <a:ext cx="4015800" cy="209340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75072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/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0" tIns="0" rIns="0" bIns="0"/>
          <a:lstStyle/>
          <a:p>
            <a:endParaRPr/>
          </a:p>
        </p:txBody>
      </p:sp>
      <p:pic>
        <p:nvPicPr>
          <p:cNvPr id="131" name="Kép 130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  <p:pic>
        <p:nvPicPr>
          <p:cNvPr id="132" name="Kép 131"/>
          <p:cNvPicPr/>
          <p:nvPr/>
        </p:nvPicPr>
        <p:blipFill>
          <a:blip r:embed="rId2"/>
          <a:stretch/>
        </p:blipFill>
        <p:spPr>
          <a:xfrm>
            <a:off x="1821240" y="1935000"/>
            <a:ext cx="5500440" cy="438876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49693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hu-HU"/>
              <a:t>Mintacím szerkesztése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D8FEB08D-7121-4CE3-91A8-79BAAB7F9A0D}" type="datetimeFigureOut">
              <a:rPr lang="hu-HU" smtClean="0"/>
              <a:t>2024. 12. 10.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CA19462D-4043-4F4D-BC9D-1831997B25FE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7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8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tIns="45000" rIns="0" bIns="0" anchor="b"/>
          <a:lstStyle/>
          <a:p>
            <a:pPr>
              <a:lnSpc>
                <a:spcPct val="100000"/>
              </a:lnSpc>
            </a:pPr>
            <a:r>
              <a:rPr lang="hu-HU" sz="500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/>
          </a:p>
        </p:txBody>
      </p:sp>
      <p:sp>
        <p:nvSpPr>
          <p:cNvPr id="49" name="PlaceHolder 6"/>
          <p:cNvSpPr>
            <a:spLocks noGrp="1"/>
          </p:cNvSpPr>
          <p:nvPr>
            <p:ph type="body"/>
          </p:nvPr>
        </p:nvSpPr>
        <p:spPr>
          <a:xfrm>
            <a:off x="457200" y="1935360"/>
            <a:ext cx="8229240" cy="4388760"/>
          </a:xfrm>
          <a:prstGeom prst="rect">
            <a:avLst/>
          </a:prstGeom>
        </p:spPr>
        <p:txBody>
          <a:bodyPr lIns="90000" tIns="4500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4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21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50" name="PlaceHolder 7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2018. 11. 2.</a:t>
            </a:r>
            <a:endParaRPr/>
          </a:p>
        </p:txBody>
      </p:sp>
      <p:sp>
        <p:nvSpPr>
          <p:cNvPr id="51" name="PlaceHolder 8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52" name="PlaceHolder 9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ADBB314D-4E7C-4FEC-AAF1-733C2A65C1E5}" type="slidenum"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3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tile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CustomShape 1"/>
          <p:cNvSpPr/>
          <p:nvPr/>
        </p:nvSpPr>
        <p:spPr>
          <a:xfrm>
            <a:off x="-9360" y="-7200"/>
            <a:ext cx="9162720" cy="1041120"/>
          </a:xfrm>
          <a:custGeom>
            <a:avLst/>
            <a:gdLst/>
            <a:ahLst/>
            <a:cxnLst/>
            <a:rect l="l" t="t" r="r" b="b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8" name="CustomShape 2"/>
          <p:cNvSpPr/>
          <p:nvPr/>
        </p:nvSpPr>
        <p:spPr>
          <a:xfrm>
            <a:off x="4381560" y="-7200"/>
            <a:ext cx="4762080" cy="637920"/>
          </a:xfrm>
          <a:custGeom>
            <a:avLst/>
            <a:gdLst/>
            <a:ahLst/>
            <a:cxnLst/>
            <a:rect l="l" t="t" r="r" b="b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9" name="CustomShape 3"/>
          <p:cNvSpPr/>
          <p:nvPr/>
        </p:nvSpPr>
        <p:spPr>
          <a:xfrm rot="21435600">
            <a:off x="-18720" y="201960"/>
            <a:ext cx="9162720" cy="648720"/>
          </a:xfrm>
          <a:custGeom>
            <a:avLst/>
            <a:gdLst/>
            <a:ahLst/>
            <a:cxnLst/>
            <a:rect l="l" t="t" r="r" b="b"/>
            <a:pathLst>
              <a:path w="5772" h="1055">
                <a:moveTo>
                  <a:pt x="0" y="966"/>
                </a:moveTo>
                <a:cubicBezTo>
                  <a:pt x="282" y="738"/>
                  <a:pt x="923" y="275"/>
                  <a:pt x="1608" y="282"/>
                </a:cubicBezTo>
                <a:cubicBezTo>
                  <a:pt x="2293" y="289"/>
                  <a:pt x="3416" y="1055"/>
                  <a:pt x="4110" y="1008"/>
                </a:cubicBezTo>
                <a:cubicBezTo>
                  <a:pt x="4804" y="961"/>
                  <a:pt x="5426" y="210"/>
                  <a:pt x="5772" y="0"/>
                </a:cubicBezTo>
              </a:path>
            </a:pathLst>
          </a:custGeom>
          <a:noFill/>
          <a:ln w="10800">
            <a:solidFill>
              <a:srgbClr val="09B7BF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CustomShape 4"/>
          <p:cNvSpPr/>
          <p:nvPr/>
        </p:nvSpPr>
        <p:spPr>
          <a:xfrm rot="21435600">
            <a:off x="-14040" y="275400"/>
            <a:ext cx="9175320" cy="529920"/>
          </a:xfrm>
          <a:custGeom>
            <a:avLst/>
            <a:gdLst/>
            <a:ahLst/>
            <a:cxnLst/>
            <a:rect l="l" t="t" r="r" b="b"/>
            <a:pathLst>
              <a:path w="5766" h="854">
                <a:moveTo>
                  <a:pt x="0" y="732"/>
                </a:moveTo>
                <a:cubicBezTo>
                  <a:pt x="273" y="647"/>
                  <a:pt x="951" y="214"/>
                  <a:pt x="1638" y="228"/>
                </a:cubicBezTo>
                <a:cubicBezTo>
                  <a:pt x="2325" y="242"/>
                  <a:pt x="3434" y="854"/>
                  <a:pt x="4122" y="816"/>
                </a:cubicBezTo>
                <a:cubicBezTo>
                  <a:pt x="4810" y="778"/>
                  <a:pt x="5424" y="170"/>
                  <a:pt x="5766" y="0"/>
                </a:cubicBezTo>
              </a:path>
            </a:pathLst>
          </a:custGeom>
          <a:noFill/>
          <a:ln w="9360">
            <a:solidFill>
              <a:srgbClr val="0F6FC6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1" name="PlaceHolder 5"/>
          <p:cNvSpPr>
            <a:spLocks noGrp="1"/>
          </p:cNvSpPr>
          <p:nvPr>
            <p:ph type="title"/>
          </p:nvPr>
        </p:nvSpPr>
        <p:spPr>
          <a:xfrm>
            <a:off x="457200" y="704160"/>
            <a:ext cx="8229240" cy="1142640"/>
          </a:xfrm>
          <a:prstGeom prst="rect">
            <a:avLst/>
          </a:prstGeom>
        </p:spPr>
        <p:txBody>
          <a:bodyPr lIns="0" rIns="0" bIns="0" anchor="b"/>
          <a:lstStyle/>
          <a:p>
            <a:pPr>
              <a:lnSpc>
                <a:spcPct val="100000"/>
              </a:lnSpc>
            </a:pPr>
            <a:r>
              <a:rPr lang="hu-HU" sz="5000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Mintacím szerkesztése</a:t>
            </a:r>
            <a:endParaRPr/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457200" y="1855080"/>
            <a:ext cx="4039920" cy="659160"/>
          </a:xfrm>
          <a:prstGeom prst="rect">
            <a:avLst/>
          </a:prstGeom>
        </p:spPr>
        <p:txBody>
          <a:bodyPr lIns="45720" tIns="0" rIns="45720" bIns="0" anchor="ctr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4645080" y="1859760"/>
            <a:ext cx="4041360" cy="654480"/>
          </a:xfrm>
          <a:prstGeom prst="rect">
            <a:avLst/>
          </a:prstGeom>
        </p:spPr>
        <p:txBody>
          <a:bodyPr lIns="45720" tIns="0" rIns="45720" bIns="0" anchor="ctr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>
              <a:lnSpc>
                <a:spcPct val="100000"/>
              </a:lnSpc>
            </a:pPr>
            <a:r>
              <a:rPr lang="hu-HU" sz="2400" b="1" strike="noStrike" spc="-1">
                <a:solidFill>
                  <a:srgbClr val="04617B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</p:txBody>
      </p:sp>
      <p:sp>
        <p:nvSpPr>
          <p:cNvPr id="94" name="PlaceHolder 8"/>
          <p:cNvSpPr>
            <a:spLocks noGrp="1"/>
          </p:cNvSpPr>
          <p:nvPr>
            <p:ph type="body"/>
          </p:nvPr>
        </p:nvSpPr>
        <p:spPr>
          <a:xfrm>
            <a:off x="457200" y="2514600"/>
            <a:ext cx="4039920" cy="3845520"/>
          </a:xfrm>
          <a:prstGeom prst="rect">
            <a:avLst/>
          </a:prstGeom>
        </p:spPr>
        <p:txBody>
          <a:bodyPr lIns="90000" tIns="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95" name="PlaceHolder 9"/>
          <p:cNvSpPr>
            <a:spLocks noGrp="1"/>
          </p:cNvSpPr>
          <p:nvPr>
            <p:ph type="body"/>
          </p:nvPr>
        </p:nvSpPr>
        <p:spPr>
          <a:xfrm>
            <a:off x="4645080" y="2514600"/>
            <a:ext cx="4041360" cy="3845520"/>
          </a:xfrm>
          <a:prstGeom prst="rect">
            <a:avLst/>
          </a:prstGeom>
        </p:spPr>
        <p:txBody>
          <a:bodyPr lIns="90000" tIns="0" rIns="90000" bIns="45000"/>
          <a:lstStyle/>
          <a:p>
            <a:pPr marL="432000" indent="-324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Vázlatszöveg formátumának szerkesztése</a:t>
            </a:r>
            <a:endParaRPr/>
          </a:p>
          <a:p>
            <a:pPr marL="864000" lvl="1" indent="-324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vázlatszint</a:t>
            </a:r>
            <a:endParaRPr/>
          </a:p>
          <a:p>
            <a:pPr marL="1296000" lvl="2" indent="-288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vázlatszint</a:t>
            </a:r>
            <a:endParaRPr/>
          </a:p>
          <a:p>
            <a:pPr marL="1728000" lvl="3" indent="-216000">
              <a:buClr>
                <a:srgbClr val="FFFFFF"/>
              </a:buClr>
              <a:buSzPct val="75000"/>
              <a:buFont typeface="StarSymbol"/>
              <a:buChar char="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vázlatszint</a:t>
            </a:r>
            <a:endParaRPr/>
          </a:p>
          <a:p>
            <a:pPr marL="2160000" lvl="4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vázlatszint</a:t>
            </a:r>
            <a:endParaRPr/>
          </a:p>
          <a:p>
            <a:pPr marL="2592000" lvl="5" indent="-216000">
              <a:buClr>
                <a:srgbClr val="FFFFFF"/>
              </a:buClr>
              <a:buSzPct val="45000"/>
              <a:buFont typeface="StarSymbol"/>
              <a:buChar char="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Hatodik vázlatszint</a:t>
            </a:r>
            <a:endParaRPr/>
          </a:p>
          <a:p>
            <a:pPr marL="274320" indent="-273960">
              <a:lnSpc>
                <a:spcPct val="100000"/>
              </a:lnSpc>
              <a:buClr>
                <a:srgbClr val="0BD0D9"/>
              </a:buClr>
              <a:buSzPct val="95000"/>
              <a:buFont typeface="Wingdings 2" charset="2"/>
              <a:buChar char=""/>
            </a:pPr>
            <a:r>
              <a:rPr lang="hu-HU" sz="2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Hetedik vázlatszintMintaszöveg szerkesztése</a:t>
            </a:r>
            <a:endParaRPr/>
          </a:p>
          <a:p>
            <a:pPr marL="640080" lvl="1" indent="-246600">
              <a:lnSpc>
                <a:spcPct val="100000"/>
              </a:lnSpc>
              <a:buClr>
                <a:srgbClr val="0F6FC6"/>
              </a:buClr>
              <a:buSzPct val="85000"/>
              <a:buFont typeface="Wingdings 2" charset="2"/>
              <a:buChar char=""/>
            </a:pPr>
            <a:r>
              <a:rPr lang="hu-HU" sz="2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Második szint</a:t>
            </a:r>
            <a:endParaRPr/>
          </a:p>
          <a:p>
            <a:pPr marL="914400" lvl="2" indent="-246600">
              <a:lnSpc>
                <a:spcPct val="100000"/>
              </a:lnSpc>
              <a:buClr>
                <a:srgbClr val="009DD9"/>
              </a:buClr>
              <a:buSzPct val="70000"/>
              <a:buFont typeface="Wingdings 2" charset="2"/>
              <a:buChar char=""/>
            </a:pPr>
            <a:r>
              <a:rPr lang="hu-HU" sz="18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Harmadik szint</a:t>
            </a:r>
            <a:endParaRPr/>
          </a:p>
          <a:p>
            <a:pPr marL="1188720" lvl="3" indent="-209880">
              <a:lnSpc>
                <a:spcPct val="100000"/>
              </a:lnSpc>
              <a:buClr>
                <a:srgbClr val="0BD0D9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Negyedik szint</a:t>
            </a:r>
            <a:endParaRPr/>
          </a:p>
          <a:p>
            <a:pPr marL="1463040" lvl="4" indent="-209880">
              <a:lnSpc>
                <a:spcPct val="100000"/>
              </a:lnSpc>
              <a:buClr>
                <a:srgbClr val="10CF9B"/>
              </a:buClr>
              <a:buSzPct val="65000"/>
              <a:buFont typeface="Wingdings 2" charset="2"/>
              <a:buChar char=""/>
            </a:pPr>
            <a:r>
              <a:rPr lang="hu-HU" sz="16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Ötödik szint</a:t>
            </a:r>
            <a:endParaRPr/>
          </a:p>
        </p:txBody>
      </p:sp>
      <p:sp>
        <p:nvSpPr>
          <p:cNvPr id="96" name="PlaceHolder 10"/>
          <p:cNvSpPr>
            <a:spLocks noGrp="1"/>
          </p:cNvSpPr>
          <p:nvPr>
            <p:ph type="dt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>
              <a:lnSpc>
                <a:spcPct val="100000"/>
              </a:lnSpc>
            </a:pPr>
            <a:r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2018. 11. 2.</a:t>
            </a:r>
            <a:endParaRPr/>
          </a:p>
        </p:txBody>
      </p:sp>
      <p:sp>
        <p:nvSpPr>
          <p:cNvPr id="97" name="PlaceHolder 11"/>
          <p:cNvSpPr>
            <a:spLocks noGrp="1"/>
          </p:cNvSpPr>
          <p:nvPr>
            <p:ph type="ftr"/>
          </p:nvPr>
        </p:nvSpPr>
        <p:spPr>
          <a:xfrm>
            <a:off x="2666880" y="6356520"/>
            <a:ext cx="335232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endParaRPr/>
          </a:p>
        </p:txBody>
      </p:sp>
      <p:sp>
        <p:nvSpPr>
          <p:cNvPr id="98" name="PlaceHolder 12"/>
          <p:cNvSpPr>
            <a:spLocks noGrp="1"/>
          </p:cNvSpPr>
          <p:nvPr>
            <p:ph type="sldNum"/>
          </p:nvPr>
        </p:nvSpPr>
        <p:spPr>
          <a:xfrm>
            <a:off x="7924680" y="6356520"/>
            <a:ext cx="761760" cy="36468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>
              <a:lnSpc>
                <a:spcPct val="100000"/>
              </a:lnSpc>
            </a:pPr>
            <a:fld id="{D0F0D2FD-3D78-4964-9F90-D8C4618C9EEC}" type="slidenum">
              <a:rPr lang="hu-HU" sz="1200" strike="noStrike" spc="-1">
                <a:solidFill>
                  <a:srgbClr val="035C75"/>
                </a:solidFill>
                <a:uFill>
                  <a:solidFill>
                    <a:srgbClr val="FFFFFF"/>
                  </a:solidFill>
                </a:uFill>
                <a:latin typeface="Constantia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3578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sz="4800" dirty="0"/>
              <a:t>A kommunikáció- és a médiakutatás alapjai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Bognár </a:t>
            </a:r>
            <a:r>
              <a:rPr lang="hu-HU" dirty="0" err="1"/>
              <a:t>Bulcsu</a:t>
            </a:r>
            <a:r>
              <a:rPr lang="hu-HU" dirty="0"/>
              <a:t>, PPKE BTK</a:t>
            </a:r>
          </a:p>
          <a:p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221088"/>
            <a:ext cx="4574907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427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A szó etimológiája – </a:t>
            </a:r>
            <a:r>
              <a:rPr lang="hu-HU" dirty="0" err="1"/>
              <a:t>communa</a:t>
            </a:r>
            <a:r>
              <a:rPr lang="hu-HU" dirty="0"/>
              <a:t> – közös jelentésalkotás</a:t>
            </a:r>
          </a:p>
          <a:p>
            <a:pPr marL="0" indent="0" algn="ctr">
              <a:buNone/>
            </a:pPr>
            <a:r>
              <a:rPr lang="hu-HU" b="1" i="1" dirty="0" err="1"/>
              <a:t>alter</a:t>
            </a:r>
            <a:r>
              <a:rPr lang="hu-HU" dirty="0"/>
              <a:t> és </a:t>
            </a:r>
            <a:r>
              <a:rPr lang="hu-HU" b="1" i="1" dirty="0"/>
              <a:t>ego</a:t>
            </a:r>
            <a:r>
              <a:rPr lang="hu-HU" dirty="0"/>
              <a:t> interakciója: kísérlet a közös jelentésalkotásra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kommunikáció fogalma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5" y="3789040"/>
            <a:ext cx="4582343" cy="27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2294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204989"/>
          </a:xfrm>
        </p:spPr>
        <p:txBody>
          <a:bodyPr>
            <a:normAutofit/>
          </a:bodyPr>
          <a:lstStyle/>
          <a:p>
            <a:r>
              <a:rPr lang="hu-HU" dirty="0"/>
              <a:t>A tudatok műveleti zártsága</a:t>
            </a:r>
          </a:p>
          <a:p>
            <a:r>
              <a:rPr lang="hu-HU" dirty="0"/>
              <a:t>A kéznél lévő tudáskészlet</a:t>
            </a:r>
          </a:p>
          <a:p>
            <a:r>
              <a:rPr lang="hu-HU" dirty="0"/>
              <a:t>A kéznél lévő szándék</a:t>
            </a:r>
          </a:p>
          <a:p>
            <a:r>
              <a:rPr lang="hu-HU" dirty="0"/>
              <a:t>A tudás történetisége – generációs különbségek (</a:t>
            </a:r>
            <a:r>
              <a:rPr lang="hu-HU" dirty="0" err="1"/>
              <a:t>Vor-Welt</a:t>
            </a:r>
            <a:r>
              <a:rPr lang="hu-HU" dirty="0"/>
              <a:t>, Mit-Welt)</a:t>
            </a:r>
          </a:p>
          <a:p>
            <a:r>
              <a:rPr lang="hu-HU" dirty="0"/>
              <a:t>A megértés nehézsége – a kommunikáció szükségessége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„fekete dobozok” problémája – </a:t>
            </a:r>
            <a:r>
              <a:rPr lang="hu-HU" sz="4000" dirty="0" err="1"/>
              <a:t>black</a:t>
            </a:r>
            <a:r>
              <a:rPr lang="hu-HU" sz="4000" dirty="0"/>
              <a:t> </a:t>
            </a:r>
            <a:r>
              <a:rPr lang="hu-HU" sz="4000" dirty="0" err="1"/>
              <a:t>boxes</a:t>
            </a:r>
            <a:endParaRPr lang="hu-HU" sz="4000" dirty="0"/>
          </a:p>
        </p:txBody>
      </p:sp>
    </p:spTree>
    <p:extLst>
      <p:ext uri="{BB962C8B-B14F-4D97-AF65-F5344CB8AC3E}">
        <p14:creationId xmlns:p14="http://schemas.microsoft.com/office/powerpoint/2010/main" val="1130138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800" dirty="0"/>
              <a:t>A kommunikáció felosztása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8136904" cy="4321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65086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alter</a:t>
            </a:r>
            <a:r>
              <a:rPr lang="hu-HU" dirty="0"/>
              <a:t> és ego interakciója</a:t>
            </a:r>
          </a:p>
          <a:p>
            <a:r>
              <a:rPr lang="hu-HU" dirty="0"/>
              <a:t>Információ</a:t>
            </a:r>
          </a:p>
          <a:p>
            <a:r>
              <a:rPr lang="hu-HU" dirty="0"/>
              <a:t>Közlés</a:t>
            </a:r>
          </a:p>
          <a:p>
            <a:r>
              <a:rPr lang="hu-HU" dirty="0"/>
              <a:t>Megértés (</a:t>
            </a:r>
            <a:r>
              <a:rPr lang="hu-HU" dirty="0" err="1"/>
              <a:t>understand</a:t>
            </a:r>
            <a:r>
              <a:rPr lang="hu-HU" dirty="0"/>
              <a:t>, </a:t>
            </a:r>
            <a:r>
              <a:rPr lang="hu-HU" dirty="0" err="1"/>
              <a:t>verstehen</a:t>
            </a:r>
            <a:r>
              <a:rPr lang="hu-HU" dirty="0"/>
              <a:t>)</a:t>
            </a:r>
          </a:p>
          <a:p>
            <a:r>
              <a:rPr lang="hu-HU" dirty="0"/>
              <a:t>Szelekciók folyamat</a:t>
            </a:r>
          </a:p>
          <a:p>
            <a:r>
              <a:rPr lang="hu-HU" dirty="0"/>
              <a:t>Megértés korlátai: </a:t>
            </a:r>
            <a:r>
              <a:rPr lang="hu-HU" dirty="0" err="1"/>
              <a:t>alter</a:t>
            </a:r>
            <a:r>
              <a:rPr lang="hu-HU" dirty="0"/>
              <a:t> és ego saját világa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kommunikáció folyamata</a:t>
            </a:r>
          </a:p>
        </p:txBody>
      </p:sp>
    </p:spTree>
    <p:extLst>
      <p:ext uri="{BB962C8B-B14F-4D97-AF65-F5344CB8AC3E}">
        <p14:creationId xmlns:p14="http://schemas.microsoft.com/office/powerpoint/2010/main" val="27991751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F4C43FBC-48E1-4E37-92CF-2EAE5CBBB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Tömegmédia:</a:t>
            </a:r>
            <a:r>
              <a:rPr lang="hu-HU" dirty="0"/>
              <a:t> A társadalom szinte minden tagját elérő, széles hatókörű kommunikációs eszköz </a:t>
            </a:r>
          </a:p>
          <a:p>
            <a:r>
              <a:rPr lang="hu-HU" dirty="0"/>
              <a:t>Olyan kommunikációt hoz létre, amihez nem szükséges a másik jelenléte [pl. film, rádió, rögzített zene, internet → egyénre szabott, változatos, interaktív – nem lineáris kapcsolat]</a:t>
            </a:r>
          </a:p>
          <a:p>
            <a:endParaRPr lang="hu-HU" dirty="0"/>
          </a:p>
          <a:p>
            <a:r>
              <a:rPr lang="hu-HU" dirty="0"/>
              <a:t>1) </a:t>
            </a:r>
            <a:r>
              <a:rPr lang="hu-HU" i="1" dirty="0"/>
              <a:t>Politikai vonatkozás</a:t>
            </a:r>
            <a:r>
              <a:rPr lang="hu-HU" dirty="0"/>
              <a:t>:</a:t>
            </a:r>
          </a:p>
          <a:p>
            <a:pPr lvl="0"/>
            <a:r>
              <a:rPr lang="hu-HU" dirty="0"/>
              <a:t>Teret, csatornát kínál a demokratikus vitára </a:t>
            </a:r>
          </a:p>
          <a:p>
            <a:r>
              <a:rPr lang="hu-HU" dirty="0"/>
              <a:t>A hatalomgyakorlás eszköze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D95029A-7FCE-412B-956C-CEE76BFB2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490" y="570156"/>
            <a:ext cx="7915958" cy="1054250"/>
          </a:xfrm>
        </p:spPr>
        <p:txBody>
          <a:bodyPr/>
          <a:lstStyle/>
          <a:p>
            <a:r>
              <a:rPr lang="hu-HU" sz="4000" dirty="0"/>
              <a:t>Tömegmédia, tömegkommunikáció</a:t>
            </a:r>
          </a:p>
        </p:txBody>
      </p:sp>
    </p:spTree>
    <p:extLst>
      <p:ext uri="{BB962C8B-B14F-4D97-AF65-F5344CB8AC3E}">
        <p14:creationId xmlns:p14="http://schemas.microsoft.com/office/powerpoint/2010/main" val="4184741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B448F00F-4263-4811-BA59-277EF984FC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i="1" dirty="0"/>
              <a:t>2) A kultúra vonatkozásában</a:t>
            </a:r>
            <a:r>
              <a:rPr lang="hu-HU" dirty="0"/>
              <a:t>:</a:t>
            </a:r>
          </a:p>
          <a:p>
            <a:pPr lvl="0"/>
            <a:r>
              <a:rPr lang="hu-HU" dirty="0"/>
              <a:t>A társadalmi valóság meghatározása a tömegmédián keresztül → általában ezen keresztül tájékozódunk </a:t>
            </a:r>
          </a:p>
          <a:p>
            <a:pPr lvl="0"/>
            <a:r>
              <a:rPr lang="hu-HU" dirty="0"/>
              <a:t>Fontos szerepe van a közös identitás kialakításában [közvetített tartalomként jelenik meg]</a:t>
            </a:r>
          </a:p>
          <a:p>
            <a:pPr lvl="0"/>
            <a:r>
              <a:rPr lang="hu-HU" dirty="0"/>
              <a:t>Szabadidős környezet → kulturális környezet → a szórakozás lehetősége </a:t>
            </a:r>
          </a:p>
          <a:p>
            <a:r>
              <a:rPr lang="hu-HU" i="1" dirty="0"/>
              <a:t>3) Gazdasági vonatkozás:</a:t>
            </a:r>
          </a:p>
          <a:p>
            <a:pPr lvl="0"/>
            <a:r>
              <a:rPr lang="hu-HU" dirty="0"/>
              <a:t>jelentős piaci jelentőség 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DDA4303-831C-46CD-BB80-C17276F96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tömegmédia társadalmi vonatkozásai</a:t>
            </a:r>
          </a:p>
        </p:txBody>
      </p:sp>
    </p:spTree>
    <p:extLst>
      <p:ext uri="{BB962C8B-B14F-4D97-AF65-F5344CB8AC3E}">
        <p14:creationId xmlns:p14="http://schemas.microsoft.com/office/powerpoint/2010/main" val="31680763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3E1A3354-092D-4589-BE21-E30C9AFA8C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1. </a:t>
            </a:r>
            <a:r>
              <a:rPr lang="hu-HU" dirty="0" err="1"/>
              <a:t>Intraperszonális</a:t>
            </a:r>
            <a:r>
              <a:rPr lang="hu-HU" dirty="0"/>
              <a:t> [személyen belüli]</a:t>
            </a:r>
          </a:p>
          <a:p>
            <a:pPr lvl="0"/>
            <a:r>
              <a:rPr lang="hu-HU" dirty="0"/>
              <a:t>2. Interperszonális [személyközi]</a:t>
            </a:r>
          </a:p>
          <a:p>
            <a:pPr lvl="0"/>
            <a:r>
              <a:rPr lang="hu-HU" dirty="0"/>
              <a:t>3. Csoporton belüli</a:t>
            </a:r>
          </a:p>
          <a:p>
            <a:pPr lvl="0"/>
            <a:r>
              <a:rPr lang="hu-HU" dirty="0"/>
              <a:t>4. Intézményes, szervezeti</a:t>
            </a:r>
          </a:p>
          <a:p>
            <a:pPr lvl="0"/>
            <a:r>
              <a:rPr lang="hu-HU" dirty="0"/>
              <a:t>5. hálózati kommunikáció </a:t>
            </a:r>
          </a:p>
          <a:p>
            <a:pPr lvl="0"/>
            <a:r>
              <a:rPr lang="hu-HU" dirty="0"/>
              <a:t>6. tömegkommunikáció </a:t>
            </a:r>
          </a:p>
          <a:p>
            <a:pPr lvl="0"/>
            <a:r>
              <a:rPr lang="hu-HU" dirty="0"/>
              <a:t>7. társadalmi kommunikáció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E9E5790D-8403-4EA9-ADED-E7ABBA54C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Kommunikációs szintek</a:t>
            </a:r>
          </a:p>
        </p:txBody>
      </p:sp>
    </p:spTree>
    <p:extLst>
      <p:ext uri="{BB962C8B-B14F-4D97-AF65-F5344CB8AC3E}">
        <p14:creationId xmlns:p14="http://schemas.microsoft.com/office/powerpoint/2010/main" val="32901095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7DA6C865-D353-435D-9FFA-969E7C52F8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hu-HU" dirty="0"/>
              <a:t>1. Strukturális hagyomány: </a:t>
            </a:r>
          </a:p>
          <a:p>
            <a:pPr lvl="1"/>
            <a:r>
              <a:rPr lang="hu-HU" sz="2400" dirty="0"/>
              <a:t>Milyen hatást gyakorol a társadalmi struktúra és a médiarendszer a médiatartalmak mintáira [társadalom központú] </a:t>
            </a:r>
          </a:p>
          <a:p>
            <a:pPr lvl="0"/>
            <a:r>
              <a:rPr lang="hu-HU" dirty="0"/>
              <a:t>2. Magatartás szerinti hagyomány:</a:t>
            </a:r>
          </a:p>
          <a:p>
            <a:pPr lvl="1"/>
            <a:r>
              <a:rPr lang="hu-HU" sz="2400" dirty="0"/>
              <a:t>Milyen hatást gyakorol az emberi viselkedésre a média [viselkedéstudományi]</a:t>
            </a:r>
          </a:p>
          <a:p>
            <a:pPr lvl="0"/>
            <a:r>
              <a:rPr lang="hu-HU" dirty="0"/>
              <a:t>3. Kulturális hagyomány:</a:t>
            </a:r>
          </a:p>
          <a:p>
            <a:pPr lvl="1"/>
            <a:r>
              <a:rPr lang="hu-HU" sz="2400" dirty="0"/>
              <a:t>A jelentés és a nyelv kérdéseire fókuszál pl. médianyelv [nyelvészet, kulturális antropológia]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6F0B731C-2C85-4254-B713-62801F5ED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600" dirty="0"/>
              <a:t>A kommunikációs szintek elemzési hagyományai</a:t>
            </a:r>
          </a:p>
        </p:txBody>
      </p:sp>
    </p:spTree>
    <p:extLst>
      <p:ext uri="{BB962C8B-B14F-4D97-AF65-F5344CB8AC3E}">
        <p14:creationId xmlns:p14="http://schemas.microsoft.com/office/powerpoint/2010/main" val="20131889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25CFE21-0B2E-4663-AA00-4B500DE95A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hu-HU" dirty="0"/>
              <a:t>George </a:t>
            </a:r>
            <a:r>
              <a:rPr lang="hu-HU" dirty="0" err="1"/>
              <a:t>Gerbner</a:t>
            </a:r>
            <a:r>
              <a:rPr lang="hu-HU" dirty="0"/>
              <a:t>:</a:t>
            </a:r>
          </a:p>
          <a:p>
            <a:pPr lvl="1"/>
            <a:r>
              <a:rPr lang="hu-HU" sz="2400" dirty="0"/>
              <a:t>Tömegkommunikáció: társadalmi interakció üzeneteken keresztül </a:t>
            </a:r>
          </a:p>
          <a:p>
            <a:pPr lvl="0"/>
            <a:r>
              <a:rPr lang="hu-HU" dirty="0" err="1"/>
              <a:t>Tama</a:t>
            </a:r>
            <a:r>
              <a:rPr lang="hu-HU" dirty="0"/>
              <a:t> </a:t>
            </a:r>
            <a:r>
              <a:rPr lang="hu-HU" dirty="0" err="1"/>
              <a:t>Janowicz</a:t>
            </a:r>
            <a:r>
              <a:rPr lang="hu-HU" dirty="0"/>
              <a:t>: </a:t>
            </a:r>
          </a:p>
          <a:p>
            <a:pPr lvl="1"/>
            <a:r>
              <a:rPr lang="hu-HU" sz="2400" dirty="0"/>
              <a:t>A tömegkommunikáció intézményekből és technikákból áll, amelyek segítségével bizonyos specializált csoportok a maguk szolgálatába állítják a kommunikációs eszközöket abból a célból, hogy a szimbolikus tartalmakat a közönség nagy, heterogén, széles körben szóródó csoportjaihoz eljuttassák.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A947AA0-1FC8-411D-BF89-1BFA67B3AD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000" dirty="0"/>
              <a:t>A tömegkommunikáció fogalma</a:t>
            </a:r>
          </a:p>
        </p:txBody>
      </p:sp>
    </p:spTree>
    <p:extLst>
      <p:ext uri="{BB962C8B-B14F-4D97-AF65-F5344CB8AC3E}">
        <p14:creationId xmlns:p14="http://schemas.microsoft.com/office/powerpoint/2010/main" val="2479637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E78C881-1F63-497D-976C-3295C0989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hu-HU" dirty="0" err="1"/>
              <a:t>Premodern</a:t>
            </a:r>
            <a:r>
              <a:rPr lang="hu-HU" dirty="0"/>
              <a:t>: a nyilvános színházi, zenei előadások kapcsán</a:t>
            </a:r>
          </a:p>
          <a:p>
            <a:pPr lvl="1"/>
            <a:r>
              <a:rPr lang="hu-HU" sz="2400" dirty="0"/>
              <a:t>közönség fizikai csoportosulása</a:t>
            </a:r>
          </a:p>
          <a:p>
            <a:pPr lvl="1"/>
            <a:r>
              <a:rPr lang="hu-HU" sz="2400" dirty="0"/>
              <a:t>a nézés és a hallgatás is szervezett</a:t>
            </a:r>
          </a:p>
          <a:p>
            <a:pPr lvl="1"/>
            <a:r>
              <a:rPr lang="hu-HU" sz="2400" dirty="0"/>
              <a:t>az események nyilvánosak</a:t>
            </a:r>
          </a:p>
          <a:p>
            <a:pPr lvl="1"/>
            <a:r>
              <a:rPr lang="hu-HU" sz="2400" dirty="0"/>
              <a:t>a közönség populáris jellegű</a:t>
            </a:r>
          </a:p>
          <a:p>
            <a:pPr lvl="1"/>
            <a:r>
              <a:rPr lang="hu-HU" sz="2400" dirty="0"/>
              <a:t>az előadások szekulárisak (nem vallási) → szórakoztató, nevelő célzatú</a:t>
            </a:r>
          </a:p>
          <a:p>
            <a:pPr lvl="1"/>
            <a:r>
              <a:rPr lang="hu-HU" sz="2400" dirty="0"/>
              <a:t>a választás és a figyelem önkéntes</a:t>
            </a:r>
          </a:p>
          <a:p>
            <a:pPr lvl="1"/>
            <a:r>
              <a:rPr lang="hu-HU" sz="2400" dirty="0"/>
              <a:t>létrejön egyfajta szakosodás → szerepek:</a:t>
            </a:r>
          </a:p>
          <a:p>
            <a:pPr lvl="2"/>
            <a:r>
              <a:rPr lang="hu-HU" dirty="0"/>
              <a:t>nézői</a:t>
            </a:r>
          </a:p>
          <a:p>
            <a:pPr lvl="2"/>
            <a:r>
              <a:rPr lang="hu-HU" dirty="0"/>
              <a:t>szerzői</a:t>
            </a:r>
          </a:p>
          <a:p>
            <a:pPr lvl="2"/>
            <a:r>
              <a:rPr lang="hu-HU" dirty="0"/>
              <a:t>előadói</a:t>
            </a:r>
          </a:p>
          <a:p>
            <a:pPr lvl="0"/>
            <a:r>
              <a:rPr lang="hu-HU" dirty="0"/>
              <a:t>Modern:</a:t>
            </a:r>
          </a:p>
          <a:p>
            <a:pPr lvl="1"/>
            <a:r>
              <a:rPr lang="hu-HU" sz="2400" dirty="0"/>
              <a:t>sokkal nagyobb a közönség  (nincs fizikai kötöttség) → nincs fizikai csoportosulás </a:t>
            </a:r>
          </a:p>
          <a:p>
            <a:pPr lvl="1"/>
            <a:r>
              <a:rPr lang="hu-HU" sz="2400" dirty="0" err="1"/>
              <a:t>szétszórtabb</a:t>
            </a:r>
            <a:r>
              <a:rPr lang="hu-HU" sz="2400" dirty="0"/>
              <a:t> a közönség → </a:t>
            </a:r>
            <a:r>
              <a:rPr lang="hu-HU" sz="2400" dirty="0" err="1"/>
              <a:t>individualizáltabb</a:t>
            </a:r>
            <a:r>
              <a:rPr lang="hu-HU" sz="2400" dirty="0"/>
              <a:t> (nincs homogenitás)</a:t>
            </a:r>
          </a:p>
          <a:p>
            <a:pPr lvl="1"/>
            <a:r>
              <a:rPr lang="hu-HU" sz="2400" dirty="0"/>
              <a:t>egyre inkább privatizálódott a közönség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D76A0D4-2D8E-4BE2-B426-45201B169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A tömegmédia közönsége egykor és ma</a:t>
            </a:r>
          </a:p>
        </p:txBody>
      </p:sp>
    </p:spTree>
    <p:extLst>
      <p:ext uri="{BB962C8B-B14F-4D97-AF65-F5344CB8AC3E}">
        <p14:creationId xmlns:p14="http://schemas.microsoft.com/office/powerpoint/2010/main" val="41280661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1916832"/>
            <a:ext cx="7745505" cy="4608511"/>
          </a:xfrm>
        </p:spPr>
        <p:txBody>
          <a:bodyPr>
            <a:normAutofit/>
          </a:bodyPr>
          <a:lstStyle/>
          <a:p>
            <a:r>
              <a:rPr lang="hu-HU" sz="4000" dirty="0"/>
              <a:t>1. Előadások, reflexiók</a:t>
            </a:r>
          </a:p>
          <a:p>
            <a:r>
              <a:rPr lang="hu-HU" sz="4000" dirty="0"/>
              <a:t>2. Irodalom – intézeti honlap</a:t>
            </a:r>
          </a:p>
          <a:p>
            <a:r>
              <a:rPr lang="hu-HU" sz="4000" dirty="0"/>
              <a:t>3. Jegyzetelés</a:t>
            </a:r>
          </a:p>
          <a:p>
            <a:r>
              <a:rPr lang="hu-HU" sz="4000" dirty="0"/>
              <a:t>4. Kollokvium – írásbeli vizsga</a:t>
            </a:r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félév menete</a:t>
            </a:r>
          </a:p>
        </p:txBody>
      </p:sp>
    </p:spTree>
    <p:extLst>
      <p:ext uri="{BB962C8B-B14F-4D97-AF65-F5344CB8AC3E}">
        <p14:creationId xmlns:p14="http://schemas.microsoft.com/office/powerpoint/2010/main" val="757454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0CE2CCB-44E6-4C05-BA2E-23376411C6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hu-HU" sz="1900" dirty="0"/>
              <a:t>Behaviorista- funkcionalista modell: mi befolyásolja az egyéni választást és viselkedést?</a:t>
            </a:r>
          </a:p>
          <a:p>
            <a:pPr lvl="1"/>
            <a:r>
              <a:rPr lang="hu-HU" sz="1900" dirty="0"/>
              <a:t>Az egyedi és változó aspektusok a </a:t>
            </a:r>
            <a:r>
              <a:rPr lang="hu-HU" sz="1900" dirty="0" err="1"/>
              <a:t>fontosak</a:t>
            </a:r>
            <a:endParaRPr lang="hu-HU" sz="1900" dirty="0"/>
          </a:p>
          <a:p>
            <a:pPr lvl="2"/>
            <a:r>
              <a:rPr lang="hu-HU" sz="1900" dirty="0"/>
              <a:t>Hasznosságelméleti magyarázat:</a:t>
            </a:r>
          </a:p>
          <a:p>
            <a:pPr lvl="3"/>
            <a:r>
              <a:rPr lang="hu-HU" sz="1900" dirty="0"/>
              <a:t>A leendő közönség szükségleteiből, vágyaiból, motivációiból indul ki → a médiahasználat </a:t>
            </a:r>
            <a:r>
              <a:rPr lang="hu-HU" sz="1900"/>
              <a:t>ezek kiélését </a:t>
            </a:r>
            <a:r>
              <a:rPr lang="hu-HU" sz="1900" dirty="0"/>
              <a:t>jelenti </a:t>
            </a:r>
          </a:p>
          <a:p>
            <a:pPr lvl="4"/>
            <a:r>
              <a:rPr lang="hu-HU" sz="1900" dirty="0"/>
              <a:t>egyéni szükségletek:</a:t>
            </a:r>
          </a:p>
          <a:p>
            <a:pPr lvl="5"/>
            <a:r>
              <a:rPr lang="hu-HU" sz="1900" dirty="0"/>
              <a:t>tájékozódás szükséglete</a:t>
            </a:r>
          </a:p>
          <a:p>
            <a:pPr lvl="5"/>
            <a:r>
              <a:rPr lang="hu-HU" sz="1900" dirty="0"/>
              <a:t>pihenés szükséglete</a:t>
            </a:r>
          </a:p>
          <a:p>
            <a:pPr lvl="5"/>
            <a:r>
              <a:rPr lang="hu-HU" sz="1900" dirty="0"/>
              <a:t>társaságra vonatkozó szükséglet</a:t>
            </a:r>
          </a:p>
          <a:p>
            <a:pPr lvl="5"/>
            <a:r>
              <a:rPr lang="hu-HU" sz="1900" dirty="0"/>
              <a:t>kikapcsolódás, ábrándozás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5A8531A-1CF6-4FEB-BD69-B9E65A908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Közönségképződés</a:t>
            </a:r>
          </a:p>
        </p:txBody>
      </p:sp>
    </p:spTree>
    <p:extLst>
      <p:ext uri="{BB962C8B-B14F-4D97-AF65-F5344CB8AC3E}">
        <p14:creationId xmlns:p14="http://schemas.microsoft.com/office/powerpoint/2010/main" val="33098319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B5CDCCB-2080-4625-B5ED-7338F22BC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4"/>
            <a:r>
              <a:rPr lang="hu-HU" sz="2000" dirty="0"/>
              <a:t>társas szükségletek:</a:t>
            </a:r>
          </a:p>
          <a:p>
            <a:pPr lvl="5"/>
            <a:r>
              <a:rPr lang="hu-HU" sz="2000" dirty="0"/>
              <a:t>kohézió az emberek között → tagjai vagyunk a társadalomnak, helyettesíti az </a:t>
            </a:r>
            <a:r>
              <a:rPr lang="hu-HU" sz="2000" dirty="0" err="1"/>
              <a:t>együvétartozást</a:t>
            </a:r>
            <a:endParaRPr lang="hu-HU" sz="2000" dirty="0"/>
          </a:p>
          <a:p>
            <a:pPr lvl="5"/>
            <a:r>
              <a:rPr lang="hu-HU" sz="2000" dirty="0"/>
              <a:t>kulturális folytonosságot teremt az emberek között → többségi kulturális mintázatok elsajátítása (ez kell a társadalmi kapcsolatok fenntartásához)</a:t>
            </a:r>
          </a:p>
          <a:p>
            <a:pPr lvl="5"/>
            <a:r>
              <a:rPr lang="hu-HU" sz="2000" dirty="0"/>
              <a:t>társadalmi kontroll: mit lehet és mit nem </a:t>
            </a:r>
          </a:p>
          <a:p>
            <a:pPr lvl="5"/>
            <a:r>
              <a:rPr lang="hu-HU" sz="2000" dirty="0"/>
              <a:t>közérdekű információk széles körben való elterjesztése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18F869BC-1C9C-4F64-A022-78432B9AD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dirty="0"/>
              <a:t>A </a:t>
            </a:r>
            <a:r>
              <a:rPr lang="hu-HU" sz="2400" dirty="0" err="1"/>
              <a:t>közönségképződős</a:t>
            </a:r>
            <a:r>
              <a:rPr lang="hu-HU" sz="2400" dirty="0"/>
              <a:t> társas aspektusa</a:t>
            </a:r>
          </a:p>
        </p:txBody>
      </p:sp>
    </p:spTree>
    <p:extLst>
      <p:ext uri="{BB962C8B-B14F-4D97-AF65-F5344CB8AC3E}">
        <p14:creationId xmlns:p14="http://schemas.microsoft.com/office/powerpoint/2010/main" val="3167969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F843F24-1845-483B-9400-8EE05E1A6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b="1" dirty="0"/>
              <a:t>Korai közönségkutatás:</a:t>
            </a:r>
            <a:endParaRPr lang="hu-HU" dirty="0"/>
          </a:p>
          <a:p>
            <a:pPr lvl="0"/>
            <a:r>
              <a:rPr lang="hu-HU" dirty="0"/>
              <a:t>közönség = áldozat → nincs autonómia, nem tudja megítélni</a:t>
            </a:r>
          </a:p>
          <a:p>
            <a:pPr lvl="0"/>
            <a:r>
              <a:rPr lang="hu-HU" dirty="0"/>
              <a:t>közönség = fogyasztó → a hirdetőnek van eladva (áru jelleg, kizsákmányolás)- </a:t>
            </a:r>
            <a:r>
              <a:rPr lang="hu-HU" dirty="0" err="1"/>
              <a:t>Adorno</a:t>
            </a:r>
            <a:r>
              <a:rPr lang="hu-HU" dirty="0"/>
              <a:t> (Frankfurtiak)</a:t>
            </a:r>
          </a:p>
          <a:p>
            <a:r>
              <a:rPr lang="hu-HU" dirty="0"/>
              <a:t> </a:t>
            </a:r>
          </a:p>
          <a:p>
            <a:r>
              <a:rPr lang="hu-HU" b="1" dirty="0"/>
              <a:t>Mai:</a:t>
            </a:r>
            <a:endParaRPr lang="hu-HU" dirty="0"/>
          </a:p>
          <a:p>
            <a:pPr lvl="0"/>
            <a:r>
              <a:rPr lang="hu-HU" dirty="0"/>
              <a:t>Médiatapasztalat társas interakció részeként vizsgálva → nincs kitüntetett szerep – szokványos tapasztalatszerzés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D211D101-0749-4A5C-8A09-1427649007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Közönségkutatás</a:t>
            </a:r>
          </a:p>
        </p:txBody>
      </p:sp>
    </p:spTree>
    <p:extLst>
      <p:ext uri="{BB962C8B-B14F-4D97-AF65-F5344CB8AC3E}">
        <p14:creationId xmlns:p14="http://schemas.microsoft.com/office/powerpoint/2010/main" val="4093043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51A9B116-F55D-4FAF-A3D3-3140A2405C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hu-HU" sz="2400" dirty="0"/>
              <a:t>Nyilvános: </a:t>
            </a:r>
          </a:p>
          <a:p>
            <a:pPr lvl="2"/>
            <a:r>
              <a:rPr lang="hu-HU" dirty="0"/>
              <a:t>Mozi, koncert</a:t>
            </a:r>
          </a:p>
          <a:p>
            <a:pPr lvl="2"/>
            <a:r>
              <a:rPr lang="hu-HU" dirty="0"/>
              <a:t>Közesemény → közös reakciók: általánosabb társadalmi jelentőségű esemény élőben közvetítve vagy nagy tömeg szórakozását célzó esemény</a:t>
            </a:r>
          </a:p>
          <a:p>
            <a:pPr lvl="2"/>
            <a:r>
              <a:rPr lang="hu-HU" dirty="0"/>
              <a:t>Szélesebb közönséggel való azonosulás játszódik le</a:t>
            </a:r>
          </a:p>
          <a:p>
            <a:pPr lvl="2"/>
            <a:r>
              <a:rPr lang="hu-HU" dirty="0" err="1"/>
              <a:t>Dayan</a:t>
            </a:r>
            <a:r>
              <a:rPr lang="hu-HU" dirty="0"/>
              <a:t>-Katz: médiaesemény: előre megtervezett, amire már a megléte előtt felhívják a figyelmet pl. olimpia, Diana és Charles esküvője</a:t>
            </a:r>
          </a:p>
          <a:p>
            <a:pPr lvl="2"/>
            <a:r>
              <a:rPr lang="hu-HU" dirty="0"/>
              <a:t>A média közösségi rítusként egyesíti a közönséget → közösségérzet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1842108-F2DB-4FA9-8424-3DEF0DE0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Médiatapasztalat</a:t>
            </a:r>
          </a:p>
        </p:txBody>
      </p:sp>
    </p:spTree>
    <p:extLst>
      <p:ext uri="{BB962C8B-B14F-4D97-AF65-F5344CB8AC3E}">
        <p14:creationId xmlns:p14="http://schemas.microsoft.com/office/powerpoint/2010/main" val="10083293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375BEA2-4454-40BA-8553-31F268C6E3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hu-HU" sz="2400" dirty="0"/>
              <a:t>Otthoni:</a:t>
            </a:r>
          </a:p>
          <a:p>
            <a:pPr lvl="2"/>
            <a:r>
              <a:rPr lang="hu-HU" dirty="0"/>
              <a:t>DVD, CD, zene, könyv, internet</a:t>
            </a:r>
          </a:p>
          <a:p>
            <a:pPr lvl="2"/>
            <a:r>
              <a:rPr lang="hu-HU" dirty="0"/>
              <a:t>sajátos átmenet: a tágabb viszonyrendszer és a magán világ szempontjai egyaránt megjelennek</a:t>
            </a:r>
          </a:p>
          <a:p>
            <a:pPr lvl="2"/>
            <a:r>
              <a:rPr lang="hu-HU" dirty="0"/>
              <a:t>személyes hangulat és helyzet alapján épül fel a médiahasználat</a:t>
            </a:r>
          </a:p>
          <a:p>
            <a:pPr lvl="2"/>
            <a:r>
              <a:rPr lang="hu-HU" dirty="0"/>
              <a:t>kevéssé tartalmaz utalásokat a szélesebb társadalmi rendszerre → nincs társadalmi jelentősége</a:t>
            </a:r>
          </a:p>
          <a:p>
            <a:pPr lvl="2"/>
            <a:r>
              <a:rPr lang="hu-HU" dirty="0"/>
              <a:t>mostanában egyre népszerűbb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76CDB5C5-CF84-45BB-BF95-58207C133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Médiatapasztalat - privát</a:t>
            </a:r>
          </a:p>
        </p:txBody>
      </p:sp>
    </p:spTree>
    <p:extLst>
      <p:ext uri="{BB962C8B-B14F-4D97-AF65-F5344CB8AC3E}">
        <p14:creationId xmlns:p14="http://schemas.microsoft.com/office/powerpoint/2010/main" val="1692754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CE7C7D99-C798-4CB6-8A1E-D0B2318F3B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hu-HU" dirty="0"/>
              <a:t>A közönség </a:t>
            </a:r>
            <a:r>
              <a:rPr lang="hu-HU" dirty="0" err="1"/>
              <a:t>heterogenizálódik</a:t>
            </a:r>
            <a:r>
              <a:rPr lang="hu-HU" dirty="0"/>
              <a:t> → szubkultúrák függvénye, hogy milyen a közönség:</a:t>
            </a:r>
          </a:p>
          <a:p>
            <a:pPr lvl="1"/>
            <a:r>
              <a:rPr lang="hu-HU" sz="2400" dirty="0"/>
              <a:t>családi szociokulturális körülmények</a:t>
            </a:r>
          </a:p>
          <a:p>
            <a:pPr lvl="1"/>
            <a:r>
              <a:rPr lang="hu-HU" sz="2400" dirty="0"/>
              <a:t>iskolatársak- kortárscsoport</a:t>
            </a:r>
          </a:p>
          <a:p>
            <a:pPr lvl="1"/>
            <a:r>
              <a:rPr lang="hu-HU" sz="2400" dirty="0"/>
              <a:t>munkahelyi és szabadidős társas kapcsolatok következménye</a:t>
            </a:r>
          </a:p>
          <a:p>
            <a:pPr lvl="0"/>
            <a:r>
              <a:rPr lang="hu-HU" dirty="0"/>
              <a:t>Polarizálódik a kínálat → szubkultúrák megerősítése</a:t>
            </a:r>
          </a:p>
          <a:p>
            <a:pPr lvl="0"/>
            <a:r>
              <a:rPr lang="hu-HU" dirty="0"/>
              <a:t>P. </a:t>
            </a:r>
            <a:r>
              <a:rPr lang="hu-HU" dirty="0" err="1"/>
              <a:t>Bourdieu</a:t>
            </a:r>
            <a:r>
              <a:rPr lang="hu-HU" dirty="0"/>
              <a:t>: Az életstílus kérdése</a:t>
            </a:r>
          </a:p>
          <a:p>
            <a:pPr lvl="1"/>
            <a:r>
              <a:rPr lang="hu-HU" sz="2400" dirty="0"/>
              <a:t>finom megkülönböztetések struktúrája → egyre homogénebb társadalomban kisebb jelek a kulturális ízlés kifejezésére megfelelő médiahasználat</a:t>
            </a:r>
          </a:p>
          <a:p>
            <a:pPr lvl="1"/>
            <a:r>
              <a:rPr lang="hu-HU" sz="2400" dirty="0"/>
              <a:t>kulturális érdeklődéssel és médiahasználattal próbálják megkülönböztetni egymást</a:t>
            </a:r>
          </a:p>
          <a:p>
            <a:pPr lvl="1"/>
            <a:r>
              <a:rPr lang="hu-HU" sz="2400" dirty="0"/>
              <a:t>az életstílus függvénye a médiahasználat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FF5521B-A346-4EF2-9ED9-483CEE2F5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Médiafogyasztás a társadalmi pozíció alapján</a:t>
            </a:r>
          </a:p>
        </p:txBody>
      </p:sp>
    </p:spTree>
    <p:extLst>
      <p:ext uri="{BB962C8B-B14F-4D97-AF65-F5344CB8AC3E}">
        <p14:creationId xmlns:p14="http://schemas.microsoft.com/office/powerpoint/2010/main" val="13620289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9CF38401-2243-4EB7-9092-74B97C19C9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sz="2300" dirty="0" err="1"/>
              <a:t>Gender</a:t>
            </a:r>
            <a:r>
              <a:rPr lang="hu-HU" sz="2300" dirty="0"/>
              <a:t> (társadalmi nem) → társadalmilag megkonstruált nemhez kapcsolódó médiahasználat :</a:t>
            </a:r>
          </a:p>
          <a:p>
            <a:pPr lvl="1"/>
            <a:r>
              <a:rPr lang="hu-HU" sz="2300" dirty="0"/>
              <a:t>A társadalom által megfogalmazott férfias, nőies ideál hogyan jelenik meg a médiában</a:t>
            </a:r>
          </a:p>
          <a:p>
            <a:pPr lvl="1"/>
            <a:r>
              <a:rPr lang="hu-HU" sz="2300" dirty="0"/>
              <a:t>A média hogyan kreál különböző nemeknek szóló műsorokat</a:t>
            </a:r>
          </a:p>
          <a:p>
            <a:pPr lvl="0"/>
            <a:r>
              <a:rPr lang="hu-HU" sz="2300" dirty="0" err="1"/>
              <a:t>Radway</a:t>
            </a:r>
            <a:r>
              <a:rPr lang="hu-HU" sz="2300" dirty="0"/>
              <a:t>: romantikus irodalom vizsgálata </a:t>
            </a:r>
          </a:p>
          <a:p>
            <a:pPr lvl="1"/>
            <a:r>
              <a:rPr lang="hu-HU" sz="2300" dirty="0"/>
              <a:t>miért a nők preferálják: a férfijogú hímsovén társadalom termeli ki, mert itt kapja meg a figyelmet, vágyai kiélése</a:t>
            </a:r>
          </a:p>
          <a:p>
            <a:pPr lvl="1"/>
            <a:r>
              <a:rPr lang="hu-HU" sz="2300" dirty="0"/>
              <a:t>ez erőt ad és bátorítja a nőket, hogy itt megkapják, amit a vágyaikban szeretnének</a:t>
            </a:r>
          </a:p>
          <a:p>
            <a:pPr lvl="1"/>
            <a:r>
              <a:rPr lang="hu-HU" sz="2300" dirty="0"/>
              <a:t>Szappanoperák kutatása erre alapozva:</a:t>
            </a:r>
          </a:p>
          <a:p>
            <a:pPr lvl="2"/>
            <a:r>
              <a:rPr lang="hu-HU" sz="2300" dirty="0"/>
              <a:t>jól illeszkedik a napi rutinba</a:t>
            </a:r>
          </a:p>
          <a:p>
            <a:pPr lvl="2"/>
            <a:r>
              <a:rPr lang="hu-HU" sz="2300" dirty="0"/>
              <a:t>töredékes, kusza, de jól követhető jelleg </a:t>
            </a:r>
          </a:p>
          <a:p>
            <a:pPr lvl="2"/>
            <a:r>
              <a:rPr lang="hu-HU" sz="2300" dirty="0"/>
              <a:t>segít kiszakadni a rutinból</a:t>
            </a:r>
          </a:p>
          <a:p>
            <a:pPr lvl="2"/>
            <a:r>
              <a:rPr lang="hu-HU" sz="2300" dirty="0"/>
              <a:t>megerősíti az alárendelt női szerepet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32E79EB-FF90-44D3-8C8E-ED9D93F54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Médiahasználat a nemek vonatkozásában</a:t>
            </a:r>
          </a:p>
        </p:txBody>
      </p:sp>
    </p:spTree>
    <p:extLst>
      <p:ext uri="{BB962C8B-B14F-4D97-AF65-F5344CB8AC3E}">
        <p14:creationId xmlns:p14="http://schemas.microsoft.com/office/powerpoint/2010/main" val="20132387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2F8605A0-7A3C-4304-8800-1BF29AA417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hu-HU" dirty="0"/>
              <a:t>Stresszhez fűződő viszony:</a:t>
            </a:r>
          </a:p>
          <a:p>
            <a:r>
              <a:rPr lang="hu-HU" dirty="0"/>
              <a:t>Különbözőképpen vezetik le, de mindkettő médiafogyasztásban:</a:t>
            </a:r>
          </a:p>
          <a:p>
            <a:pPr lvl="1"/>
            <a:r>
              <a:rPr lang="hu-HU" sz="2400" dirty="0"/>
              <a:t>nők: varieté műsor, szórakoztató, vicces pl. Jóbarátok</a:t>
            </a:r>
          </a:p>
          <a:p>
            <a:pPr lvl="1"/>
            <a:r>
              <a:rPr lang="hu-HU" sz="2400" dirty="0"/>
              <a:t>férfiak: akciós és erőszakos műsorok</a:t>
            </a:r>
          </a:p>
          <a:p>
            <a:pPr lvl="0"/>
            <a:r>
              <a:rPr lang="hu-HU" dirty="0"/>
              <a:t>A tévéhasználatban a férfiaké az irányítás.</a:t>
            </a:r>
          </a:p>
          <a:p>
            <a:pPr lvl="0"/>
            <a:r>
              <a:rPr lang="hu-HU" dirty="0"/>
              <a:t>Más a tv-hez fűződő viszony:</a:t>
            </a:r>
          </a:p>
          <a:p>
            <a:pPr lvl="1"/>
            <a:r>
              <a:rPr lang="hu-HU" sz="2400" dirty="0"/>
              <a:t>férfiak: a kikapcsolódás természetes formája</a:t>
            </a:r>
          </a:p>
          <a:p>
            <a:pPr lvl="1"/>
            <a:r>
              <a:rPr lang="hu-HU" sz="2400" dirty="0"/>
              <a:t>nők: bűntudat kapcsolódik hozzá, mert házimunkát kéne végezni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8ED6A12-45E6-47E1-8F80-DE5367524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Médiahasználat és a nemek</a:t>
            </a:r>
          </a:p>
        </p:txBody>
      </p:sp>
    </p:spTree>
    <p:extLst>
      <p:ext uri="{BB962C8B-B14F-4D97-AF65-F5344CB8AC3E}">
        <p14:creationId xmlns:p14="http://schemas.microsoft.com/office/powerpoint/2010/main" val="21999634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88DB0284-826C-40FC-A8B8-08F25BAE7F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hu-HU" sz="2300" dirty="0"/>
              <a:t>A médiahasználat általános társadalmi szocializációs folyamatokra épül → a médiához való viszonyt a társas szabályok szerint alakítjuk ki. </a:t>
            </a:r>
          </a:p>
          <a:p>
            <a:pPr lvl="0"/>
            <a:r>
              <a:rPr lang="hu-HU" sz="2300" dirty="0"/>
              <a:t>A média normatív kontrollját a családi körben megszokott médiahasználati normák befolyásolják:</a:t>
            </a:r>
          </a:p>
          <a:p>
            <a:r>
              <a:rPr lang="hu-HU" sz="2300" dirty="0"/>
              <a:t>→ Szülői felelősség a médiahasználat vonatkozásában: tévéellenes álláspont → társadalmilag </a:t>
            </a:r>
            <a:r>
              <a:rPr lang="hu-HU" sz="2300" dirty="0" err="1"/>
              <a:t>szocializálódik</a:t>
            </a:r>
            <a:r>
              <a:rPr lang="hu-HU" sz="2300" dirty="0"/>
              <a:t> egy bűntudat a médiahasználattal kapcsolatban → önkontroll lesz belőle → de a bűntudat nem befolyásolja a gyakorlatot.</a:t>
            </a:r>
          </a:p>
          <a:p>
            <a:pPr lvl="0"/>
            <a:r>
              <a:rPr lang="hu-HU" sz="2300" dirty="0"/>
              <a:t>Normák a médiatartalommal kapcsolatban:</a:t>
            </a:r>
          </a:p>
          <a:p>
            <a:pPr lvl="1"/>
            <a:r>
              <a:rPr lang="hu-HU" sz="2300" dirty="0"/>
              <a:t>Jóízlés: ne </a:t>
            </a:r>
            <a:r>
              <a:rPr lang="hu-HU" sz="2300"/>
              <a:t>legyen trágár</a:t>
            </a:r>
            <a:r>
              <a:rPr lang="hu-HU" sz="2300" dirty="0"/>
              <a:t>, erőszakos, szexes + helytelenített viselkedésű</a:t>
            </a:r>
          </a:p>
          <a:p>
            <a:pPr lvl="1"/>
            <a:r>
              <a:rPr lang="hu-HU" sz="2300" dirty="0"/>
              <a:t>Erkölcsös: korruptból ne legyen hős</a:t>
            </a:r>
          </a:p>
          <a:p>
            <a:pPr lvl="1"/>
            <a:r>
              <a:rPr lang="hu-HU" sz="2300" dirty="0"/>
              <a:t>Egyéb értékeknek is megfeleljen:</a:t>
            </a:r>
          </a:p>
          <a:p>
            <a:pPr lvl="2"/>
            <a:r>
              <a:rPr lang="hu-HU" sz="2300" dirty="0"/>
              <a:t>helyi közösség preferálása</a:t>
            </a:r>
          </a:p>
          <a:p>
            <a:pPr lvl="2"/>
            <a:r>
              <a:rPr lang="hu-HU" sz="2300" dirty="0"/>
              <a:t>hazafias</a:t>
            </a:r>
          </a:p>
          <a:p>
            <a:pPr lvl="2"/>
            <a:r>
              <a:rPr lang="hu-HU" sz="2300" dirty="0"/>
              <a:t>demokratikusság</a:t>
            </a:r>
          </a:p>
          <a:p>
            <a:pPr lvl="1"/>
            <a:r>
              <a:rPr lang="hu-HU" sz="2300" dirty="0"/>
              <a:t>Politikailag elfogulatlan és méltányos</a:t>
            </a:r>
          </a:p>
          <a:p>
            <a:endParaRPr lang="hu-HU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B474554-ED9C-4DF9-8EE5-4C63C3FD2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800" dirty="0"/>
              <a:t>A médiahasználat normatív keretei</a:t>
            </a:r>
          </a:p>
        </p:txBody>
      </p:sp>
    </p:spTree>
    <p:extLst>
      <p:ext uri="{BB962C8B-B14F-4D97-AF65-F5344CB8AC3E}">
        <p14:creationId xmlns:p14="http://schemas.microsoft.com/office/powerpoint/2010/main" val="3596680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>
          <a:xfrm>
            <a:off x="699247" y="2248347"/>
            <a:ext cx="7745505" cy="4489033"/>
          </a:xfrm>
        </p:spPr>
        <p:txBody>
          <a:bodyPr>
            <a:normAutofit/>
          </a:bodyPr>
          <a:lstStyle/>
          <a:p>
            <a:r>
              <a:rPr lang="hu-HU" dirty="0"/>
              <a:t>1. A képzés struktúrája</a:t>
            </a:r>
          </a:p>
          <a:p>
            <a:r>
              <a:rPr lang="hu-HU" dirty="0"/>
              <a:t>2. Személyes tapasztalatok</a:t>
            </a:r>
          </a:p>
          <a:p>
            <a:r>
              <a:rPr lang="hu-HU" dirty="0"/>
              <a:t>3. Értelmezési keretek</a:t>
            </a:r>
          </a:p>
          <a:p>
            <a:r>
              <a:rPr lang="hu-HU" dirty="0"/>
              <a:t>4. Szintézis</a:t>
            </a:r>
          </a:p>
          <a:p>
            <a:r>
              <a:rPr lang="hu-HU" dirty="0"/>
              <a:t>5. a lókupec esete</a:t>
            </a:r>
          </a:p>
          <a:p>
            <a:r>
              <a:rPr lang="hu-HU" dirty="0"/>
              <a:t>6. Bill </a:t>
            </a:r>
            <a:r>
              <a:rPr lang="hu-HU" dirty="0" err="1"/>
              <a:t>Gates</a:t>
            </a:r>
            <a:r>
              <a:rPr lang="hu-HU" dirty="0"/>
              <a:t>, M. </a:t>
            </a:r>
            <a:r>
              <a:rPr lang="hu-HU" dirty="0" err="1"/>
              <a:t>Zuckerberg</a:t>
            </a:r>
            <a:r>
              <a:rPr lang="hu-HU" dirty="0"/>
              <a:t> és a gyakorlati képzés</a:t>
            </a:r>
          </a:p>
          <a:p>
            <a:r>
              <a:rPr lang="hu-HU" dirty="0"/>
              <a:t>7. tudomány </a:t>
            </a:r>
            <a:r>
              <a:rPr lang="hu-HU" dirty="0" err="1"/>
              <a:t>vs</a:t>
            </a:r>
            <a:r>
              <a:rPr lang="hu-HU" dirty="0"/>
              <a:t> politika</a:t>
            </a:r>
          </a:p>
          <a:p>
            <a:r>
              <a:rPr lang="hu-HU" dirty="0"/>
              <a:t>8. egyetemi kommunikáció</a:t>
            </a:r>
          </a:p>
          <a:p>
            <a:pPr marL="0" indent="0">
              <a:buNone/>
            </a:pPr>
            <a:endParaRPr lang="hu-HU" sz="3600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4400" dirty="0"/>
              <a:t>Elmélet és gyakorlat kérdései</a:t>
            </a:r>
          </a:p>
        </p:txBody>
      </p:sp>
    </p:spTree>
    <p:extLst>
      <p:ext uri="{BB962C8B-B14F-4D97-AF65-F5344CB8AC3E}">
        <p14:creationId xmlns:p14="http://schemas.microsoft.com/office/powerpoint/2010/main" val="314781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/>
              <a:t>I. a perspektíva: az ember komplexitásának értelmezése (</a:t>
            </a:r>
            <a:r>
              <a:rPr lang="hu-HU" dirty="0" err="1"/>
              <a:t>Niklas</a:t>
            </a:r>
            <a:r>
              <a:rPr lang="hu-HU" dirty="0"/>
              <a:t> </a:t>
            </a:r>
            <a:r>
              <a:rPr lang="hu-HU" dirty="0" err="1"/>
              <a:t>Luhmann</a:t>
            </a:r>
            <a:r>
              <a:rPr lang="hu-HU" dirty="0"/>
              <a:t>: Szociális rendszerek, A társadalom társadalma)</a:t>
            </a:r>
          </a:p>
          <a:p>
            <a:r>
              <a:rPr lang="hu-HU" dirty="0"/>
              <a:t>- biológiai rendszer</a:t>
            </a:r>
          </a:p>
          <a:p>
            <a:r>
              <a:rPr lang="hu-HU" dirty="0"/>
              <a:t>- pszichikai rendszer</a:t>
            </a:r>
          </a:p>
          <a:p>
            <a:r>
              <a:rPr lang="hu-HU" dirty="0"/>
              <a:t>- társadalmi rendszer </a:t>
            </a:r>
          </a:p>
          <a:p>
            <a:endParaRPr lang="hu-HU" dirty="0"/>
          </a:p>
          <a:p>
            <a:r>
              <a:rPr lang="hu-HU" dirty="0"/>
              <a:t>II. A társtudományok</a:t>
            </a:r>
          </a:p>
          <a:p>
            <a:r>
              <a:rPr lang="hu-HU" dirty="0"/>
              <a:t>1. Filozófia, társadalomfilozófia: </a:t>
            </a:r>
          </a:p>
          <a:p>
            <a:r>
              <a:rPr lang="hu-HU" dirty="0"/>
              <a:t>- a felvilágosodás programja, szakrális és szekuláris világértelmezés (Gyalog galopp filmrészlet) https://www.youtube.com/watch?v=exvtMxsZp6k</a:t>
            </a:r>
          </a:p>
          <a:p>
            <a:r>
              <a:rPr lang="hu-HU" dirty="0"/>
              <a:t>- az ismeretelméleti kiindulás: a megfellebbezhetetlen tudás ígérete ( a szék példája)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688490" y="646558"/>
            <a:ext cx="7756263" cy="1054250"/>
          </a:xfrm>
        </p:spPr>
        <p:txBody>
          <a:bodyPr/>
          <a:lstStyle/>
          <a:p>
            <a:r>
              <a:rPr lang="hu-HU" sz="2800" dirty="0"/>
              <a:t>Kommunikáció- és médiatudomány perspektívája és a filozófia</a:t>
            </a:r>
          </a:p>
        </p:txBody>
      </p:sp>
    </p:spTree>
    <p:extLst>
      <p:ext uri="{BB962C8B-B14F-4D97-AF65-F5344CB8AC3E}">
        <p14:creationId xmlns:p14="http://schemas.microsoft.com/office/powerpoint/2010/main" val="2784763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AFE6FA1-A2A9-62AF-F3C1-2161B713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345" y="2132856"/>
            <a:ext cx="7745505" cy="4065314"/>
          </a:xfrm>
        </p:spPr>
        <p:txBody>
          <a:bodyPr>
            <a:normAutofit/>
          </a:bodyPr>
          <a:lstStyle/>
          <a:p>
            <a:r>
              <a:rPr lang="hu-HU" sz="1800" dirty="0"/>
              <a:t>2. Esztétika: a szép értelmezése („szép az, ami érdek nélkül teszik” I. Kant)</a:t>
            </a:r>
          </a:p>
          <a:p>
            <a:r>
              <a:rPr lang="hu-HU" sz="1800" dirty="0"/>
              <a:t>3. Szociológia: a társadalmi rétegződés és a szép szociológiája (G. </a:t>
            </a:r>
            <a:r>
              <a:rPr lang="hu-HU" sz="1800" dirty="0" err="1"/>
              <a:t>Schulze</a:t>
            </a:r>
            <a:r>
              <a:rPr lang="hu-HU" sz="1800" dirty="0"/>
              <a:t> élménytársadalma) </a:t>
            </a:r>
          </a:p>
          <a:p>
            <a:endParaRPr lang="hu-HU" dirty="0"/>
          </a:p>
          <a:p>
            <a:endParaRPr lang="de-DE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397850CD-970F-FE01-F73C-41DF683E2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732" y="264252"/>
            <a:ext cx="7756263" cy="1243700"/>
          </a:xfrm>
        </p:spPr>
        <p:txBody>
          <a:bodyPr/>
          <a:lstStyle/>
          <a:p>
            <a:r>
              <a:rPr lang="hu-HU" sz="2800" dirty="0"/>
              <a:t>Kommunikáció- és médiatudomány előzményei – esztétika, szociológia </a:t>
            </a:r>
            <a:endParaRPr lang="de-DE" sz="2800" dirty="0"/>
          </a:p>
        </p:txBody>
      </p:sp>
      <p:pic>
        <p:nvPicPr>
          <p:cNvPr id="9" name="Kép 8" descr="A képen szöveg, képernyőkép, Betűtípus, diagram látható&#10;&#10;Automatikusan generált leírás">
            <a:extLst>
              <a:ext uri="{FF2B5EF4-FFF2-40B4-BE49-F238E27FC236}">
                <a16:creationId xmlns:a16="http://schemas.microsoft.com/office/drawing/2014/main" id="{19C96874-FE24-7F5B-5876-2B137D87A9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3429000"/>
            <a:ext cx="7569200" cy="3394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13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1">
            <a:extLst>
              <a:ext uri="{FF2B5EF4-FFF2-40B4-BE49-F238E27FC236}">
                <a16:creationId xmlns:a16="http://schemas.microsoft.com/office/drawing/2014/main" id="{A15590FE-6643-89CB-6DA7-564FC48FB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3. Közgazdaságtan: a gazdaság részrendszerének rentábilis- nem rentábilis megkülönböztetése (a modern társadalom </a:t>
            </a:r>
            <a:r>
              <a:rPr lang="hu-HU" dirty="0" err="1"/>
              <a:t>polikontextualitása</a:t>
            </a:r>
            <a:r>
              <a:rPr lang="hu-HU" dirty="0"/>
              <a:t>) </a:t>
            </a:r>
          </a:p>
          <a:p>
            <a:r>
              <a:rPr lang="hu-HU" dirty="0"/>
              <a:t>4. Politológia: a politika részrendszerének befolyása a tömegmédia rendszerére (rendszerirritáció </a:t>
            </a:r>
            <a:r>
              <a:rPr lang="hu-HU" dirty="0" err="1"/>
              <a:t>vs</a:t>
            </a:r>
            <a:r>
              <a:rPr lang="hu-HU" dirty="0"/>
              <a:t> korrupció)</a:t>
            </a:r>
          </a:p>
          <a:p>
            <a:r>
              <a:rPr lang="hu-HU" dirty="0"/>
              <a:t>5. Nyelv- és jeltudomány: </a:t>
            </a:r>
            <a:r>
              <a:rPr lang="hu-HU" dirty="0" err="1"/>
              <a:t>denotatív</a:t>
            </a:r>
            <a:r>
              <a:rPr lang="hu-HU" dirty="0"/>
              <a:t> és </a:t>
            </a:r>
            <a:r>
              <a:rPr lang="hu-HU" dirty="0" err="1"/>
              <a:t>konnotatív</a:t>
            </a:r>
            <a:r>
              <a:rPr lang="hu-HU" dirty="0"/>
              <a:t> jelentések</a:t>
            </a:r>
          </a:p>
          <a:p>
            <a:r>
              <a:rPr lang="hu-HU" dirty="0"/>
              <a:t>6. Irodalomtudomány – textus és kontextus</a:t>
            </a:r>
          </a:p>
          <a:p>
            <a:r>
              <a:rPr lang="hu-HU" dirty="0"/>
              <a:t>7. Kulturális antropológia: az archaikus kultúrák és a jelenkor társadalma (M. </a:t>
            </a:r>
            <a:r>
              <a:rPr lang="hu-HU" dirty="0" err="1"/>
              <a:t>Mauss</a:t>
            </a:r>
            <a:r>
              <a:rPr lang="hu-HU" dirty="0"/>
              <a:t> - az ajándékozás, B. </a:t>
            </a:r>
            <a:r>
              <a:rPr lang="hu-HU" dirty="0" err="1"/>
              <a:t>Malinowski</a:t>
            </a:r>
            <a:r>
              <a:rPr lang="hu-HU" dirty="0"/>
              <a:t> – a </a:t>
            </a:r>
            <a:r>
              <a:rPr lang="hu-HU" dirty="0" err="1"/>
              <a:t>kulakereskedelem</a:t>
            </a:r>
            <a:r>
              <a:rPr lang="hu-HU" dirty="0"/>
              <a:t>/a reciprocitás funkciói), Cl. Lévi-Strauss – a rokonság)  </a:t>
            </a:r>
          </a:p>
          <a:p>
            <a:endParaRPr lang="de-DE" dirty="0"/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0A46FCAB-B72D-1B7E-4A80-89EAD6D2CB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3200" dirty="0"/>
              <a:t>Kommunikáció- és médiatudomány perspektívája és előzményei II.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57854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457200" y="704160"/>
            <a:ext cx="8229240" cy="92464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457200" y="1935360"/>
            <a:ext cx="8229240" cy="43887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Basil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Bernstein: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Az a szocializációs folyamat érdekli, ahogy a gyermek elsajátít egy meghatározott kulturális identitást és ahogyan reagál erre az identitásra. (A nyelv szerepe a szocializációban.) Egy adott nyelvi környezetben felnövő gyermek a környezetnek és kultúrának a nyelvét tanulja meg és adja át a következő nemzedéknek. Vagyis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egy adott társadalmi struktúra adott nyelvi viselkedéshez vezet és ez a viselkedés reprodukálja az eredeti társadalmi struktúrát.</a:t>
            </a:r>
            <a:r>
              <a:rPr kumimoji="0" lang="hu-HU" sz="24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Tehát van egy </a:t>
            </a: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körforgás, bizonyos társadalmi rendszerek létrehoznak bizonyos nyelvi rendszereket, amelyek reprodukálják a társadalmi rendszert.</a:t>
            </a:r>
            <a:endParaRPr kumimoji="0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457200" y="704160"/>
            <a:ext cx="8229240" cy="924640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0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2" name="TextShape 2"/>
          <p:cNvSpPr txBox="1"/>
          <p:nvPr/>
        </p:nvSpPr>
        <p:spPr>
          <a:xfrm>
            <a:off x="457200" y="1855080"/>
            <a:ext cx="4039920" cy="65916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KIDOLGOZOTT KÓD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formális kód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3" name="TextShape 3"/>
          <p:cNvSpPr txBox="1"/>
          <p:nvPr/>
        </p:nvSpPr>
        <p:spPr>
          <a:xfrm>
            <a:off x="4645080" y="1859760"/>
            <a:ext cx="4041360" cy="654480"/>
          </a:xfrm>
          <a:prstGeom prst="rect">
            <a:avLst/>
          </a:prstGeom>
          <a:noFill/>
          <a:ln>
            <a:noFill/>
          </a:ln>
        </p:spPr>
        <p:txBody>
          <a:bodyPr lIns="45720" tIns="0" rIns="45720" bIns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KORLÁTOZOTT KÓD 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-1" normalizeH="0" baseline="0" noProof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közösség kód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4" name="TextShape 4"/>
          <p:cNvSpPr txBox="1"/>
          <p:nvPr/>
        </p:nvSpPr>
        <p:spPr>
          <a:xfrm>
            <a:off x="457200" y="2514600"/>
            <a:ext cx="4039920" cy="38455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Összetett mondatok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Sokféle mellé és alárendelés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Időbeli és logikai prepozíciók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Sok melléknév és határozószó használata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Nem minden </a:t>
            </a:r>
            <a:r>
              <a:rPr kumimoji="0" lang="hu-HU" sz="2000" b="0" i="0" u="none" strike="noStrike" kern="1200" cap="none" spc="-1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társ.-i</a:t>
            </a: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 osztály fér hozzá egyformán, nehéz elsajátítani az alsó munkásosztálybeli gyermekeknek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	</a:t>
            </a:r>
            <a:r>
              <a:rPr kumimoji="0" lang="hu-HU" sz="2000" b="1" i="1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A társadalomban két eltérő nyelvi változatot használnak.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5" name="TextShape 5"/>
          <p:cNvSpPr txBox="1"/>
          <p:nvPr/>
        </p:nvSpPr>
        <p:spPr>
          <a:xfrm>
            <a:off x="4645080" y="2514600"/>
            <a:ext cx="4041360" cy="3845520"/>
          </a:xfrm>
          <a:prstGeom prst="rect">
            <a:avLst/>
          </a:prstGeom>
          <a:noFill/>
          <a:ln>
            <a:noFill/>
          </a:ln>
        </p:spPr>
        <p:txBody>
          <a:bodyPr lIns="90000" tIns="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Rövid mondatok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Egyszerű grammatika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Gyakran befejezetlen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Kevés alárendelés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Néhány egyszerű és ismétlődő kötőszó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Információ zavaros bemutatása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Összekeveri az okokat és a következményt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95000"/>
              <a:buFont typeface="Wingdings 2" charset="2"/>
              <a:buChar char=""/>
              <a:tabLst/>
              <a:defRPr/>
            </a:pPr>
            <a:r>
              <a:rPr kumimoji="0" lang="hu-HU" sz="2000" b="0" i="0" u="none" strike="noStrike" kern="1200" cap="none" spc="-1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Mindenki elsajátítja, de csak bizonyos alkalmakkor használja pl. intimitás</a:t>
            </a: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457200" y="704160"/>
            <a:ext cx="8229240" cy="867600"/>
          </a:xfrm>
          <a:prstGeom prst="rect">
            <a:avLst/>
          </a:prstGeom>
          <a:noFill/>
          <a:ln>
            <a:noFill/>
          </a:ln>
        </p:spPr>
        <p:txBody>
          <a:bodyPr lIns="0" tIns="45000" rIns="0" bIns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000" b="0" i="0" u="none" strike="noStrike" kern="1200" cap="none" spc="-1" normalizeH="0" baseline="0" noProof="0" dirty="0">
                <a:ln>
                  <a:noFill/>
                </a:ln>
                <a:solidFill>
                  <a:srgbClr val="04617B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alibri"/>
              </a:rPr>
              <a:t>Szociolingvisztika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297" name="TextShape 2"/>
          <p:cNvSpPr txBox="1"/>
          <p:nvPr/>
        </p:nvSpPr>
        <p:spPr>
          <a:xfrm>
            <a:off x="500040" y="1571760"/>
            <a:ext cx="8229240" cy="45255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marL="274320" marR="0" lvl="0" indent="-2739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	A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tanítás közege a kidolgozott kód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, ezért az alsó munkásosztálybeli gyermekek számára súlyos következményekkel jár a beiskolázás.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Szakadék 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van azon nyelvi tudáskészlet között, amit az alsó munkásosztálybeli az iskolába visz és azon nyelv készlet között, amit az iskolában használnak. </a:t>
            </a:r>
            <a:r>
              <a:rPr kumimoji="0" lang="hu-HU" sz="2600" b="1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Az iskolarendszer nem tölti fel ezt a szakadékot</a:t>
            </a:r>
            <a:r>
              <a:rPr kumimoji="0" lang="hu-HU" sz="26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>
                  <a:solidFill>
                    <a:srgbClr val="FFFFFF"/>
                  </a:solidFill>
                </a:uFill>
                <a:latin typeface="Constantia"/>
              </a:rPr>
              <a:t>, így további nemzedéken át létezik.</a:t>
            </a: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emény kötés">
  <a:themeElements>
    <a:clrScheme name="Kemény kötés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Kemény kötés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emény kötés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0</TotalTime>
  <Words>1576</Words>
  <Application>Microsoft Office PowerPoint</Application>
  <PresentationFormat>Diavetítés a képernyőre (4:3 oldalarány)</PresentationFormat>
  <Paragraphs>206</Paragraphs>
  <Slides>28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8</vt:i4>
      </vt:variant>
      <vt:variant>
        <vt:lpstr>Téma</vt:lpstr>
      </vt:variant>
      <vt:variant>
        <vt:i4>3</vt:i4>
      </vt:variant>
      <vt:variant>
        <vt:lpstr>Diacímek</vt:lpstr>
      </vt:variant>
      <vt:variant>
        <vt:i4>28</vt:i4>
      </vt:variant>
    </vt:vector>
  </HeadingPairs>
  <TitlesOfParts>
    <vt:vector size="39" baseType="lpstr">
      <vt:lpstr>Arial</vt:lpstr>
      <vt:lpstr>Book Antiqua</vt:lpstr>
      <vt:lpstr>Calibri</vt:lpstr>
      <vt:lpstr>Constantia</vt:lpstr>
      <vt:lpstr>DejaVu Sans</vt:lpstr>
      <vt:lpstr>StarSymbol</vt:lpstr>
      <vt:lpstr>Wingdings</vt:lpstr>
      <vt:lpstr>Wingdings 2</vt:lpstr>
      <vt:lpstr>Kemény kötés</vt:lpstr>
      <vt:lpstr>Office Theme</vt:lpstr>
      <vt:lpstr>1_Office Theme</vt:lpstr>
      <vt:lpstr>A kommunikáció- és a médiakutatás alapjai</vt:lpstr>
      <vt:lpstr>A félév menete</vt:lpstr>
      <vt:lpstr>Elmélet és gyakorlat kérdései</vt:lpstr>
      <vt:lpstr>Kommunikáció- és médiatudomány perspektívája és a filozófia</vt:lpstr>
      <vt:lpstr>Kommunikáció- és médiatudomány előzményei – esztétika, szociológia </vt:lpstr>
      <vt:lpstr>Kommunikáció- és médiatudomány perspektívája és előzményei II.</vt:lpstr>
      <vt:lpstr>PowerPoint-bemutató</vt:lpstr>
      <vt:lpstr>PowerPoint-bemutató</vt:lpstr>
      <vt:lpstr>PowerPoint-bemutató</vt:lpstr>
      <vt:lpstr>A kommunikáció fogalma</vt:lpstr>
      <vt:lpstr>A „fekete dobozok” problémája – black boxes</vt:lpstr>
      <vt:lpstr>A kommunikáció felosztása</vt:lpstr>
      <vt:lpstr>A kommunikáció folyamata</vt:lpstr>
      <vt:lpstr>Tömegmédia, tömegkommunikáció</vt:lpstr>
      <vt:lpstr>A tömegmédia társadalmi vonatkozásai</vt:lpstr>
      <vt:lpstr>Kommunikációs szintek</vt:lpstr>
      <vt:lpstr>A kommunikációs szintek elemzési hagyományai</vt:lpstr>
      <vt:lpstr>A tömegkommunikáció fogalma</vt:lpstr>
      <vt:lpstr>A tömegmédia közönsége egykor és ma</vt:lpstr>
      <vt:lpstr>Közönségképződés</vt:lpstr>
      <vt:lpstr>A közönségképződős társas aspektusa</vt:lpstr>
      <vt:lpstr>Közönségkutatás</vt:lpstr>
      <vt:lpstr>Médiatapasztalat</vt:lpstr>
      <vt:lpstr>Médiatapasztalat - privát</vt:lpstr>
      <vt:lpstr>Médiafogyasztás a társadalmi pozíció alapján</vt:lpstr>
      <vt:lpstr>Médiahasználat a nemek vonatkozásában</vt:lpstr>
      <vt:lpstr>Médiahasználat és a nemek</vt:lpstr>
      <vt:lpstr>A médiahasználat normatív keretei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Felhasználó</dc:creator>
  <cp:lastModifiedBy>Bajnóczi-Dornics Szilvia</cp:lastModifiedBy>
  <cp:revision>143</cp:revision>
  <dcterms:created xsi:type="dcterms:W3CDTF">2019-12-01T15:11:46Z</dcterms:created>
  <dcterms:modified xsi:type="dcterms:W3CDTF">2024-12-10T09:10:29Z</dcterms:modified>
</cp:coreProperties>
</file>