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 id="302" r:id="rId5"/>
    <p:sldId id="262" r:id="rId6"/>
    <p:sldId id="261" r:id="rId7"/>
    <p:sldId id="264" r:id="rId8"/>
    <p:sldId id="263" r:id="rId9"/>
    <p:sldId id="265" r:id="rId10"/>
    <p:sldId id="292" r:id="rId11"/>
    <p:sldId id="266" r:id="rId12"/>
    <p:sldId id="293" r:id="rId13"/>
    <p:sldId id="294" r:id="rId14"/>
    <p:sldId id="267" r:id="rId15"/>
    <p:sldId id="268" r:id="rId16"/>
    <p:sldId id="269" r:id="rId17"/>
    <p:sldId id="270" r:id="rId18"/>
    <p:sldId id="272" r:id="rId19"/>
    <p:sldId id="273" r:id="rId20"/>
    <p:sldId id="274" r:id="rId21"/>
    <p:sldId id="275" r:id="rId22"/>
    <p:sldId id="277" r:id="rId23"/>
    <p:sldId id="278" r:id="rId24"/>
    <p:sldId id="296" r:id="rId25"/>
    <p:sldId id="295" r:id="rId26"/>
    <p:sldId id="279" r:id="rId27"/>
    <p:sldId id="297" r:id="rId28"/>
    <p:sldId id="280" r:id="rId29"/>
    <p:sldId id="298" r:id="rId30"/>
    <p:sldId id="300" r:id="rId31"/>
    <p:sldId id="301" r:id="rId32"/>
    <p:sldId id="281" r:id="rId33"/>
    <p:sldId id="282" r:id="rId34"/>
    <p:sldId id="283" r:id="rId35"/>
    <p:sldId id="284" r:id="rId36"/>
    <p:sldId id="285" r:id="rId37"/>
    <p:sldId id="289" r:id="rId38"/>
    <p:sldId id="290" r:id="rId39"/>
    <p:sldId id="291" r:id="rId40"/>
    <p:sldId id="287" r:id="rId41"/>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DCA05ED-3223-3334-B594-A6E1A4930F03}"/>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232A8E79-4053-EE33-7F69-87420D136D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5C8A1869-1029-6672-3029-BB49C4FE63D2}"/>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03A86ACD-CBD8-B228-B571-851F598F59A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5DDE271A-0B01-8FC4-9C17-ECEEB1A88FB9}"/>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420784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43EF6DC-87AC-F94A-708A-1C4EB6D15E7E}"/>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811E46AB-E7DE-B973-3421-FDEA4AC6A331}"/>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CE37F37-B2D1-E3B4-04BF-E99B2891AEBA}"/>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D46A04AE-286E-F784-497B-5B59B4E1D5C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B96D620-D4F1-BC72-D3AE-C6F99D19A757}"/>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2278784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02C09C29-D49A-5BD9-5820-F3B8D76EA53C}"/>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049105BE-4B1E-4C45-4EF9-AA31246BA6D6}"/>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6E0794B-300A-5D86-8CBC-ACE85999A3F9}"/>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33FC895A-4993-5282-E42F-089F1452A4D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EE1F5003-AD9D-B652-33C2-F06A6D265526}"/>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3001365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D6A32AC-6976-EF21-4CA2-7203A90ABF49}"/>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8890FF31-7F7F-A5DB-079D-5AB9045ABBF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A24F2C50-3889-181E-CF35-E0611847AF09}"/>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7E5D83D2-182E-E321-AED8-A867BD955B29}"/>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61E6692-8B74-DE80-ECED-BF564844512A}"/>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337854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8DE2E99-A64A-91F2-09C7-64A95F5D9E52}"/>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142FC95-7941-01C7-AC05-40946A1150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34126ED6-5846-BD6C-2152-A9A6A39D4685}"/>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3D7E86F5-28B7-76B3-6D98-CD354C66A59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1A9A439-2EF7-65C0-BA83-C4E7BE3834A9}"/>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14080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E93EE-EAD6-AF1B-E477-562E4123061B}"/>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91A8843-C3C4-142A-D26C-C0E2CDB72D52}"/>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580CA05B-70C3-B345-AD39-1F57729FC710}"/>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04048836-F075-7CD1-4C72-25B93EF6B22A}"/>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6" name="Élőláb helye 5">
            <a:extLst>
              <a:ext uri="{FF2B5EF4-FFF2-40B4-BE49-F238E27FC236}">
                <a16:creationId xmlns:a16="http://schemas.microsoft.com/office/drawing/2014/main" id="{7B472DAC-DF6D-044E-A930-D29BC44180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95AB3734-7451-F51E-884F-C16AA924B54A}"/>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933909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01786CA-07E9-C335-E924-7D1E5542428D}"/>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D06D08B2-FE27-267E-3262-D309F1E8D5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7178B61B-6D9B-375F-68D1-9B0246BD095C}"/>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56040B88-B9B1-886E-56BA-1BDF7A0C47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E65AC357-DF45-AB82-CB91-F53BC8F2AC74}"/>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1C29F3B9-1253-D388-6FD8-65607C3780EA}"/>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8" name="Élőláb helye 7">
            <a:extLst>
              <a:ext uri="{FF2B5EF4-FFF2-40B4-BE49-F238E27FC236}">
                <a16:creationId xmlns:a16="http://schemas.microsoft.com/office/drawing/2014/main" id="{D3D7AEF0-99C5-CB59-B770-4ABE7AD0C780}"/>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4914F2C6-E3CB-E423-CF1B-F97202C8C7AF}"/>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3737306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5D9F53D-BA12-DB5D-FB62-1CB0CFD1E34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B0DCFFDE-AE3C-F030-578D-AB4517D72714}"/>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4" name="Élőláb helye 3">
            <a:extLst>
              <a:ext uri="{FF2B5EF4-FFF2-40B4-BE49-F238E27FC236}">
                <a16:creationId xmlns:a16="http://schemas.microsoft.com/office/drawing/2014/main" id="{BDF01133-E298-4475-D1DA-C5574378337F}"/>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8D85FE78-B2D5-66C1-7236-39B1A432F603}"/>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3949140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63971B8F-977A-2D36-85F1-B767B7BF6C21}"/>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3" name="Élőláb helye 2">
            <a:extLst>
              <a:ext uri="{FF2B5EF4-FFF2-40B4-BE49-F238E27FC236}">
                <a16:creationId xmlns:a16="http://schemas.microsoft.com/office/drawing/2014/main" id="{CA34B416-464E-E86C-7A7F-6CD35AF79A80}"/>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E351B3D-CB3A-89BB-EBFB-A3AEC5324420}"/>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86338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2C8E2F4-F0A9-BE16-CA1D-D923F92ADBB5}"/>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5F2E0AF9-8F45-145B-089E-10B83C4710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E31F2AA8-C43C-6074-6940-E585A09A1B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5A097CEB-E3C6-CD4F-0BEA-89920A1CD9C1}"/>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6" name="Élőláb helye 5">
            <a:extLst>
              <a:ext uri="{FF2B5EF4-FFF2-40B4-BE49-F238E27FC236}">
                <a16:creationId xmlns:a16="http://schemas.microsoft.com/office/drawing/2014/main" id="{D6F23FA7-BC7F-CEFA-89C2-1E99398B24C0}"/>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077160B1-1D06-C056-472C-F7E29D572AAF}"/>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241306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E8ACC00-C73D-852F-91BC-5DC702DCEA6D}"/>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9BAA1038-23EE-20ED-13F5-F8C81C4F84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3D21C4CD-7016-EB79-E3A8-31B30E8BE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70391557-86F0-01CB-3637-9E8A0B0F526A}"/>
              </a:ext>
            </a:extLst>
          </p:cNvPr>
          <p:cNvSpPr>
            <a:spLocks noGrp="1"/>
          </p:cNvSpPr>
          <p:nvPr>
            <p:ph type="dt" sz="half" idx="10"/>
          </p:nvPr>
        </p:nvSpPr>
        <p:spPr/>
        <p:txBody>
          <a:bodyPr/>
          <a:lstStyle/>
          <a:p>
            <a:fld id="{3350D9ED-CDB0-4481-9A00-6AC7B442387D}" type="datetimeFigureOut">
              <a:rPr lang="hu-HU" smtClean="0"/>
              <a:t>2026. 03. 20.</a:t>
            </a:fld>
            <a:endParaRPr lang="hu-HU"/>
          </a:p>
        </p:txBody>
      </p:sp>
      <p:sp>
        <p:nvSpPr>
          <p:cNvPr id="6" name="Élőláb helye 5">
            <a:extLst>
              <a:ext uri="{FF2B5EF4-FFF2-40B4-BE49-F238E27FC236}">
                <a16:creationId xmlns:a16="http://schemas.microsoft.com/office/drawing/2014/main" id="{05477EF1-6C63-D813-3EE2-794DFB32E9EC}"/>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C6C16E01-6B71-C107-4D54-631F50EC712D}"/>
              </a:ext>
            </a:extLst>
          </p:cNvPr>
          <p:cNvSpPr>
            <a:spLocks noGrp="1"/>
          </p:cNvSpPr>
          <p:nvPr>
            <p:ph type="sldNum" sz="quarter" idx="12"/>
          </p:nvPr>
        </p:nvSpPr>
        <p:spPr/>
        <p:txBody>
          <a:bodyPr/>
          <a:lstStyle/>
          <a:p>
            <a:fld id="{4DDE7BBC-11F7-47CF-8F28-F66663F63D5B}" type="slidenum">
              <a:rPr lang="hu-HU" smtClean="0"/>
              <a:t>‹#›</a:t>
            </a:fld>
            <a:endParaRPr lang="hu-HU"/>
          </a:p>
        </p:txBody>
      </p:sp>
    </p:spTree>
    <p:extLst>
      <p:ext uri="{BB962C8B-B14F-4D97-AF65-F5344CB8AC3E}">
        <p14:creationId xmlns:p14="http://schemas.microsoft.com/office/powerpoint/2010/main" val="3551940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56F15FF4-7461-112D-000A-51B03D93AE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F7554823-819C-8288-172F-4C31F83E9F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A5BD61CB-1893-4CB1-EFEA-B51357C13C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50D9ED-CDB0-4481-9A00-6AC7B442387D}" type="datetimeFigureOut">
              <a:rPr lang="hu-HU" smtClean="0"/>
              <a:t>2026. 03. 20.</a:t>
            </a:fld>
            <a:endParaRPr lang="hu-HU"/>
          </a:p>
        </p:txBody>
      </p:sp>
      <p:sp>
        <p:nvSpPr>
          <p:cNvPr id="5" name="Élőláb helye 4">
            <a:extLst>
              <a:ext uri="{FF2B5EF4-FFF2-40B4-BE49-F238E27FC236}">
                <a16:creationId xmlns:a16="http://schemas.microsoft.com/office/drawing/2014/main" id="{6BD15A55-2D66-79A1-9898-B190DF96C6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hu-HU"/>
          </a:p>
        </p:txBody>
      </p:sp>
      <p:sp>
        <p:nvSpPr>
          <p:cNvPr id="6" name="Dia számának helye 5">
            <a:extLst>
              <a:ext uri="{FF2B5EF4-FFF2-40B4-BE49-F238E27FC236}">
                <a16:creationId xmlns:a16="http://schemas.microsoft.com/office/drawing/2014/main" id="{34ED5836-AE58-9EE2-C524-90E41F9988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DE7BBC-11F7-47CF-8F28-F66663F63D5B}" type="slidenum">
              <a:rPr lang="hu-HU" smtClean="0"/>
              <a:t>‹#›</a:t>
            </a:fld>
            <a:endParaRPr lang="hu-HU"/>
          </a:p>
        </p:txBody>
      </p:sp>
    </p:spTree>
    <p:extLst>
      <p:ext uri="{BB962C8B-B14F-4D97-AF65-F5344CB8AC3E}">
        <p14:creationId xmlns:p14="http://schemas.microsoft.com/office/powerpoint/2010/main" val="316845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btk.ppke.hu/hallgatoinknak/tanulmanyiinformaciok/szakdolgozat-zarovizsga"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ivilszemle.hu/wp-content/uploads/2020/03/59_Civil_Szemle_2019_2.pdf" TargetMode="External"/><Relationship Id="rId2" Type="http://schemas.openxmlformats.org/officeDocument/2006/relationships/hyperlink" Target="http://www.szociologia.hu/dynamic/0301bogre.pdf"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yumpu.com/hu/document/read/15698694/heltai-erzsebet-tarjanyi-jozsef-a-szociologiai-interju-melyinterju-/18"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ukanszky.hu/eloadasok/2021_JGYPK_Kutatasmetodika/HOGYAN_IRJUNK_SZAKDOLGOZATOT.pdf" TargetMode="External"/><Relationship Id="rId2" Type="http://schemas.openxmlformats.org/officeDocument/2006/relationships/hyperlink" Target="http://dokumentumok.vanesely.hu/Solt_Ottilia_Interjuzni_muszaj.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128E159-B5BD-B6F2-69D2-7531CD0A424E}"/>
              </a:ext>
            </a:extLst>
          </p:cNvPr>
          <p:cNvSpPr>
            <a:spLocks noGrp="1"/>
          </p:cNvSpPr>
          <p:nvPr>
            <p:ph type="ctrTitle"/>
          </p:nvPr>
        </p:nvSpPr>
        <p:spPr>
          <a:xfrm>
            <a:off x="1066800" y="974273"/>
            <a:ext cx="9144000" cy="832756"/>
          </a:xfrm>
        </p:spPr>
        <p:txBody>
          <a:bodyPr>
            <a:normAutofit/>
          </a:bodyPr>
          <a:lstStyle/>
          <a:p>
            <a:r>
              <a:rPr lang="hu-HU" sz="4800" b="1" dirty="0">
                <a:solidFill>
                  <a:schemeClr val="tx2">
                    <a:lumMod val="75000"/>
                    <a:lumOff val="25000"/>
                  </a:schemeClr>
                </a:solidFill>
                <a:latin typeface="Cambria" panose="02040503050406030204" pitchFamily="18" charset="0"/>
                <a:ea typeface="Cambria" panose="02040503050406030204" pitchFamily="18" charset="0"/>
              </a:rPr>
              <a:t>SZAKDOLGOZATI KONZULTÁCIÓ</a:t>
            </a:r>
          </a:p>
        </p:txBody>
      </p:sp>
      <p:sp>
        <p:nvSpPr>
          <p:cNvPr id="3" name="Alcím 2">
            <a:extLst>
              <a:ext uri="{FF2B5EF4-FFF2-40B4-BE49-F238E27FC236}">
                <a16:creationId xmlns:a16="http://schemas.microsoft.com/office/drawing/2014/main" id="{76D3B4D0-F46A-699B-EFC5-3E0047156C4A}"/>
              </a:ext>
            </a:extLst>
          </p:cNvPr>
          <p:cNvSpPr>
            <a:spLocks noGrp="1"/>
          </p:cNvSpPr>
          <p:nvPr>
            <p:ph type="subTitle" idx="1"/>
          </p:nvPr>
        </p:nvSpPr>
        <p:spPr>
          <a:xfrm>
            <a:off x="2111828" y="3014133"/>
            <a:ext cx="7053943" cy="2365828"/>
          </a:xfrm>
        </p:spPr>
        <p:txBody>
          <a:bodyPr>
            <a:normAutofit lnSpcReduction="10000"/>
          </a:bodyPr>
          <a:lstStyle/>
          <a:p>
            <a:pPr>
              <a:lnSpc>
                <a:spcPct val="120000"/>
              </a:lnSpc>
              <a:spcBef>
                <a:spcPts val="600"/>
              </a:spcBef>
              <a:spcAft>
                <a:spcPts val="600"/>
              </a:spcAft>
            </a:pPr>
            <a:r>
              <a:rPr lang="hu-HU" b="1" dirty="0">
                <a:solidFill>
                  <a:schemeClr val="tx2">
                    <a:lumMod val="75000"/>
                    <a:lumOff val="25000"/>
                  </a:schemeClr>
                </a:solidFill>
                <a:latin typeface="Cambria" panose="02040503050406030204" pitchFamily="18" charset="0"/>
                <a:ea typeface="Cambria" panose="02040503050406030204" pitchFamily="18" charset="0"/>
              </a:rPr>
              <a:t>PÁZMÁNY PÉTER KATOLIKUS EGYETEM </a:t>
            </a:r>
          </a:p>
          <a:p>
            <a:pPr>
              <a:lnSpc>
                <a:spcPct val="120000"/>
              </a:lnSpc>
              <a:spcBef>
                <a:spcPts val="600"/>
              </a:spcBef>
              <a:spcAft>
                <a:spcPts val="600"/>
              </a:spcAft>
            </a:pPr>
            <a:r>
              <a:rPr lang="hu-HU" b="1" dirty="0">
                <a:solidFill>
                  <a:schemeClr val="tx2">
                    <a:lumMod val="75000"/>
                    <a:lumOff val="25000"/>
                  </a:schemeClr>
                </a:solidFill>
                <a:latin typeface="Cambria" panose="02040503050406030204" pitchFamily="18" charset="0"/>
                <a:ea typeface="Cambria" panose="02040503050406030204" pitchFamily="18" charset="0"/>
              </a:rPr>
              <a:t>BÖLCSÉSZET-ÉS </a:t>
            </a:r>
            <a:r>
              <a:rPr lang="hu-HU" b="1" cap="all" dirty="0">
                <a:solidFill>
                  <a:schemeClr val="tx2">
                    <a:lumMod val="75000"/>
                    <a:lumOff val="25000"/>
                  </a:schemeClr>
                </a:solidFill>
                <a:latin typeface="Cambria" panose="02040503050406030204" pitchFamily="18" charset="0"/>
                <a:ea typeface="Cambria" panose="02040503050406030204" pitchFamily="18" charset="0"/>
              </a:rPr>
              <a:t>Társadalomtudományi Kar </a:t>
            </a:r>
          </a:p>
          <a:p>
            <a:pPr>
              <a:lnSpc>
                <a:spcPct val="120000"/>
              </a:lnSpc>
              <a:spcBef>
                <a:spcPts val="600"/>
              </a:spcBef>
              <a:spcAft>
                <a:spcPts val="600"/>
              </a:spcAft>
            </a:pPr>
            <a:r>
              <a:rPr lang="hu-HU" b="1" cap="all" dirty="0">
                <a:solidFill>
                  <a:schemeClr val="tx2">
                    <a:lumMod val="75000"/>
                    <a:lumOff val="25000"/>
                  </a:schemeClr>
                </a:solidFill>
                <a:latin typeface="Cambria" panose="02040503050406030204" pitchFamily="18" charset="0"/>
                <a:ea typeface="Cambria" panose="02040503050406030204" pitchFamily="18" charset="0"/>
              </a:rPr>
              <a:t>Gondoskodáspolitikai Intézet</a:t>
            </a:r>
          </a:p>
          <a:p>
            <a:pPr>
              <a:lnSpc>
                <a:spcPct val="120000"/>
              </a:lnSpc>
              <a:spcBef>
                <a:spcPts val="600"/>
              </a:spcBef>
              <a:spcAft>
                <a:spcPts val="600"/>
              </a:spcAft>
            </a:pPr>
            <a:r>
              <a:rPr lang="hu-HU" b="1" cap="all" dirty="0">
                <a:solidFill>
                  <a:schemeClr val="tx2">
                    <a:lumMod val="75000"/>
                    <a:lumOff val="25000"/>
                  </a:schemeClr>
                </a:solidFill>
                <a:latin typeface="Cambria" panose="02040503050406030204" pitchFamily="18" charset="0"/>
                <a:ea typeface="Cambria" panose="02040503050406030204" pitchFamily="18" charset="0"/>
              </a:rPr>
              <a:t>SZOCIÁLPEDAGÓGIAI TANSZÉK</a:t>
            </a:r>
          </a:p>
          <a:p>
            <a:pPr>
              <a:lnSpc>
                <a:spcPct val="120000"/>
              </a:lnSpc>
              <a:spcBef>
                <a:spcPts val="600"/>
              </a:spcBef>
              <a:spcAft>
                <a:spcPts val="600"/>
              </a:spcAft>
            </a:pPr>
            <a:endParaRPr lang="hu-HU" sz="1200" b="1" cap="all" dirty="0">
              <a:solidFill>
                <a:schemeClr val="tx2">
                  <a:lumMod val="75000"/>
                  <a:lumOff val="25000"/>
                </a:schemeClr>
              </a:solidFill>
              <a:latin typeface="Cambria" panose="02040503050406030204" pitchFamily="18" charset="0"/>
              <a:ea typeface="Cambria" panose="02040503050406030204" pitchFamily="18" charset="0"/>
            </a:endParaRPr>
          </a:p>
        </p:txBody>
      </p:sp>
      <p:pic>
        <p:nvPicPr>
          <p:cNvPr id="2050" name="Picture 2" descr="Pázmány Bölcsészet- és Társadalomtudományi Kar - PPKE BTK | Budapest">
            <a:extLst>
              <a:ext uri="{FF2B5EF4-FFF2-40B4-BE49-F238E27FC236}">
                <a16:creationId xmlns:a16="http://schemas.microsoft.com/office/drawing/2014/main" id="{E90A041F-E084-29CC-8D68-0BA389C82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875" y="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256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FF4C9-1706-5BDE-AF5C-9963E98A5A9C}"/>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87EBD369-C9B5-6148-1ED5-556C9EE690B3}"/>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2509542A-3556-759C-88C9-07B6B65E9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612B4E45-D4DE-A76D-1064-21FBA5AA6C5A}"/>
              </a:ext>
            </a:extLst>
          </p:cNvPr>
          <p:cNvSpPr txBox="1"/>
          <p:nvPr/>
        </p:nvSpPr>
        <p:spPr>
          <a:xfrm>
            <a:off x="963386" y="1690062"/>
            <a:ext cx="10265228" cy="4401205"/>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200" b="1" dirty="0">
                <a:highlight>
                  <a:srgbClr val="FFFF00"/>
                </a:highlight>
              </a:rPr>
              <a:t>A szakdolgozati téma elfogadtatása</a:t>
            </a:r>
          </a:p>
          <a:p>
            <a:pPr marL="800100" lvl="1" indent="-342900">
              <a:spcBef>
                <a:spcPts val="600"/>
              </a:spcBef>
              <a:spcAft>
                <a:spcPts val="600"/>
              </a:spcAft>
              <a:buFont typeface="Arial" panose="020B0604020202020204" pitchFamily="34" charset="0"/>
              <a:buChar char="•"/>
            </a:pPr>
            <a:r>
              <a:rPr lang="hu-HU" sz="2200" b="1" i="1" dirty="0">
                <a:highlight>
                  <a:srgbClr val="00FFFF"/>
                </a:highlight>
              </a:rPr>
              <a:t>A kutatási terv / témavázlat / témajavaslat tartalma a következő:</a:t>
            </a:r>
          </a:p>
          <a:p>
            <a:pPr marL="1257300" lvl="2" indent="-342900">
              <a:spcBef>
                <a:spcPts val="600"/>
              </a:spcBef>
              <a:spcAft>
                <a:spcPts val="600"/>
              </a:spcAft>
              <a:buFont typeface="Arial" panose="020B0604020202020204" pitchFamily="34" charset="0"/>
              <a:buChar char="•"/>
            </a:pPr>
            <a:r>
              <a:rPr lang="hu-HU" sz="2200" dirty="0">
                <a:highlight>
                  <a:srgbClr val="00FFFF"/>
                </a:highlight>
              </a:rPr>
              <a:t>a tervezett tématerület megjelölése (téma cím és a dolgozat munka címe), </a:t>
            </a:r>
          </a:p>
          <a:p>
            <a:pPr marL="1257300" lvl="2" indent="-342900">
              <a:spcBef>
                <a:spcPts val="600"/>
              </a:spcBef>
              <a:spcAft>
                <a:spcPts val="600"/>
              </a:spcAft>
              <a:buFont typeface="Arial" panose="020B0604020202020204" pitchFamily="34" charset="0"/>
              <a:buChar char="•"/>
            </a:pPr>
            <a:r>
              <a:rPr lang="hu-HU" sz="2200" dirty="0">
                <a:highlight>
                  <a:srgbClr val="00FFFF"/>
                </a:highlight>
              </a:rPr>
              <a:t>kapcsolódó célok, irányadó hipotézis, kutatói kérdések meghatározása,</a:t>
            </a:r>
          </a:p>
          <a:p>
            <a:pPr marL="1257300" lvl="2" indent="-342900">
              <a:spcBef>
                <a:spcPts val="600"/>
              </a:spcBef>
              <a:spcAft>
                <a:spcPts val="600"/>
              </a:spcAft>
              <a:buFont typeface="Arial" panose="020B0604020202020204" pitchFamily="34" charset="0"/>
              <a:buChar char="•"/>
            </a:pPr>
            <a:r>
              <a:rPr lang="hu-HU" sz="2200" dirty="0">
                <a:highlight>
                  <a:srgbClr val="00FFFF"/>
                </a:highlight>
              </a:rPr>
              <a:t>tervezett vizsgálati módszertan (szakirodalmi forráskutatás és feldolgozás, kvantitatív / kvalitatív módszerek és eszközök, mintaválasztás, mérőeszköz stb.),</a:t>
            </a:r>
          </a:p>
          <a:p>
            <a:pPr marL="1257300" lvl="2" indent="-342900">
              <a:spcBef>
                <a:spcPts val="600"/>
              </a:spcBef>
              <a:spcAft>
                <a:spcPts val="600"/>
              </a:spcAft>
              <a:buFont typeface="Arial" panose="020B0604020202020204" pitchFamily="34" charset="0"/>
              <a:buChar char="•"/>
            </a:pPr>
            <a:r>
              <a:rPr lang="hu-HU" sz="2200" dirty="0">
                <a:highlight>
                  <a:srgbClr val="00FFFF"/>
                </a:highlight>
              </a:rPr>
              <a:t>a dolgozat főbb témakörei, tervezett felépítése,</a:t>
            </a:r>
          </a:p>
          <a:p>
            <a:pPr marL="1257300" lvl="2" indent="-342900">
              <a:spcBef>
                <a:spcPts val="600"/>
              </a:spcBef>
              <a:spcAft>
                <a:spcPts val="600"/>
              </a:spcAft>
              <a:buFont typeface="Arial" panose="020B0604020202020204" pitchFamily="34" charset="0"/>
              <a:buChar char="•"/>
            </a:pPr>
            <a:r>
              <a:rPr lang="hu-HU" sz="2200" dirty="0">
                <a:highlight>
                  <a:srgbClr val="00FFFF"/>
                </a:highlight>
              </a:rPr>
              <a:t>a kiindulást biztosító irodalomjegyzék.</a:t>
            </a:r>
          </a:p>
        </p:txBody>
      </p:sp>
    </p:spTree>
    <p:extLst>
      <p:ext uri="{BB962C8B-B14F-4D97-AF65-F5344CB8AC3E}">
        <p14:creationId xmlns:p14="http://schemas.microsoft.com/office/powerpoint/2010/main" val="2989173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124C1-CE70-378D-7F32-F27AD0AEA7F7}"/>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93B1B5D-C5BE-08D5-3F0C-8F3FA59D1D13}"/>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1DB7B847-34DC-FFAA-2FED-21754CA967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6B4FD9C4-E09C-F1A1-A56E-0C17D4E5E213}"/>
              </a:ext>
            </a:extLst>
          </p:cNvPr>
          <p:cNvSpPr txBox="1"/>
          <p:nvPr/>
        </p:nvSpPr>
        <p:spPr>
          <a:xfrm>
            <a:off x="751114" y="1213934"/>
            <a:ext cx="10265228" cy="477053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200" b="1" dirty="0">
                <a:highlight>
                  <a:srgbClr val="FFFF00"/>
                </a:highlight>
              </a:rPr>
              <a:t>A szakdolgozati téma elfogadtatása</a:t>
            </a:r>
          </a:p>
          <a:p>
            <a:pPr marL="800100" lvl="1" indent="-342900">
              <a:spcBef>
                <a:spcPts val="600"/>
              </a:spcBef>
              <a:spcAft>
                <a:spcPts val="600"/>
              </a:spcAft>
              <a:buFont typeface="Arial" panose="020B0604020202020204" pitchFamily="34" charset="0"/>
              <a:buChar char="•"/>
            </a:pPr>
            <a:r>
              <a:rPr lang="hu-HU" sz="2200" dirty="0"/>
              <a:t>A szakdolgozati cselekmény két féléves. A dolgozat témáját és tervezett címét a szakdolgozat </a:t>
            </a:r>
            <a:r>
              <a:rPr lang="hu-HU" sz="2200" b="1" dirty="0"/>
              <a:t>benyújtását megelőző félévben</a:t>
            </a:r>
            <a:r>
              <a:rPr lang="hu-HU" sz="2200" b="1" i="1" dirty="0"/>
              <a:t> </a:t>
            </a:r>
            <a:r>
              <a:rPr lang="hu-HU" sz="2200" dirty="0"/>
              <a:t>október 15./március 15. határidőkkel szükséges megadni, majd az oktató által (október 20./ március 20.-ig) véleményeztetni. </a:t>
            </a:r>
            <a:endParaRPr lang="hu-HU" sz="2050" b="1" dirty="0"/>
          </a:p>
          <a:p>
            <a:pPr marL="800100" lvl="1" indent="-342900">
              <a:spcBef>
                <a:spcPts val="600"/>
              </a:spcBef>
              <a:spcAft>
                <a:spcPts val="600"/>
              </a:spcAft>
              <a:buFont typeface="Arial" panose="020B0604020202020204" pitchFamily="34" charset="0"/>
              <a:buChar char="•"/>
            </a:pPr>
            <a:r>
              <a:rPr lang="hu-HU" sz="2200" dirty="0"/>
              <a:t>Ezt a hallgatónak a leendő témavezetővel való egyeztetés után </a:t>
            </a:r>
            <a:r>
              <a:rPr lang="hu-HU" sz="2200" b="1" i="1" dirty="0"/>
              <a:t>elektronikusan</a:t>
            </a:r>
            <a:r>
              <a:rPr lang="hu-HU" sz="2200" dirty="0"/>
              <a:t> kell elvégeznie a </a:t>
            </a:r>
            <a:r>
              <a:rPr lang="hu-HU" sz="2200" dirty="0" err="1"/>
              <a:t>Neptun</a:t>
            </a:r>
            <a:r>
              <a:rPr lang="hu-HU" sz="2200" dirty="0"/>
              <a:t> felületen:</a:t>
            </a:r>
          </a:p>
          <a:p>
            <a:pPr marL="1257300" lvl="2" indent="-342900">
              <a:spcBef>
                <a:spcPts val="600"/>
              </a:spcBef>
              <a:spcAft>
                <a:spcPts val="600"/>
              </a:spcAft>
              <a:buFont typeface="Arial" panose="020B0604020202020204" pitchFamily="34" charset="0"/>
              <a:buChar char="•"/>
            </a:pPr>
            <a:r>
              <a:rPr lang="hu-HU" sz="2200" dirty="0"/>
              <a:t>„Tanulmányok – Szakdolgozat” menüponton a SZAKDOLGOZAT JELENTKEZÉS INDÍTÁSA parancs megadásával lehet elindítani a folyamatot. </a:t>
            </a:r>
          </a:p>
          <a:p>
            <a:pPr marL="800100" lvl="1" indent="-342900">
              <a:spcBef>
                <a:spcPts val="600"/>
              </a:spcBef>
              <a:spcAft>
                <a:spcPts val="600"/>
              </a:spcAft>
              <a:buFont typeface="Arial" panose="020B0604020202020204" pitchFamily="34" charset="0"/>
              <a:buChar char="•"/>
            </a:pPr>
            <a:r>
              <a:rPr lang="hu-HU" sz="2200" dirty="0"/>
              <a:t>A téma elfogadását a </a:t>
            </a:r>
            <a:r>
              <a:rPr lang="hu-HU" sz="2200" dirty="0" err="1"/>
              <a:t>Neptunban</a:t>
            </a:r>
            <a:r>
              <a:rPr lang="hu-HU" sz="2200" dirty="0"/>
              <a:t> a témavezető tanár az „elfogadás” gombra kattintva igazolja. </a:t>
            </a:r>
          </a:p>
        </p:txBody>
      </p:sp>
    </p:spTree>
    <p:extLst>
      <p:ext uri="{BB962C8B-B14F-4D97-AF65-F5344CB8AC3E}">
        <p14:creationId xmlns:p14="http://schemas.microsoft.com/office/powerpoint/2010/main" val="1427957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425F8-04ED-9C76-88FE-4C2211361811}"/>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EE88BCDB-A1EC-3CBC-0526-FEAEA3F4F4BA}"/>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E49792E4-9D1F-7EF2-9977-F61340C898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C199F30F-657D-5DBE-E9F5-CF70301C2AB0}"/>
              </a:ext>
            </a:extLst>
          </p:cNvPr>
          <p:cNvSpPr txBox="1"/>
          <p:nvPr/>
        </p:nvSpPr>
        <p:spPr>
          <a:xfrm>
            <a:off x="838199" y="1774373"/>
            <a:ext cx="10265228" cy="4524315"/>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hu-HU" b="1" dirty="0">
                <a:highlight>
                  <a:srgbClr val="FFFF00"/>
                </a:highlight>
              </a:rPr>
              <a:t>RÉSZLETES ÜTEMTERV (HATÁRIDŐK) - Tavaszi leadás esetén (amikor a nyár eleje – június – az államvizsga ideje)</a:t>
            </a:r>
          </a:p>
          <a:p>
            <a:pPr marL="742950" lvl="1" indent="-285750">
              <a:spcBef>
                <a:spcPts val="600"/>
              </a:spcBef>
              <a:spcAft>
                <a:spcPts val="600"/>
              </a:spcAft>
              <a:buFont typeface="Arial" panose="020B0604020202020204" pitchFamily="34" charset="0"/>
              <a:buChar char="•"/>
            </a:pPr>
            <a:r>
              <a:rPr lang="hu-HU" dirty="0"/>
              <a:t>Szakdolgozat leadásának határideje: április15.</a:t>
            </a:r>
          </a:p>
          <a:p>
            <a:pPr marL="742950" lvl="1" indent="-285750">
              <a:spcBef>
                <a:spcPts val="600"/>
              </a:spcBef>
              <a:spcAft>
                <a:spcPts val="600"/>
              </a:spcAft>
              <a:buFont typeface="Arial" panose="020B0604020202020204" pitchFamily="34" charset="0"/>
              <a:buChar char="•"/>
            </a:pPr>
            <a:r>
              <a:rPr lang="hu-HU" dirty="0"/>
              <a:t>Cím bejelentése / a téma leadásának határideje: előző év március15.</a:t>
            </a:r>
          </a:p>
          <a:p>
            <a:pPr marL="742950" lvl="1" indent="-285750">
              <a:spcBef>
                <a:spcPts val="600"/>
              </a:spcBef>
              <a:spcAft>
                <a:spcPts val="600"/>
              </a:spcAft>
              <a:buFont typeface="Arial" panose="020B0604020202020204" pitchFamily="34" charset="0"/>
              <a:buChar char="•"/>
            </a:pPr>
            <a:r>
              <a:rPr lang="hu-HU" dirty="0"/>
              <a:t>A témavezető számára a kutatási terv eljuttatása: előző év februárban.</a:t>
            </a:r>
          </a:p>
          <a:p>
            <a:pPr marL="742950" lvl="1" indent="-285750">
              <a:spcBef>
                <a:spcPts val="600"/>
              </a:spcBef>
              <a:spcAft>
                <a:spcPts val="600"/>
              </a:spcAft>
              <a:buFont typeface="Arial" panose="020B0604020202020204" pitchFamily="34" charset="0"/>
              <a:buChar char="•"/>
            </a:pPr>
            <a:r>
              <a:rPr lang="hu-HU" dirty="0"/>
              <a:t>Előzetes bibliográfia összeállítása: előző  év márciusban.</a:t>
            </a:r>
          </a:p>
          <a:p>
            <a:pPr marL="742950" lvl="1" indent="-285750">
              <a:spcBef>
                <a:spcPts val="600"/>
              </a:spcBef>
              <a:spcAft>
                <a:spcPts val="600"/>
              </a:spcAft>
              <a:buFont typeface="Arial" panose="020B0604020202020204" pitchFamily="34" charset="0"/>
              <a:buChar char="•"/>
            </a:pPr>
            <a:r>
              <a:rPr lang="hu-HU" dirty="0"/>
              <a:t>A szakirodalmi fejezet első változata: előző év májusa.</a:t>
            </a:r>
          </a:p>
          <a:p>
            <a:pPr marL="742950" lvl="1" indent="-285750">
              <a:spcBef>
                <a:spcPts val="600"/>
              </a:spcBef>
              <a:spcAft>
                <a:spcPts val="600"/>
              </a:spcAft>
              <a:buFont typeface="Arial" panose="020B0604020202020204" pitchFamily="34" charset="0"/>
              <a:buChar char="•"/>
            </a:pPr>
            <a:r>
              <a:rPr lang="hu-HU" dirty="0"/>
              <a:t>Mérőeszközök szerkesztése: az interjú kérdéssor vagy kérdőív első változata: előző év júniusa.</a:t>
            </a:r>
          </a:p>
          <a:p>
            <a:pPr marL="742950" lvl="1" indent="-285750">
              <a:spcBef>
                <a:spcPts val="600"/>
              </a:spcBef>
              <a:spcAft>
                <a:spcPts val="600"/>
              </a:spcAft>
              <a:buFont typeface="Arial" panose="020B0604020202020204" pitchFamily="34" charset="0"/>
              <a:buChar char="•"/>
            </a:pPr>
            <a:r>
              <a:rPr lang="hu-HU" dirty="0"/>
              <a:t>Adatfelvétel megvalósítása a véglegesített mérőeszköz alkalmazásával: előző év októbere.</a:t>
            </a:r>
          </a:p>
          <a:p>
            <a:pPr marL="742950" lvl="1" indent="-285750">
              <a:spcBef>
                <a:spcPts val="600"/>
              </a:spcBef>
              <a:spcAft>
                <a:spcPts val="600"/>
              </a:spcAft>
              <a:buFont typeface="Arial" panose="020B0604020202020204" pitchFamily="34" charset="0"/>
              <a:buChar char="•"/>
            </a:pPr>
            <a:r>
              <a:rPr lang="hu-HU" dirty="0"/>
              <a:t>A szakirodalmi fejezet véglegesített változata: előző év októbere.</a:t>
            </a:r>
          </a:p>
          <a:p>
            <a:pPr marL="742950" lvl="1" indent="-285750">
              <a:spcBef>
                <a:spcPts val="600"/>
              </a:spcBef>
              <a:spcAft>
                <a:spcPts val="600"/>
              </a:spcAft>
              <a:buFont typeface="Arial" panose="020B0604020202020204" pitchFamily="34" charset="0"/>
              <a:buChar char="•"/>
            </a:pPr>
            <a:r>
              <a:rPr lang="hu-HU" dirty="0"/>
              <a:t>A szakdolgozat végleges változatának benyújtása a témavezető felé: március 1.</a:t>
            </a:r>
          </a:p>
        </p:txBody>
      </p:sp>
    </p:spTree>
    <p:extLst>
      <p:ext uri="{BB962C8B-B14F-4D97-AF65-F5344CB8AC3E}">
        <p14:creationId xmlns:p14="http://schemas.microsoft.com/office/powerpoint/2010/main" val="393422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4E247-9FD5-FDB1-1067-6C519749F49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BFF2ACAA-3D51-40BE-C2F3-5105EB85F3A6}"/>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AF4FEBE3-4AE3-F26E-F01A-D3EB8D53A6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B46BC93B-F8A0-13E8-6232-48F8FD70E866}"/>
              </a:ext>
            </a:extLst>
          </p:cNvPr>
          <p:cNvSpPr txBox="1"/>
          <p:nvPr/>
        </p:nvSpPr>
        <p:spPr>
          <a:xfrm>
            <a:off x="838199" y="1774373"/>
            <a:ext cx="10265228" cy="4524315"/>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hu-HU" b="1" dirty="0">
                <a:highlight>
                  <a:srgbClr val="FFFF00"/>
                </a:highlight>
              </a:rPr>
              <a:t>RÉSZLETES ÜTEMTERV (HATÁRIDŐK) - Őszi leadás esetén (amikor az év elejére – januárra – esik az államvizsga ideje: „keresztfélév”)</a:t>
            </a:r>
          </a:p>
          <a:p>
            <a:pPr marL="742950" lvl="1" indent="-285750">
              <a:spcBef>
                <a:spcPts val="600"/>
              </a:spcBef>
              <a:spcAft>
                <a:spcPts val="600"/>
              </a:spcAft>
              <a:buFont typeface="Arial" panose="020B0604020202020204" pitchFamily="34" charset="0"/>
              <a:buChar char="•"/>
            </a:pPr>
            <a:r>
              <a:rPr lang="hu-HU" dirty="0"/>
              <a:t>A szakdolgozat leadásának határideje: november 15.</a:t>
            </a:r>
          </a:p>
          <a:p>
            <a:pPr marL="742950" lvl="1" indent="-285750">
              <a:spcBef>
                <a:spcPts val="600"/>
              </a:spcBef>
              <a:spcAft>
                <a:spcPts val="600"/>
              </a:spcAft>
              <a:buFont typeface="Arial" panose="020B0604020202020204" pitchFamily="34" charset="0"/>
              <a:buChar char="•"/>
            </a:pPr>
            <a:r>
              <a:rPr lang="hu-HU" dirty="0"/>
              <a:t>Címbejelentés / a téma leadásának határideje: előző év október 15. </a:t>
            </a:r>
          </a:p>
          <a:p>
            <a:pPr marL="742950" lvl="1" indent="-285750">
              <a:spcBef>
                <a:spcPts val="600"/>
              </a:spcBef>
              <a:spcAft>
                <a:spcPts val="600"/>
              </a:spcAft>
              <a:buFont typeface="Arial" panose="020B0604020202020204" pitchFamily="34" charset="0"/>
              <a:buChar char="•"/>
            </a:pPr>
            <a:r>
              <a:rPr lang="hu-HU" dirty="0"/>
              <a:t>A témavezetőnél a kutatási tervvel jelentkezni: előző év szeptemberében. </a:t>
            </a:r>
          </a:p>
          <a:p>
            <a:pPr marL="742950" lvl="1" indent="-285750">
              <a:spcBef>
                <a:spcPts val="600"/>
              </a:spcBef>
              <a:spcAft>
                <a:spcPts val="600"/>
              </a:spcAft>
              <a:buFont typeface="Arial" panose="020B0604020202020204" pitchFamily="34" charset="0"/>
              <a:buChar char="•"/>
            </a:pPr>
            <a:r>
              <a:rPr lang="hu-HU" dirty="0"/>
              <a:t>Előzetes bibliográfia összeállítása: előző év októbere.</a:t>
            </a:r>
          </a:p>
          <a:p>
            <a:pPr marL="742950" lvl="1" indent="-285750">
              <a:spcBef>
                <a:spcPts val="600"/>
              </a:spcBef>
              <a:spcAft>
                <a:spcPts val="600"/>
              </a:spcAft>
              <a:buFont typeface="Arial" panose="020B0604020202020204" pitchFamily="34" charset="0"/>
              <a:buChar char="•"/>
            </a:pPr>
            <a:r>
              <a:rPr lang="hu-HU" dirty="0"/>
              <a:t>A szakirodalmi fejezet első változata: előző év december 15.</a:t>
            </a:r>
          </a:p>
          <a:p>
            <a:pPr marL="742950" lvl="1" indent="-285750">
              <a:spcBef>
                <a:spcPts val="600"/>
              </a:spcBef>
              <a:spcAft>
                <a:spcPts val="600"/>
              </a:spcAft>
              <a:buFont typeface="Arial" panose="020B0604020202020204" pitchFamily="34" charset="0"/>
              <a:buChar char="•"/>
            </a:pPr>
            <a:r>
              <a:rPr lang="hu-HU" dirty="0"/>
              <a:t>A mérőeszköz(</a:t>
            </a:r>
            <a:r>
              <a:rPr lang="hu-HU" dirty="0" err="1"/>
              <a:t>ök</a:t>
            </a:r>
            <a:r>
              <a:rPr lang="hu-HU" dirty="0"/>
              <a:t>) (interjúkérdéssor vagy kérdőív) első változata: január 15. </a:t>
            </a:r>
          </a:p>
          <a:p>
            <a:pPr marL="742950" lvl="1" indent="-285750">
              <a:spcBef>
                <a:spcPts val="600"/>
              </a:spcBef>
              <a:spcAft>
                <a:spcPts val="600"/>
              </a:spcAft>
              <a:buFont typeface="Arial" panose="020B0604020202020204" pitchFamily="34" charset="0"/>
              <a:buChar char="•"/>
            </a:pPr>
            <a:r>
              <a:rPr lang="hu-HU" dirty="0"/>
              <a:t>Adatfelvétel megvalósítása (interjúk, kérdőívek lekérdezése): május 30.</a:t>
            </a:r>
          </a:p>
          <a:p>
            <a:pPr marL="742950" lvl="1" indent="-285750">
              <a:spcBef>
                <a:spcPts val="600"/>
              </a:spcBef>
              <a:spcAft>
                <a:spcPts val="600"/>
              </a:spcAft>
              <a:buFont typeface="Arial" panose="020B0604020202020204" pitchFamily="34" charset="0"/>
              <a:buChar char="•"/>
            </a:pPr>
            <a:r>
              <a:rPr lang="hu-HU" dirty="0"/>
              <a:t>A szakirodalmi fejezet végleges változata: május 30.</a:t>
            </a:r>
          </a:p>
          <a:p>
            <a:pPr marL="742950" lvl="1" indent="-285750">
              <a:spcBef>
                <a:spcPts val="600"/>
              </a:spcBef>
              <a:spcAft>
                <a:spcPts val="600"/>
              </a:spcAft>
              <a:buFont typeface="Arial" panose="020B0604020202020204" pitchFamily="34" charset="0"/>
              <a:buChar char="•"/>
            </a:pPr>
            <a:r>
              <a:rPr lang="hu-HU" dirty="0"/>
              <a:t>A szakdolgozat végleges változatának benyújtása a témavezetőnek: október 1.</a:t>
            </a:r>
          </a:p>
        </p:txBody>
      </p:sp>
    </p:spTree>
    <p:extLst>
      <p:ext uri="{BB962C8B-B14F-4D97-AF65-F5344CB8AC3E}">
        <p14:creationId xmlns:p14="http://schemas.microsoft.com/office/powerpoint/2010/main" val="3857106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D7D8-2CB2-238E-EE51-A525006AEDA7}"/>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27C096C3-DB66-B928-00A0-DB08F2657D89}"/>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Témavezető / konzulens választás</a:t>
            </a:r>
          </a:p>
        </p:txBody>
      </p:sp>
      <p:pic>
        <p:nvPicPr>
          <p:cNvPr id="5" name="Picture 2" descr="Pázmány Bölcsészet- és Társadalomtudományi Kar - PPKE BTK | Budapest">
            <a:extLst>
              <a:ext uri="{FF2B5EF4-FFF2-40B4-BE49-F238E27FC236}">
                <a16:creationId xmlns:a16="http://schemas.microsoft.com/office/drawing/2014/main" id="{30E98D31-E38A-358D-697F-702C79463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BBCBC709-A21F-C2E6-3718-5EA6C26F0E7F}"/>
              </a:ext>
            </a:extLst>
          </p:cNvPr>
          <p:cNvSpPr txBox="1"/>
          <p:nvPr/>
        </p:nvSpPr>
        <p:spPr>
          <a:xfrm>
            <a:off x="838199" y="1774373"/>
            <a:ext cx="10265228" cy="424731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Ki legyen a témavezető / szakdolgozati konzulens?</a:t>
            </a:r>
          </a:p>
          <a:p>
            <a:pPr marL="800100" lvl="1" indent="-342900">
              <a:spcBef>
                <a:spcPts val="600"/>
              </a:spcBef>
              <a:spcAft>
                <a:spcPts val="600"/>
              </a:spcAft>
              <a:buFont typeface="Arial" panose="020B0604020202020204" pitchFamily="34" charset="0"/>
              <a:buChar char="•"/>
            </a:pPr>
            <a:r>
              <a:rPr lang="hu-HU" sz="2000" b="1" i="1" dirty="0"/>
              <a:t>elsősorban minősített</a:t>
            </a:r>
            <a:r>
              <a:rPr lang="hu-HU" sz="2000" dirty="0"/>
              <a:t> (</a:t>
            </a:r>
            <a:r>
              <a:rPr lang="hu-HU" sz="2000" dirty="0" err="1"/>
              <a:t>Ph.D</a:t>
            </a:r>
            <a:r>
              <a:rPr lang="hu-HU" sz="2000" dirty="0"/>
              <a:t>. fokozattal rendelkező), illetve</a:t>
            </a:r>
          </a:p>
          <a:p>
            <a:pPr marL="800100" lvl="1" indent="-342900">
              <a:spcBef>
                <a:spcPts val="600"/>
              </a:spcBef>
              <a:spcAft>
                <a:spcPts val="600"/>
              </a:spcAft>
              <a:buFont typeface="Arial" panose="020B0604020202020204" pitchFamily="34" charset="0"/>
              <a:buChar char="•"/>
            </a:pPr>
            <a:r>
              <a:rPr lang="hu-HU" sz="2000" b="1" i="1" dirty="0"/>
              <a:t>doktori tanulmányokat folytató</a:t>
            </a:r>
            <a:r>
              <a:rPr lang="hu-HU" sz="2000" dirty="0"/>
              <a:t>,</a:t>
            </a:r>
          </a:p>
          <a:p>
            <a:pPr marL="800100" lvl="1" indent="-342900">
              <a:spcBef>
                <a:spcPts val="600"/>
              </a:spcBef>
              <a:spcAft>
                <a:spcPts val="600"/>
              </a:spcAft>
              <a:buFont typeface="Arial" panose="020B0604020202020204" pitchFamily="34" charset="0"/>
              <a:buChar char="•"/>
            </a:pPr>
            <a:r>
              <a:rPr lang="hu-HU" sz="2000" dirty="0"/>
              <a:t>az intézménnyel lehetőség szerint </a:t>
            </a:r>
            <a:r>
              <a:rPr lang="hu-HU" sz="2000" b="1" i="1" dirty="0"/>
              <a:t>munkajogviszonyban álló oktató</a:t>
            </a:r>
            <a:r>
              <a:rPr lang="hu-HU" sz="2000" dirty="0"/>
              <a:t>.</a:t>
            </a:r>
          </a:p>
          <a:p>
            <a:pPr marL="800100" lvl="1" indent="-342900">
              <a:spcBef>
                <a:spcPts val="600"/>
              </a:spcBef>
              <a:spcAft>
                <a:spcPts val="600"/>
              </a:spcAft>
              <a:buFont typeface="Arial" panose="020B0604020202020204" pitchFamily="34" charset="0"/>
              <a:buChar char="•"/>
            </a:pPr>
            <a:r>
              <a:rPr lang="hu-HU" sz="2000" dirty="0"/>
              <a:t>A hallgatónak ugyancsak lehetősége van – indokolt esetben (pl. a választott téma speciális jellege miatt) ún. </a:t>
            </a:r>
            <a:r>
              <a:rPr lang="hu-HU" sz="2000" b="1" i="1" dirty="0"/>
              <a:t>külső konzulenst </a:t>
            </a:r>
            <a:r>
              <a:rPr lang="hu-HU" sz="2000" dirty="0"/>
              <a:t>(megbízással foglalkoztatott külső oktatót vagy az intézménnyel jogviszonyban nem álló külső szakembert) felkérni a témavezetői feladatok ellátására.</a:t>
            </a:r>
          </a:p>
          <a:p>
            <a:pPr marL="800100" lvl="1" indent="-342900">
              <a:spcBef>
                <a:spcPts val="600"/>
              </a:spcBef>
              <a:spcAft>
                <a:spcPts val="600"/>
              </a:spcAft>
              <a:buFont typeface="Arial" panose="020B0604020202020204" pitchFamily="34" charset="0"/>
              <a:buChar char="•"/>
            </a:pPr>
            <a:r>
              <a:rPr lang="hu-HU" sz="2000" b="1" i="1" dirty="0"/>
              <a:t>Külső konzulensek választása esetén </a:t>
            </a:r>
            <a:r>
              <a:rPr lang="hu-HU" sz="2000" dirty="0"/>
              <a:t>a tanszékvezetővel / intézetvezetővel </a:t>
            </a:r>
            <a:r>
              <a:rPr lang="hu-HU" sz="2000" b="1" i="1" dirty="0"/>
              <a:t>engedélyeztetni</a:t>
            </a:r>
            <a:r>
              <a:rPr lang="hu-HU" sz="2000" dirty="0"/>
              <a:t> kell a szakdolgozati konzultációt, s csak ezt követően nyílik lehetősége a hallgatónak a választását a </a:t>
            </a:r>
            <a:r>
              <a:rPr lang="hu-HU" sz="2000" dirty="0" err="1"/>
              <a:t>Neptunban</a:t>
            </a:r>
            <a:r>
              <a:rPr lang="hu-HU" sz="2000" dirty="0"/>
              <a:t> is rögzíteni. </a:t>
            </a:r>
          </a:p>
        </p:txBody>
      </p:sp>
    </p:spTree>
    <p:extLst>
      <p:ext uri="{BB962C8B-B14F-4D97-AF65-F5344CB8AC3E}">
        <p14:creationId xmlns:p14="http://schemas.microsoft.com/office/powerpoint/2010/main" val="3956370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700DE-7DA2-1E61-B1E0-668965608DB6}"/>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82A82BA-423D-B342-D1A5-0349FA86FCE4}"/>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Témavezető / konzulens választás</a:t>
            </a:r>
          </a:p>
        </p:txBody>
      </p:sp>
      <p:pic>
        <p:nvPicPr>
          <p:cNvPr id="5" name="Picture 2" descr="Pázmány Bölcsészet- és Társadalomtudományi Kar - PPKE BTK | Budapest">
            <a:extLst>
              <a:ext uri="{FF2B5EF4-FFF2-40B4-BE49-F238E27FC236}">
                <a16:creationId xmlns:a16="http://schemas.microsoft.com/office/drawing/2014/main" id="{043874D6-F057-E63A-CB6D-2ABC378CDF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423E0C0E-FE4E-0990-0EC3-E11031EDBC4B}"/>
              </a:ext>
            </a:extLst>
          </p:cNvPr>
          <p:cNvSpPr txBox="1"/>
          <p:nvPr/>
        </p:nvSpPr>
        <p:spPr>
          <a:xfrm>
            <a:off x="859970" y="1703878"/>
            <a:ext cx="10265228" cy="424731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felkért témavezetőnek jogában áll </a:t>
            </a:r>
          </a:p>
          <a:p>
            <a:pPr marL="800100" lvl="1" indent="-342900">
              <a:spcBef>
                <a:spcPts val="600"/>
              </a:spcBef>
              <a:spcAft>
                <a:spcPts val="600"/>
              </a:spcAft>
              <a:buFont typeface="Arial" panose="020B0604020202020204" pitchFamily="34" charset="0"/>
              <a:buChar char="•"/>
            </a:pPr>
            <a:r>
              <a:rPr lang="hu-HU" sz="2000" b="1" i="1" dirty="0"/>
              <a:t>a hallgatót, illetve témáját visszautasítani </a:t>
            </a:r>
          </a:p>
          <a:p>
            <a:pPr marL="1257300" lvl="2" indent="-342900">
              <a:spcBef>
                <a:spcPts val="600"/>
              </a:spcBef>
              <a:spcAft>
                <a:spcPts val="600"/>
              </a:spcAft>
              <a:buFont typeface="Arial" panose="020B0604020202020204" pitchFamily="34" charset="0"/>
              <a:buChar char="•"/>
            </a:pPr>
            <a:r>
              <a:rPr lang="hu-HU" sz="2000" dirty="0"/>
              <a:t>pl. ha az oktató véleménye szerint az intézményben van olyan oktató/kutató személy, akinek szakmai kompetenciája a választott témában nagyobb, vagy </a:t>
            </a:r>
          </a:p>
          <a:p>
            <a:pPr marL="1257300" lvl="2" indent="-342900">
              <a:spcBef>
                <a:spcPts val="600"/>
              </a:spcBef>
              <a:spcAft>
                <a:spcPts val="600"/>
              </a:spcAft>
              <a:buFont typeface="Arial" panose="020B0604020202020204" pitchFamily="34" charset="0"/>
              <a:buChar char="•"/>
            </a:pPr>
            <a:r>
              <a:rPr lang="hu-HU" sz="2000" dirty="0"/>
              <a:t>ha a választott oktató szakdolgozati túlterheltsége az előírt minimum vállalást jelentős mértékben meghaladja;</a:t>
            </a:r>
          </a:p>
          <a:p>
            <a:pPr marL="800100" lvl="1" indent="-342900">
              <a:spcBef>
                <a:spcPts val="600"/>
              </a:spcBef>
              <a:spcAft>
                <a:spcPts val="600"/>
              </a:spcAft>
              <a:buFont typeface="Arial" panose="020B0604020202020204" pitchFamily="34" charset="0"/>
              <a:buChar char="•"/>
            </a:pPr>
            <a:r>
              <a:rPr lang="hu-HU" sz="2000" dirty="0"/>
              <a:t>a dolgozatot a létező </a:t>
            </a:r>
            <a:r>
              <a:rPr lang="hu-HU" sz="2000" b="1" i="1" dirty="0"/>
              <a:t>plágiumkereső</a:t>
            </a:r>
            <a:r>
              <a:rPr lang="hu-HU" sz="2000" dirty="0"/>
              <a:t> programok segítségével </a:t>
            </a:r>
            <a:r>
              <a:rPr lang="hu-HU" sz="2000" b="1" i="1" dirty="0"/>
              <a:t>ellenőrizni</a:t>
            </a:r>
            <a:r>
              <a:rPr lang="hu-HU" sz="2000" dirty="0"/>
              <a:t> a dolgozatírás bármely szakaszában</a:t>
            </a:r>
          </a:p>
          <a:p>
            <a:pPr marL="1257300" lvl="2" indent="-342900">
              <a:spcBef>
                <a:spcPts val="600"/>
              </a:spcBef>
              <a:spcAft>
                <a:spcPts val="600"/>
              </a:spcAft>
              <a:buFont typeface="Arial" panose="020B0604020202020204" pitchFamily="34" charset="0"/>
              <a:buChar char="•"/>
            </a:pPr>
            <a:r>
              <a:rPr lang="hu-HU" sz="2000" dirty="0"/>
              <a:t>amennyiben fény derül a plagizálásra, jogában áll megszakítani a közös munkát, javaslatára az illetékes tanszék / intézet a hallgatót írásos figyelmeztetésben részesíti, a Szakdolgozatírás szeminárium pedig elégtelen érdemjeggyel zárul.</a:t>
            </a:r>
          </a:p>
        </p:txBody>
      </p:sp>
    </p:spTree>
    <p:extLst>
      <p:ext uri="{BB962C8B-B14F-4D97-AF65-F5344CB8AC3E}">
        <p14:creationId xmlns:p14="http://schemas.microsoft.com/office/powerpoint/2010/main" val="1490044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D70F5-3B08-93B5-20C1-FB7B8CACA203}"/>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5CD86F70-9552-5E1E-13A9-CF87B97BD709}"/>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Témavezető / konzulens választás</a:t>
            </a:r>
          </a:p>
        </p:txBody>
      </p:sp>
      <p:pic>
        <p:nvPicPr>
          <p:cNvPr id="5" name="Picture 2" descr="Pázmány Bölcsészet- és Társadalomtudományi Kar - PPKE BTK | Budapest">
            <a:extLst>
              <a:ext uri="{FF2B5EF4-FFF2-40B4-BE49-F238E27FC236}">
                <a16:creationId xmlns:a16="http://schemas.microsoft.com/office/drawing/2014/main" id="{038C6011-5EB9-550B-BFFA-311D7D8E1B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3EA2CE0C-633B-C39E-0C93-5FE695F0AA6C}"/>
              </a:ext>
            </a:extLst>
          </p:cNvPr>
          <p:cNvSpPr txBox="1"/>
          <p:nvPr/>
        </p:nvSpPr>
        <p:spPr>
          <a:xfrm>
            <a:off x="859970" y="1785259"/>
            <a:ext cx="10265228" cy="3908762"/>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200" b="1" dirty="0">
                <a:highlight>
                  <a:srgbClr val="FFFF00"/>
                </a:highlight>
              </a:rPr>
              <a:t>A hallgatónak jogában áll témavezetőt váltani</a:t>
            </a:r>
          </a:p>
          <a:p>
            <a:pPr marL="800100" lvl="1" indent="-342900">
              <a:spcBef>
                <a:spcPts val="600"/>
              </a:spcBef>
              <a:spcAft>
                <a:spcPts val="600"/>
              </a:spcAft>
              <a:buFont typeface="Arial" panose="020B0604020202020204" pitchFamily="34" charset="0"/>
              <a:buChar char="•"/>
            </a:pPr>
            <a:r>
              <a:rPr lang="hu-HU" sz="2200" dirty="0"/>
              <a:t>ha úgy érzi, hogy nem képes együtt dolgozni a kiválasztott témavezetővel, vagy </a:t>
            </a:r>
          </a:p>
          <a:p>
            <a:pPr marL="800100" lvl="1" indent="-342900">
              <a:spcBef>
                <a:spcPts val="600"/>
              </a:spcBef>
              <a:spcAft>
                <a:spcPts val="600"/>
              </a:spcAft>
              <a:buFont typeface="Arial" panose="020B0604020202020204" pitchFamily="34" charset="0"/>
              <a:buChar char="•"/>
            </a:pPr>
            <a:r>
              <a:rPr lang="hu-HU" sz="2200" dirty="0"/>
              <a:t>időközben eltérő irányba terelődött a szakdolgozattal kapcsolatos érdeklődése, amely más szakember segítségét igényli. </a:t>
            </a:r>
          </a:p>
          <a:p>
            <a:pPr marL="800100" lvl="1" indent="-342900">
              <a:spcBef>
                <a:spcPts val="600"/>
              </a:spcBef>
              <a:spcAft>
                <a:spcPts val="600"/>
              </a:spcAft>
              <a:buFont typeface="Arial" panose="020B0604020202020204" pitchFamily="34" charset="0"/>
              <a:buChar char="•"/>
            </a:pPr>
            <a:r>
              <a:rPr lang="hu-HU" sz="2200" dirty="0"/>
              <a:t>A témavezető-váltáshoz a </a:t>
            </a:r>
            <a:r>
              <a:rPr lang="hu-HU" sz="2200" b="1" i="1" dirty="0"/>
              <a:t>leendő témavezető egyetértése </a:t>
            </a:r>
            <a:r>
              <a:rPr lang="hu-HU" sz="2200" dirty="0"/>
              <a:t>szükséges, s a változást a </a:t>
            </a:r>
            <a:r>
              <a:rPr lang="hu-HU" sz="2200" b="1" i="1" dirty="0" err="1"/>
              <a:t>Neptunban</a:t>
            </a:r>
            <a:r>
              <a:rPr lang="hu-HU" sz="2200" b="1" i="1" dirty="0"/>
              <a:t> is át kell vezetni</a:t>
            </a:r>
            <a:r>
              <a:rPr lang="hu-HU" sz="2200" dirty="0"/>
              <a:t>.</a:t>
            </a:r>
          </a:p>
          <a:p>
            <a:pPr marL="800100" lvl="1" indent="-342900">
              <a:spcBef>
                <a:spcPts val="600"/>
              </a:spcBef>
              <a:spcAft>
                <a:spcPts val="600"/>
              </a:spcAft>
              <a:buFont typeface="Arial" panose="020B0604020202020204" pitchFamily="34" charset="0"/>
              <a:buChar char="•"/>
            </a:pPr>
            <a:r>
              <a:rPr lang="hu-HU" sz="2200" dirty="0"/>
              <a:t>A hallgatónak a konzulens váltásról </a:t>
            </a:r>
            <a:r>
              <a:rPr lang="hu-HU" sz="2200" b="1" i="1" dirty="0"/>
              <a:t>informálnia kell a régi témavezetőjét is</a:t>
            </a:r>
            <a:r>
              <a:rPr lang="hu-HU" sz="2200" dirty="0"/>
              <a:t>. </a:t>
            </a:r>
          </a:p>
          <a:p>
            <a:pPr marL="800100" lvl="1" indent="-342900">
              <a:spcBef>
                <a:spcPts val="600"/>
              </a:spcBef>
              <a:spcAft>
                <a:spcPts val="600"/>
              </a:spcAft>
              <a:buFont typeface="Arial" panose="020B0604020202020204" pitchFamily="34" charset="0"/>
              <a:buChar char="•"/>
            </a:pPr>
            <a:r>
              <a:rPr lang="hu-HU" sz="2200" b="1" i="1" dirty="0"/>
              <a:t>A cím pontosítása nem minősül témaváltoztatásnak</a:t>
            </a:r>
            <a:r>
              <a:rPr lang="hu-HU" sz="2200" dirty="0"/>
              <a:t>.</a:t>
            </a:r>
          </a:p>
        </p:txBody>
      </p:sp>
    </p:spTree>
    <p:extLst>
      <p:ext uri="{BB962C8B-B14F-4D97-AF65-F5344CB8AC3E}">
        <p14:creationId xmlns:p14="http://schemas.microsoft.com/office/powerpoint/2010/main" val="382581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8F1FF-466A-0D55-E7E0-D403947CC1FA}"/>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5A1878F0-4A40-9F7F-3557-3D96258AA03C}"/>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Szakdolgozati cselekmény</a:t>
            </a:r>
          </a:p>
        </p:txBody>
      </p:sp>
      <p:pic>
        <p:nvPicPr>
          <p:cNvPr id="5" name="Picture 2" descr="Pázmány Bölcsészet- és Társadalomtudományi Kar - PPKE BTK | Budapest">
            <a:extLst>
              <a:ext uri="{FF2B5EF4-FFF2-40B4-BE49-F238E27FC236}">
                <a16:creationId xmlns:a16="http://schemas.microsoft.com/office/drawing/2014/main" id="{6529E702-DED5-35C5-B7A0-E917704B49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F9232483-6E9C-E6E0-336A-6B94B8DF5221}"/>
              </a:ext>
            </a:extLst>
          </p:cNvPr>
          <p:cNvSpPr txBox="1"/>
          <p:nvPr/>
        </p:nvSpPr>
        <p:spPr>
          <a:xfrm>
            <a:off x="859970" y="1785259"/>
            <a:ext cx="10265228" cy="461664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szakdolgozati konzultációk száma</a:t>
            </a:r>
          </a:p>
          <a:p>
            <a:pPr marL="800100" lvl="1" indent="-342900">
              <a:spcBef>
                <a:spcPts val="600"/>
              </a:spcBef>
              <a:spcAft>
                <a:spcPts val="600"/>
              </a:spcAft>
              <a:buFont typeface="Arial" panose="020B0604020202020204" pitchFamily="34" charset="0"/>
              <a:buChar char="•"/>
            </a:pPr>
            <a:r>
              <a:rPr lang="hu-HU" sz="2000" dirty="0"/>
              <a:t>A szakdolgozati cselekmény megvalósításának folyamatában a hallgató köteles </a:t>
            </a:r>
            <a:r>
              <a:rPr lang="hu-HU" sz="2000" b="1" i="1" dirty="0"/>
              <a:t>rendszeresen konzultálni </a:t>
            </a:r>
            <a:r>
              <a:rPr lang="hu-HU" sz="2000" dirty="0"/>
              <a:t>(minimum 3 alkalommal személyesen) a témavezetőjével. </a:t>
            </a:r>
          </a:p>
          <a:p>
            <a:pPr marL="800100" lvl="1" indent="-342900">
              <a:spcBef>
                <a:spcPts val="600"/>
              </a:spcBef>
              <a:spcAft>
                <a:spcPts val="600"/>
              </a:spcAft>
              <a:buFont typeface="Arial" panose="020B0604020202020204" pitchFamily="34" charset="0"/>
              <a:buChar char="•"/>
            </a:pPr>
            <a:r>
              <a:rPr lang="hu-HU" sz="2000" dirty="0"/>
              <a:t>A szakdolgozati cselekmény megvalósításának folyamatában a hallgató a személyes konzultációk mellett, az előrehaladás mértékének megfelelően </a:t>
            </a:r>
            <a:r>
              <a:rPr lang="hu-HU" sz="2000" b="1" i="1" dirty="0"/>
              <a:t>elektronikus úton is konzultálhat </a:t>
            </a:r>
            <a:r>
              <a:rPr lang="hu-HU" sz="2000" dirty="0"/>
              <a:t>a témavezetőjével. </a:t>
            </a:r>
          </a:p>
          <a:p>
            <a:pPr marL="800100" lvl="1" indent="-342900">
              <a:spcBef>
                <a:spcPts val="600"/>
              </a:spcBef>
              <a:spcAft>
                <a:spcPts val="600"/>
              </a:spcAft>
              <a:buFont typeface="Arial" panose="020B0604020202020204" pitchFamily="34" charset="0"/>
              <a:buChar char="•"/>
            </a:pPr>
            <a:r>
              <a:rPr lang="hu-HU" sz="2000" b="1" i="1" dirty="0"/>
              <a:t>Külföldi tanulmányaik </a:t>
            </a:r>
            <a:r>
              <a:rPr lang="hu-HU" sz="2000" dirty="0"/>
              <a:t>miatt személyesen konzultálni nem képes hallgatók – egyeztetve a témavezetőjükkel – </a:t>
            </a:r>
            <a:r>
              <a:rPr lang="hu-HU" sz="2000" b="1" i="1" dirty="0"/>
              <a:t>elektronikus úton </a:t>
            </a:r>
            <a:r>
              <a:rPr lang="hu-HU" sz="2000" dirty="0"/>
              <a:t>tehetnek eleget az elvárásoknak.</a:t>
            </a:r>
          </a:p>
          <a:p>
            <a:pPr marL="800100" lvl="1" indent="-342900">
              <a:spcBef>
                <a:spcPts val="600"/>
              </a:spcBef>
              <a:spcAft>
                <a:spcPts val="600"/>
              </a:spcAft>
              <a:buFont typeface="Arial" panose="020B0604020202020204" pitchFamily="34" charset="0"/>
              <a:buChar char="•"/>
            </a:pPr>
            <a:r>
              <a:rPr lang="hu-HU" sz="2000" dirty="0"/>
              <a:t>A konzulens folyamatosan </a:t>
            </a:r>
            <a:r>
              <a:rPr lang="hu-HU" sz="2000" b="1" i="1" dirty="0"/>
              <a:t>ellenőrzi</a:t>
            </a:r>
            <a:r>
              <a:rPr lang="hu-HU" sz="2000" dirty="0"/>
              <a:t> az elvégzett feladatokat, s irányt mutat a hallgatónak munkája sikeres véghezviteléhez. </a:t>
            </a:r>
          </a:p>
          <a:p>
            <a:pPr marL="800100" lvl="1" indent="-342900">
              <a:spcBef>
                <a:spcPts val="600"/>
              </a:spcBef>
              <a:spcAft>
                <a:spcPts val="600"/>
              </a:spcAft>
              <a:buFont typeface="Arial" panose="020B0604020202020204" pitchFamily="34" charset="0"/>
              <a:buChar char="•"/>
            </a:pPr>
            <a:r>
              <a:rPr lang="hu-HU" sz="2000" dirty="0"/>
              <a:t>A szakdolgozati cselekményhez kapcsolódó kurzus esetében csak </a:t>
            </a:r>
            <a:r>
              <a:rPr lang="hu-HU" sz="2000" b="1" i="1" dirty="0"/>
              <a:t>értékelhető hallgatói munka </a:t>
            </a:r>
            <a:r>
              <a:rPr lang="hu-HU" sz="2000" dirty="0"/>
              <a:t>alapján adható érdemjegy</a:t>
            </a:r>
            <a:r>
              <a:rPr lang="hu-HU" sz="2400" dirty="0"/>
              <a:t>. </a:t>
            </a:r>
            <a:endParaRPr lang="hu-HU" sz="2200" dirty="0"/>
          </a:p>
        </p:txBody>
      </p:sp>
    </p:spTree>
    <p:extLst>
      <p:ext uri="{BB962C8B-B14F-4D97-AF65-F5344CB8AC3E}">
        <p14:creationId xmlns:p14="http://schemas.microsoft.com/office/powerpoint/2010/main" val="2222652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DD55B-1A7E-8A90-93FC-3F0595B6E975}"/>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78C568A1-BBF3-3D2D-E656-D192AE24FD1D}"/>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Szakdolgozati cselekmény</a:t>
            </a:r>
          </a:p>
        </p:txBody>
      </p:sp>
      <p:pic>
        <p:nvPicPr>
          <p:cNvPr id="5" name="Picture 2" descr="Pázmány Bölcsészet- és Társadalomtudományi Kar - PPKE BTK | Budapest">
            <a:extLst>
              <a:ext uri="{FF2B5EF4-FFF2-40B4-BE49-F238E27FC236}">
                <a16:creationId xmlns:a16="http://schemas.microsoft.com/office/drawing/2014/main" id="{25689150-2FE1-A9E8-11D0-07D50A2AB7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80A57A18-3EC4-7644-F4D5-D683862C75F2}"/>
              </a:ext>
            </a:extLst>
          </p:cNvPr>
          <p:cNvSpPr txBox="1"/>
          <p:nvPr/>
        </p:nvSpPr>
        <p:spPr>
          <a:xfrm>
            <a:off x="838198" y="1864983"/>
            <a:ext cx="10265228" cy="409342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benyújtása</a:t>
            </a:r>
          </a:p>
          <a:p>
            <a:pPr marL="800100" lvl="1" indent="-342900">
              <a:spcBef>
                <a:spcPts val="600"/>
              </a:spcBef>
              <a:spcAft>
                <a:spcPts val="600"/>
              </a:spcAft>
              <a:buFont typeface="Arial" panose="020B0604020202020204" pitchFamily="34" charset="0"/>
              <a:buChar char="•"/>
            </a:pPr>
            <a:r>
              <a:rPr lang="hu-HU" sz="2000" dirty="0"/>
              <a:t>A kész vagy majdnem kész szakdolgozatot a hallgató </a:t>
            </a:r>
            <a:r>
              <a:rPr lang="hu-HU" sz="2000" b="1" i="1" dirty="0"/>
              <a:t>másfél hónappal a végleges leadás előtt</a:t>
            </a:r>
            <a:r>
              <a:rPr lang="hu-HU" sz="2000" dirty="0"/>
              <a:t> köteles eljuttatni témavezetőjének, hogy annak lehetősége legyen a dolgozat áttanulmányozására. </a:t>
            </a:r>
          </a:p>
          <a:p>
            <a:pPr marL="800100" lvl="1" indent="-342900">
              <a:spcBef>
                <a:spcPts val="600"/>
              </a:spcBef>
              <a:spcAft>
                <a:spcPts val="600"/>
              </a:spcAft>
              <a:buFont typeface="Arial" panose="020B0604020202020204" pitchFamily="34" charset="0"/>
              <a:buChar char="•"/>
            </a:pPr>
            <a:r>
              <a:rPr lang="hu-HU" sz="2000" dirty="0"/>
              <a:t>A konzulens ezt követően felhívja a szakdolgozatíró figyelmét a diplomamunka esetleges </a:t>
            </a:r>
            <a:r>
              <a:rPr lang="hu-HU" sz="2000" b="1" i="1" dirty="0"/>
              <a:t>hibáira, hiányosságaira, azok kijavítása </a:t>
            </a:r>
            <a:r>
              <a:rPr lang="hu-HU" sz="2000" dirty="0"/>
              <a:t>érdekében. </a:t>
            </a:r>
          </a:p>
          <a:p>
            <a:pPr marL="800100" lvl="1" indent="-342900">
              <a:spcBef>
                <a:spcPts val="600"/>
              </a:spcBef>
              <a:spcAft>
                <a:spcPts val="600"/>
              </a:spcAft>
              <a:buFont typeface="Arial" panose="020B0604020202020204" pitchFamily="34" charset="0"/>
              <a:buChar char="•"/>
            </a:pPr>
            <a:r>
              <a:rPr lang="hu-HU" sz="2000" dirty="0"/>
              <a:t>A hallgató a benyújtás előtt köteles a szakdolgozatát a </a:t>
            </a:r>
            <a:r>
              <a:rPr lang="hu-HU" sz="2000" b="1" i="1" dirty="0"/>
              <a:t>KOPI plágiumkereső </a:t>
            </a:r>
            <a:r>
              <a:rPr lang="hu-HU" sz="2000" dirty="0"/>
              <a:t>oldalán (https://kopi.sztaki.hu/) átfuttatni, és a keresési eredményt (elegendő az elérési útvonal linkjét) a dolgozathoz csatolni. A találatok ellenőrzése a hallgató felelőssége. </a:t>
            </a:r>
          </a:p>
          <a:p>
            <a:pPr marL="800100" lvl="1" indent="-342900">
              <a:spcBef>
                <a:spcPts val="600"/>
              </a:spcBef>
              <a:spcAft>
                <a:spcPts val="600"/>
              </a:spcAft>
              <a:buFont typeface="Arial" panose="020B0604020202020204" pitchFamily="34" charset="0"/>
              <a:buChar char="•"/>
            </a:pPr>
            <a:r>
              <a:rPr lang="hu-HU" sz="2000" dirty="0"/>
              <a:t>A </a:t>
            </a:r>
            <a:r>
              <a:rPr lang="hu-HU" sz="2000" b="1" i="1" dirty="0"/>
              <a:t>benyújtott szakdolgozat elfogadását </a:t>
            </a:r>
            <a:r>
              <a:rPr lang="hu-HU" sz="2000" dirty="0"/>
              <a:t>a témavezető tanár a </a:t>
            </a:r>
            <a:r>
              <a:rPr lang="hu-HU" sz="2000" dirty="0" err="1"/>
              <a:t>Neptunban</a:t>
            </a:r>
            <a:r>
              <a:rPr lang="hu-HU" sz="2000" dirty="0"/>
              <a:t> a „Végleges beadás támogatás” mezőben bejelöléssel igazolja. </a:t>
            </a:r>
          </a:p>
        </p:txBody>
      </p:sp>
    </p:spTree>
    <p:extLst>
      <p:ext uri="{BB962C8B-B14F-4D97-AF65-F5344CB8AC3E}">
        <p14:creationId xmlns:p14="http://schemas.microsoft.com/office/powerpoint/2010/main" val="839533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33A3C-F516-4D8C-B2C7-10140B29D217}"/>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A77ED56-55CD-3B2A-E293-F39B623A059F}"/>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Szakdolgozati cselekmény</a:t>
            </a:r>
          </a:p>
        </p:txBody>
      </p:sp>
      <p:pic>
        <p:nvPicPr>
          <p:cNvPr id="5" name="Picture 2" descr="Pázmány Bölcsészet- és Társadalomtudományi Kar - PPKE BTK | Budapest">
            <a:extLst>
              <a:ext uri="{FF2B5EF4-FFF2-40B4-BE49-F238E27FC236}">
                <a16:creationId xmlns:a16="http://schemas.microsoft.com/office/drawing/2014/main" id="{5C44CD71-06D1-79BD-7AF8-E182B7B4DD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ED52D5F0-FF29-D9ED-0328-927F84083706}"/>
              </a:ext>
            </a:extLst>
          </p:cNvPr>
          <p:cNvSpPr txBox="1"/>
          <p:nvPr/>
        </p:nvSpPr>
        <p:spPr>
          <a:xfrm>
            <a:off x="838198" y="1864983"/>
            <a:ext cx="10265228" cy="3724096"/>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szakdolgozat benyújtása</a:t>
            </a:r>
          </a:p>
          <a:p>
            <a:pPr marL="800100" lvl="1" indent="-342900">
              <a:spcBef>
                <a:spcPts val="600"/>
              </a:spcBef>
              <a:spcAft>
                <a:spcPts val="600"/>
              </a:spcAft>
              <a:buFont typeface="Arial" panose="020B0604020202020204" pitchFamily="34" charset="0"/>
              <a:buChar char="•"/>
            </a:pPr>
            <a:r>
              <a:rPr lang="hu-HU" sz="2400" dirty="0"/>
              <a:t>A szakdolgozatot a </a:t>
            </a:r>
            <a:r>
              <a:rPr lang="hu-HU" sz="2400" b="1" i="1" dirty="0" err="1"/>
              <a:t>Neptun</a:t>
            </a:r>
            <a:r>
              <a:rPr lang="hu-HU" sz="2400" b="1" i="1" dirty="0"/>
              <a:t> rendszerben kell feltölteni </a:t>
            </a:r>
            <a:r>
              <a:rPr lang="hu-HU" sz="2400" dirty="0"/>
              <a:t>a TVSZ által megadott időpontban. Az aktuális </a:t>
            </a:r>
            <a:r>
              <a:rPr lang="hu-HU" sz="2400" b="1" i="1" dirty="0"/>
              <a:t>határidőt</a:t>
            </a:r>
            <a:r>
              <a:rPr lang="hu-HU" sz="2400" dirty="0"/>
              <a:t> lásd a kari honlapon: </a:t>
            </a:r>
            <a:r>
              <a:rPr lang="hu-HU" sz="2400" dirty="0">
                <a:hlinkClick r:id="rId3"/>
              </a:rPr>
              <a:t>https://btk.ppke.hu/hallgatoinknak/tanulmanyiinformaciok/szakdolgozat-zarovizsga</a:t>
            </a:r>
            <a:r>
              <a:rPr lang="hu-HU" sz="2400" dirty="0"/>
              <a:t>.</a:t>
            </a:r>
          </a:p>
          <a:p>
            <a:pPr marL="800100" lvl="1" indent="-342900">
              <a:spcBef>
                <a:spcPts val="600"/>
              </a:spcBef>
              <a:spcAft>
                <a:spcPts val="600"/>
              </a:spcAft>
              <a:buFont typeface="Arial" panose="020B0604020202020204" pitchFamily="34" charset="0"/>
              <a:buChar char="•"/>
            </a:pPr>
            <a:r>
              <a:rPr lang="hu-HU" sz="2400" dirty="0"/>
              <a:t>Ugyanakkor a Gondoskodáspolitikai Intézetben (mindegyik tanszéken) kérjük a szakdolgozat </a:t>
            </a:r>
            <a:r>
              <a:rPr lang="hu-HU" sz="2400" b="1" i="1" dirty="0"/>
              <a:t>egy nyomtatott, fűzött példányának benyújtását is</a:t>
            </a:r>
            <a:r>
              <a:rPr lang="hu-HU" sz="2400" dirty="0"/>
              <a:t> az intézeti titkárságon a szakdolgozat feltöltésével párhuzamosan. Ezt a példányt a hallgató a védés napján visszakapja.</a:t>
            </a:r>
          </a:p>
        </p:txBody>
      </p:sp>
    </p:spTree>
    <p:extLst>
      <p:ext uri="{BB962C8B-B14F-4D97-AF65-F5344CB8AC3E}">
        <p14:creationId xmlns:p14="http://schemas.microsoft.com/office/powerpoint/2010/main" val="143094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4E415-5679-B12B-0007-06B5B5670D71}"/>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F4B12ED5-4C1E-E9D5-D33C-70A99E8B0D92}"/>
              </a:ext>
            </a:extLst>
          </p:cNvPr>
          <p:cNvSpPr>
            <a:spLocks noGrp="1"/>
          </p:cNvSpPr>
          <p:nvPr>
            <p:ph type="title"/>
          </p:nvPr>
        </p:nvSpPr>
        <p:spPr>
          <a:xfrm>
            <a:off x="751114" y="253897"/>
            <a:ext cx="10091057" cy="875846"/>
          </a:xfrm>
        </p:spPr>
        <p:txBody>
          <a:bodyPr>
            <a:normAutofit fontScale="90000"/>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általános tudnivalók</a:t>
            </a:r>
          </a:p>
        </p:txBody>
      </p:sp>
      <p:pic>
        <p:nvPicPr>
          <p:cNvPr id="5" name="Picture 2" descr="Pázmány Bölcsészet- és Társadalomtudományi Kar - PPKE BTK | Budapest">
            <a:extLst>
              <a:ext uri="{FF2B5EF4-FFF2-40B4-BE49-F238E27FC236}">
                <a16:creationId xmlns:a16="http://schemas.microsoft.com/office/drawing/2014/main" id="{9E0BA67A-8073-F818-FB58-939F712852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DAD4C39C-E652-11C0-3C78-2A45E6F58643}"/>
              </a:ext>
            </a:extLst>
          </p:cNvPr>
          <p:cNvSpPr txBox="1"/>
          <p:nvPr/>
        </p:nvSpPr>
        <p:spPr>
          <a:xfrm>
            <a:off x="857551" y="1737983"/>
            <a:ext cx="10265228" cy="4616648"/>
          </a:xfrm>
          <a:prstGeom prst="rect">
            <a:avLst/>
          </a:prstGeom>
          <a:noFill/>
        </p:spPr>
        <p:txBody>
          <a:bodyPr wrap="square">
            <a:spAutoFit/>
          </a:bodyPr>
          <a:lstStyle/>
          <a:p>
            <a:pPr>
              <a:spcBef>
                <a:spcPts val="600"/>
              </a:spcBef>
              <a:spcAft>
                <a:spcPts val="600"/>
              </a:spcAft>
            </a:pPr>
            <a:r>
              <a:rPr lang="hu-HU" sz="2000" b="1" i="1" dirty="0"/>
              <a:t>Kedves Hallgatók!</a:t>
            </a:r>
          </a:p>
          <a:p>
            <a:pPr>
              <a:spcBef>
                <a:spcPts val="600"/>
              </a:spcBef>
              <a:spcAft>
                <a:spcPts val="600"/>
              </a:spcAft>
            </a:pPr>
            <a:r>
              <a:rPr lang="hu-HU" sz="2000" dirty="0"/>
              <a:t>A PPKE BTK Gondoskodáspolitikai Intézet Szociálpedagógiai Tanszéke a TVSZ vonatkozó előírásaira figyelemmel, a Szociológiai Intézet munkatársai által korábban készített tájékoztató dokumentumok alapján alkotta meg a </a:t>
            </a:r>
            <a:r>
              <a:rPr lang="hu-HU" sz="2000" b="1" dirty="0">
                <a:highlight>
                  <a:srgbClr val="FFFF00"/>
                </a:highlight>
              </a:rPr>
              <a:t>szakdolgozati cselekménnyel kapcsolatos útmutatóját</a:t>
            </a:r>
            <a:r>
              <a:rPr lang="hu-HU" sz="2000" dirty="0"/>
              <a:t>, amely egységes szerkezetben tartalmazza a cselekményre vonatkozó szabályokat. Ennek kivonatát olvashatja most jelen diasort tanulmányozva.</a:t>
            </a:r>
          </a:p>
          <a:p>
            <a:pPr>
              <a:spcBef>
                <a:spcPts val="600"/>
              </a:spcBef>
              <a:spcAft>
                <a:spcPts val="600"/>
              </a:spcAft>
            </a:pPr>
            <a:r>
              <a:rPr lang="hu-HU" sz="2000" dirty="0"/>
              <a:t>A Szakdolgozati útmutatót megtalálják a Tanszék honlapján.</a:t>
            </a:r>
          </a:p>
          <a:p>
            <a:pPr marL="342900" indent="-342900">
              <a:spcBef>
                <a:spcPts val="600"/>
              </a:spcBef>
              <a:spcAft>
                <a:spcPts val="600"/>
              </a:spcAft>
              <a:buFont typeface="Arial" panose="020B0604020202020204" pitchFamily="34" charset="0"/>
              <a:buChar char="•"/>
            </a:pPr>
            <a:r>
              <a:rPr lang="hu-HU" sz="2000" dirty="0"/>
              <a:t>A </a:t>
            </a:r>
            <a:r>
              <a:rPr lang="hu-HU" sz="2000" b="1" dirty="0">
                <a:highlight>
                  <a:srgbClr val="FFFF00"/>
                </a:highlight>
              </a:rPr>
              <a:t>szakdolgozat</a:t>
            </a:r>
            <a:r>
              <a:rPr lang="hu-HU" sz="2000" dirty="0"/>
              <a:t> (diplomamunka) </a:t>
            </a:r>
          </a:p>
          <a:p>
            <a:pPr marL="800100" lvl="1" indent="-342900">
              <a:spcBef>
                <a:spcPts val="600"/>
              </a:spcBef>
              <a:spcAft>
                <a:spcPts val="600"/>
              </a:spcAft>
              <a:buFont typeface="Arial" panose="020B0604020202020204" pitchFamily="34" charset="0"/>
              <a:buChar char="•"/>
            </a:pPr>
            <a:r>
              <a:rPr lang="hu-HU" sz="2000" dirty="0"/>
              <a:t>a tanulmányok lezárásához kapcsolódó, a képzési és kimeneti követelményekben (KKK) meghatározott speciális dolgozat, </a:t>
            </a:r>
          </a:p>
          <a:p>
            <a:pPr marL="800100" lvl="1" indent="-342900">
              <a:spcBef>
                <a:spcPts val="600"/>
              </a:spcBef>
              <a:spcAft>
                <a:spcPts val="600"/>
              </a:spcAft>
              <a:buFont typeface="Arial" panose="020B0604020202020204" pitchFamily="34" charset="0"/>
              <a:buChar char="•"/>
            </a:pPr>
            <a:r>
              <a:rPr lang="hu-HU" sz="2000" dirty="0"/>
              <a:t>amelyet a hallgató az oklevél megszerzése érdekében köteles elkészíteni és megvédeni</a:t>
            </a:r>
            <a:r>
              <a:rPr lang="hu-HU" sz="2400" dirty="0"/>
              <a:t>. </a:t>
            </a:r>
          </a:p>
        </p:txBody>
      </p:sp>
    </p:spTree>
    <p:extLst>
      <p:ext uri="{BB962C8B-B14F-4D97-AF65-F5344CB8AC3E}">
        <p14:creationId xmlns:p14="http://schemas.microsoft.com/office/powerpoint/2010/main" val="556299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16BCC-433E-483A-48B4-688EA681F9C3}"/>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2E129C1-7A8B-9186-A7ED-A9460275AA4C}"/>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Szakdolgozati cselekmény</a:t>
            </a:r>
          </a:p>
        </p:txBody>
      </p:sp>
      <p:pic>
        <p:nvPicPr>
          <p:cNvPr id="5" name="Picture 2" descr="Pázmány Bölcsészet- és Társadalomtudományi Kar - PPKE BTK | Budapest">
            <a:extLst>
              <a:ext uri="{FF2B5EF4-FFF2-40B4-BE49-F238E27FC236}">
                <a16:creationId xmlns:a16="http://schemas.microsoft.com/office/drawing/2014/main" id="{1BF8D7FB-C318-57D1-0369-EDE2E520DD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4DFC5221-12DB-533F-941A-678A3261CA07}"/>
              </a:ext>
            </a:extLst>
          </p:cNvPr>
          <p:cNvSpPr txBox="1"/>
          <p:nvPr/>
        </p:nvSpPr>
        <p:spPr>
          <a:xfrm>
            <a:off x="870857" y="1543401"/>
            <a:ext cx="10265228" cy="5170646"/>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benyújtása</a:t>
            </a:r>
          </a:p>
          <a:p>
            <a:pPr marL="800100" lvl="1" indent="-342900">
              <a:spcBef>
                <a:spcPts val="600"/>
              </a:spcBef>
              <a:spcAft>
                <a:spcPts val="600"/>
              </a:spcAft>
              <a:buFont typeface="Arial" panose="020B0604020202020204" pitchFamily="34" charset="0"/>
              <a:buChar char="•"/>
            </a:pPr>
            <a:r>
              <a:rPr lang="hu-HU" sz="2000" dirty="0"/>
              <a:t>A szakdolgozatot </a:t>
            </a:r>
            <a:r>
              <a:rPr lang="hu-HU" sz="2000" b="1" i="1" dirty="0"/>
              <a:t>PDF formátumban </a:t>
            </a:r>
            <a:r>
              <a:rPr lang="hu-HU" sz="2000" dirty="0"/>
              <a:t>kell feltölteni. </a:t>
            </a:r>
          </a:p>
          <a:p>
            <a:pPr marL="800100" lvl="1" indent="-342900">
              <a:spcBef>
                <a:spcPts val="600"/>
              </a:spcBef>
              <a:spcAft>
                <a:spcPts val="600"/>
              </a:spcAft>
              <a:buFont typeface="Arial" panose="020B0604020202020204" pitchFamily="34" charset="0"/>
              <a:buChar char="•"/>
            </a:pPr>
            <a:r>
              <a:rPr lang="hu-HU" sz="2000" b="1" i="1" dirty="0"/>
              <a:t>A feltöltendő fájl nevének tartalmaznia kell </a:t>
            </a:r>
            <a:r>
              <a:rPr lang="hu-HU" sz="2000" dirty="0"/>
              <a:t>a hallgató nevét, a kar kódját és a témavezető nevét (Pl.: Teszt Elek, BTK, Dr. Oktató Péter). </a:t>
            </a:r>
          </a:p>
          <a:p>
            <a:pPr marL="800100" lvl="1" indent="-342900">
              <a:spcBef>
                <a:spcPts val="600"/>
              </a:spcBef>
              <a:spcAft>
                <a:spcPts val="600"/>
              </a:spcAft>
              <a:buFont typeface="Arial" panose="020B0604020202020204" pitchFamily="34" charset="0"/>
              <a:buChar char="•"/>
            </a:pPr>
            <a:r>
              <a:rPr lang="hu-HU" sz="2000" b="1" i="1" dirty="0"/>
              <a:t>Elérési útvonal: </a:t>
            </a:r>
          </a:p>
          <a:p>
            <a:pPr marL="1257300" lvl="2" indent="-342900">
              <a:spcBef>
                <a:spcPts val="600"/>
              </a:spcBef>
              <a:spcAft>
                <a:spcPts val="600"/>
              </a:spcAft>
              <a:buFont typeface="Arial" panose="020B0604020202020204" pitchFamily="34" charset="0"/>
              <a:buChar char="•"/>
            </a:pPr>
            <a:r>
              <a:rPr lang="hu-HU" sz="2000" dirty="0"/>
              <a:t>Menü – Tanulmányok – Szakdolgozat/Szakdolgozat feltöltése gomb megnyomása után meg kell adni a szakdolgozat címét, majd </a:t>
            </a:r>
          </a:p>
          <a:p>
            <a:pPr marL="1257300" lvl="2" indent="-342900">
              <a:spcBef>
                <a:spcPts val="600"/>
              </a:spcBef>
              <a:spcAft>
                <a:spcPts val="600"/>
              </a:spcAft>
              <a:buFont typeface="Arial" panose="020B0604020202020204" pitchFamily="34" charset="0"/>
              <a:buChar char="•"/>
            </a:pPr>
            <a:r>
              <a:rPr lang="hu-HU" sz="2000" dirty="0"/>
              <a:t>a Fájl feltöltése gombbal kiválasztani a megfelelő állományt a saját gépről. </a:t>
            </a:r>
          </a:p>
          <a:p>
            <a:pPr marL="1257300" lvl="2" indent="-342900">
              <a:spcBef>
                <a:spcPts val="600"/>
              </a:spcBef>
              <a:spcAft>
                <a:spcPts val="600"/>
              </a:spcAft>
              <a:buFont typeface="Arial" panose="020B0604020202020204" pitchFamily="34" charset="0"/>
              <a:buChar char="•"/>
            </a:pPr>
            <a:r>
              <a:rPr lang="hu-HU" sz="2000" dirty="0"/>
              <a:t>A Fájlok mentése gomb után visszajelző üzenet jelzi, ha a feltöltés sikeres volt. </a:t>
            </a:r>
          </a:p>
          <a:p>
            <a:pPr marL="800100" lvl="1" indent="-342900">
              <a:spcBef>
                <a:spcPts val="600"/>
              </a:spcBef>
              <a:spcAft>
                <a:spcPts val="600"/>
              </a:spcAft>
              <a:buFont typeface="Arial" panose="020B0604020202020204" pitchFamily="34" charset="0"/>
              <a:buChar char="•"/>
            </a:pPr>
            <a:r>
              <a:rPr lang="hu-HU" sz="2000" dirty="0"/>
              <a:t>Ha feltöltésre került szakdolgozat, a „Szakdolgozat megtekintése” gomb aktívvá válik és megtekinthető a dokumentum. </a:t>
            </a:r>
          </a:p>
          <a:p>
            <a:pPr marL="800100" lvl="1" indent="-342900">
              <a:spcBef>
                <a:spcPts val="600"/>
              </a:spcBef>
              <a:spcAft>
                <a:spcPts val="600"/>
              </a:spcAft>
              <a:buFont typeface="Arial" panose="020B0604020202020204" pitchFamily="34" charset="0"/>
              <a:buChar char="•"/>
            </a:pPr>
            <a:r>
              <a:rPr lang="hu-HU" sz="2000" dirty="0"/>
              <a:t>Hallgatói webről </a:t>
            </a:r>
            <a:r>
              <a:rPr lang="hu-HU" sz="2000" b="1" i="1" dirty="0"/>
              <a:t>nem törölhető a feltöltött szakdolgozat</a:t>
            </a:r>
            <a:r>
              <a:rPr lang="hu-HU" sz="2000" dirty="0"/>
              <a:t>.</a:t>
            </a:r>
          </a:p>
        </p:txBody>
      </p:sp>
    </p:spTree>
    <p:extLst>
      <p:ext uri="{BB962C8B-B14F-4D97-AF65-F5344CB8AC3E}">
        <p14:creationId xmlns:p14="http://schemas.microsoft.com/office/powerpoint/2010/main" val="3294029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8114C-9FA6-C33B-A873-C4C202166747}"/>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F339AC0-C38E-A523-DE61-552CB7D18D58}"/>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Szakdolgozati cselekmény</a:t>
            </a:r>
          </a:p>
        </p:txBody>
      </p:sp>
      <p:pic>
        <p:nvPicPr>
          <p:cNvPr id="5" name="Picture 2" descr="Pázmány Bölcsészet- és Társadalomtudományi Kar - PPKE BTK | Budapest">
            <a:extLst>
              <a:ext uri="{FF2B5EF4-FFF2-40B4-BE49-F238E27FC236}">
                <a16:creationId xmlns:a16="http://schemas.microsoft.com/office/drawing/2014/main" id="{4C2AE70E-0A37-10C8-5D8E-6DD3E9C955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0C96C4D2-E3C1-B370-9754-CD4BCF67A16F}"/>
              </a:ext>
            </a:extLst>
          </p:cNvPr>
          <p:cNvSpPr txBox="1"/>
          <p:nvPr/>
        </p:nvSpPr>
        <p:spPr>
          <a:xfrm>
            <a:off x="870857" y="1676403"/>
            <a:ext cx="10265228" cy="470898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értékelése</a:t>
            </a:r>
          </a:p>
          <a:p>
            <a:pPr marL="800100" lvl="1" indent="-342900">
              <a:spcBef>
                <a:spcPts val="600"/>
              </a:spcBef>
              <a:spcAft>
                <a:spcPts val="600"/>
              </a:spcAft>
              <a:buFont typeface="Arial" panose="020B0604020202020204" pitchFamily="34" charset="0"/>
              <a:buChar char="•"/>
            </a:pPr>
            <a:r>
              <a:rPr lang="hu-HU" sz="2000" b="1" i="1" dirty="0"/>
              <a:t>A bíráló a szakdolgozat témavezetője</a:t>
            </a:r>
            <a:r>
              <a:rPr lang="hu-HU" sz="2000" dirty="0"/>
              <a:t>. A </a:t>
            </a:r>
            <a:r>
              <a:rPr lang="hu-HU" sz="2000" b="1" i="1" dirty="0"/>
              <a:t>bíráló jegye </a:t>
            </a:r>
            <a:r>
              <a:rPr lang="hu-HU" sz="2000" dirty="0"/>
              <a:t>adja a szakdolgozat </a:t>
            </a:r>
            <a:r>
              <a:rPr lang="hu-HU" sz="2000" b="1" i="1" dirty="0"/>
              <a:t>minősítését</a:t>
            </a:r>
            <a:r>
              <a:rPr lang="hu-HU" sz="2000" dirty="0"/>
              <a:t>. </a:t>
            </a:r>
          </a:p>
          <a:p>
            <a:pPr marL="800100" lvl="1" indent="-342900">
              <a:spcBef>
                <a:spcPts val="600"/>
              </a:spcBef>
              <a:spcAft>
                <a:spcPts val="600"/>
              </a:spcAft>
              <a:buFont typeface="Arial" panose="020B0604020202020204" pitchFamily="34" charset="0"/>
              <a:buChar char="•"/>
            </a:pPr>
            <a:r>
              <a:rPr lang="hu-HU" sz="2000" dirty="0"/>
              <a:t>A bíráló, mint opponens, köteles a tanszék által megadott időpontig az intézeti titkárságra </a:t>
            </a:r>
            <a:r>
              <a:rPr lang="hu-HU" sz="2000" b="1" i="1" dirty="0"/>
              <a:t>a dolgozat szöveges és ötfokozatú számszerű értékelését </a:t>
            </a:r>
            <a:r>
              <a:rPr lang="hu-HU" sz="2000" dirty="0"/>
              <a:t>a használatban lévő </a:t>
            </a:r>
            <a:r>
              <a:rPr lang="hu-HU" sz="2000" b="1" i="1" dirty="0"/>
              <a:t>bírálati lap </a:t>
            </a:r>
            <a:r>
              <a:rPr lang="hu-HU" sz="2000" dirty="0"/>
              <a:t>kitöltésével megadni, ezen a bírálati lapon egyben megadva a hallgató által az államvizsgán megválaszolandó (minimum 2 db) szakmai </a:t>
            </a:r>
            <a:r>
              <a:rPr lang="hu-HU" sz="2000" b="1" i="1" dirty="0"/>
              <a:t>kérdéseket</a:t>
            </a:r>
            <a:r>
              <a:rPr lang="hu-HU" sz="2000" dirty="0"/>
              <a:t>. </a:t>
            </a:r>
          </a:p>
          <a:p>
            <a:pPr marL="800100" lvl="1" indent="-342900">
              <a:spcBef>
                <a:spcPts val="600"/>
              </a:spcBef>
              <a:spcAft>
                <a:spcPts val="600"/>
              </a:spcAft>
              <a:buFont typeface="Arial" panose="020B0604020202020204" pitchFamily="34" charset="0"/>
              <a:buChar char="•"/>
            </a:pPr>
            <a:r>
              <a:rPr lang="hu-HU" sz="2000" dirty="0"/>
              <a:t>Az opponensek által készített bírálatokat (a kitöltött bírálati lapokat a minősítéssel és a kérdésekkel) </a:t>
            </a:r>
            <a:r>
              <a:rPr lang="hu-HU" sz="2000" b="1" i="1" dirty="0"/>
              <a:t>legalább egy hónappal a védés időpontját megelőzően </a:t>
            </a:r>
            <a:r>
              <a:rPr lang="hu-HU" sz="2000" dirty="0"/>
              <a:t>kell eljuttatni a tanszéki / intézeti titkárságra a bírálóknak. </a:t>
            </a:r>
          </a:p>
          <a:p>
            <a:pPr marL="800100" lvl="1" indent="-342900">
              <a:spcBef>
                <a:spcPts val="600"/>
              </a:spcBef>
              <a:spcAft>
                <a:spcPts val="600"/>
              </a:spcAft>
              <a:buFont typeface="Arial" panose="020B0604020202020204" pitchFamily="34" charset="0"/>
              <a:buChar char="•"/>
            </a:pPr>
            <a:r>
              <a:rPr lang="hu-HU" sz="2000" dirty="0"/>
              <a:t>Az </a:t>
            </a:r>
            <a:r>
              <a:rPr lang="hu-HU" sz="2000" b="1" i="1" dirty="0"/>
              <a:t>értékelést</a:t>
            </a:r>
            <a:r>
              <a:rPr lang="hu-HU" sz="2000" dirty="0"/>
              <a:t> a hallgató vagy az intézeti titkárságon veheti át, vagy elektronikus úton is megkaphatja. </a:t>
            </a:r>
          </a:p>
        </p:txBody>
      </p:sp>
    </p:spTree>
    <p:extLst>
      <p:ext uri="{BB962C8B-B14F-4D97-AF65-F5344CB8AC3E}">
        <p14:creationId xmlns:p14="http://schemas.microsoft.com/office/powerpoint/2010/main" val="3341859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52133-7465-A5C0-0E28-04C0BCCA78C6}"/>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23091D5-8C93-B3C5-F049-1F01B86510EE}"/>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551A085E-F1CD-D577-633A-0580326184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E59F0E86-BEA2-0A59-0BF1-9A97F64ACA12}"/>
              </a:ext>
            </a:extLst>
          </p:cNvPr>
          <p:cNvSpPr txBox="1"/>
          <p:nvPr/>
        </p:nvSpPr>
        <p:spPr>
          <a:xfrm>
            <a:off x="870857" y="1676403"/>
            <a:ext cx="10265228" cy="458587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200" b="1" dirty="0">
                <a:highlight>
                  <a:srgbClr val="FFFF00"/>
                </a:highlight>
              </a:rPr>
              <a:t>A szakdolgozat formai követelményei</a:t>
            </a:r>
          </a:p>
          <a:p>
            <a:pPr marL="800100" lvl="1" indent="-342900">
              <a:spcBef>
                <a:spcPts val="600"/>
              </a:spcBef>
              <a:spcAft>
                <a:spcPts val="600"/>
              </a:spcAft>
              <a:buFont typeface="Arial" panose="020B0604020202020204" pitchFamily="34" charset="0"/>
              <a:buChar char="•"/>
            </a:pPr>
            <a:r>
              <a:rPr lang="hu-HU" sz="2200" dirty="0"/>
              <a:t>A szakdolgozat </a:t>
            </a:r>
            <a:r>
              <a:rPr lang="hu-HU" sz="2200" b="1" i="1" dirty="0"/>
              <a:t>címoldallal</a:t>
            </a:r>
            <a:r>
              <a:rPr lang="hu-HU" sz="2200" dirty="0"/>
              <a:t> kezdődik, majd a </a:t>
            </a:r>
            <a:r>
              <a:rPr lang="hu-HU" sz="2200" b="1" i="1" dirty="0"/>
              <a:t>tartalomjegyzéket</a:t>
            </a:r>
            <a:r>
              <a:rPr lang="hu-HU" sz="2200" dirty="0"/>
              <a:t> és a </a:t>
            </a:r>
            <a:r>
              <a:rPr lang="hu-HU" sz="2200" b="1" i="1" dirty="0"/>
              <a:t>fő részeket </a:t>
            </a:r>
            <a:r>
              <a:rPr lang="hu-HU" sz="2200" dirty="0"/>
              <a:t>követően </a:t>
            </a:r>
            <a:r>
              <a:rPr lang="hu-HU" sz="2200" b="1" i="1" dirty="0"/>
              <a:t>bibliográfiával</a:t>
            </a:r>
            <a:r>
              <a:rPr lang="hu-HU" sz="2200" dirty="0"/>
              <a:t>, esetleg </a:t>
            </a:r>
            <a:r>
              <a:rPr lang="hu-HU" sz="2200" b="1" i="1" dirty="0"/>
              <a:t>melléklettel</a:t>
            </a:r>
            <a:r>
              <a:rPr lang="hu-HU" sz="2200" dirty="0"/>
              <a:t> (függelékekkel) végződik.</a:t>
            </a:r>
          </a:p>
          <a:p>
            <a:pPr marL="800100" lvl="1" indent="-342900">
              <a:spcBef>
                <a:spcPts val="600"/>
              </a:spcBef>
              <a:spcAft>
                <a:spcPts val="600"/>
              </a:spcAft>
              <a:buFont typeface="Arial" panose="020B0604020202020204" pitchFamily="34" charset="0"/>
              <a:buChar char="•"/>
            </a:pPr>
            <a:r>
              <a:rPr lang="hu-HU" sz="2200" dirty="0"/>
              <a:t>A dolgozat </a:t>
            </a:r>
            <a:r>
              <a:rPr lang="hu-HU" sz="2200" b="1" i="1" dirty="0"/>
              <a:t>terjedelme</a:t>
            </a:r>
            <a:r>
              <a:rPr lang="hu-HU" sz="2200" dirty="0"/>
              <a:t> – tartalomjegyzék, bibliográfia, záradék és melléklet nélkül – minimum 30 oldal legyen, de ne haladja meg a 45 oldalt.</a:t>
            </a:r>
          </a:p>
          <a:p>
            <a:pPr marL="800100" lvl="1" indent="-342900">
              <a:spcBef>
                <a:spcPts val="600"/>
              </a:spcBef>
              <a:spcAft>
                <a:spcPts val="600"/>
              </a:spcAft>
              <a:buFont typeface="Arial" panose="020B0604020202020204" pitchFamily="34" charset="0"/>
              <a:buChar char="•"/>
            </a:pPr>
            <a:r>
              <a:rPr lang="hu-HU" sz="2200" dirty="0"/>
              <a:t>Kötelező része a szakdolgozatnak </a:t>
            </a:r>
          </a:p>
          <a:p>
            <a:pPr marL="1257300" lvl="2" indent="-342900">
              <a:spcBef>
                <a:spcPts val="600"/>
              </a:spcBef>
              <a:spcAft>
                <a:spcPts val="600"/>
              </a:spcAft>
              <a:buFont typeface="Arial" panose="020B0604020202020204" pitchFamily="34" charset="0"/>
              <a:buChar char="•"/>
            </a:pPr>
            <a:r>
              <a:rPr lang="hu-HU" sz="2200" dirty="0"/>
              <a:t>a </a:t>
            </a:r>
            <a:r>
              <a:rPr lang="hu-HU" sz="2200" b="1" i="1" dirty="0"/>
              <a:t>saját nyilatkozat </a:t>
            </a:r>
            <a:r>
              <a:rPr lang="hu-HU" sz="2200" dirty="0"/>
              <a:t>arról, hogy a szakdolgozat a hallgató saját szellemi terméke (elhelyezése a dolgozat legvégén külön lapon gépelve, </a:t>
            </a:r>
            <a:r>
              <a:rPr lang="hu-HU" sz="2200" dirty="0" err="1"/>
              <a:t>dátumozva</a:t>
            </a:r>
            <a:r>
              <a:rPr lang="hu-HU" sz="2200" dirty="0"/>
              <a:t>, majd tollal aláírva), illetve</a:t>
            </a:r>
          </a:p>
          <a:p>
            <a:pPr marL="1257300" lvl="2" indent="-342900">
              <a:spcBef>
                <a:spcPts val="600"/>
              </a:spcBef>
              <a:spcAft>
                <a:spcPts val="600"/>
              </a:spcAft>
              <a:buFont typeface="Arial" panose="020B0604020202020204" pitchFamily="34" charset="0"/>
              <a:buChar char="•"/>
            </a:pPr>
            <a:r>
              <a:rPr lang="hu-HU" sz="2200" dirty="0"/>
              <a:t>a KOPI </a:t>
            </a:r>
            <a:r>
              <a:rPr lang="hu-HU" sz="2200" b="1" i="1" dirty="0"/>
              <a:t>plágiumkereső kinyomtatott eredménye</a:t>
            </a:r>
            <a:r>
              <a:rPr lang="hu-HU" sz="2200" dirty="0"/>
              <a:t>.</a:t>
            </a:r>
          </a:p>
        </p:txBody>
      </p:sp>
    </p:spTree>
    <p:extLst>
      <p:ext uri="{BB962C8B-B14F-4D97-AF65-F5344CB8AC3E}">
        <p14:creationId xmlns:p14="http://schemas.microsoft.com/office/powerpoint/2010/main" val="563227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AD1F9-C402-6C89-226C-48506FDBC33F}"/>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F0035E32-14F2-538F-5EE3-20F73D409A25}"/>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F7046719-ACD8-01C2-13E5-9F1717C010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9623A49E-5717-0F7D-B9E4-62CBA0AB96B2}"/>
              </a:ext>
            </a:extLst>
          </p:cNvPr>
          <p:cNvSpPr txBox="1"/>
          <p:nvPr/>
        </p:nvSpPr>
        <p:spPr>
          <a:xfrm>
            <a:off x="751114" y="1383639"/>
            <a:ext cx="10265228" cy="147732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000" dirty="0"/>
              <a:t>A szakdolgozat tartalma függ a választott témától, illetve attól, hogy a hallgató empirikus vizsgálattal kiegészített szakdolgozati témát választ, avagy kizárólag elméleti jellegűt. </a:t>
            </a:r>
          </a:p>
        </p:txBody>
      </p:sp>
      <p:sp>
        <p:nvSpPr>
          <p:cNvPr id="4" name="Szövegdoboz 3">
            <a:extLst>
              <a:ext uri="{FF2B5EF4-FFF2-40B4-BE49-F238E27FC236}">
                <a16:creationId xmlns:a16="http://schemas.microsoft.com/office/drawing/2014/main" id="{CA1371E5-F568-E1FB-0EAA-4E6372E0E56F}"/>
              </a:ext>
            </a:extLst>
          </p:cNvPr>
          <p:cNvSpPr txBox="1"/>
          <p:nvPr/>
        </p:nvSpPr>
        <p:spPr>
          <a:xfrm>
            <a:off x="751114" y="3058134"/>
            <a:ext cx="5045528" cy="3016210"/>
          </a:xfrm>
          <a:prstGeom prst="rect">
            <a:avLst/>
          </a:prstGeom>
          <a:solidFill>
            <a:schemeClr val="bg2"/>
          </a:solidFill>
        </p:spPr>
        <p:txBody>
          <a:bodyPr wrap="square">
            <a:spAutoFit/>
          </a:bodyPr>
          <a:lstStyle/>
          <a:p>
            <a:pPr marL="800100" lvl="1" indent="-342900">
              <a:spcBef>
                <a:spcPts val="600"/>
              </a:spcBef>
              <a:spcAft>
                <a:spcPts val="600"/>
              </a:spcAft>
              <a:buFont typeface="Arial" panose="020B0604020202020204" pitchFamily="34" charset="0"/>
              <a:buChar char="•"/>
            </a:pPr>
            <a:r>
              <a:rPr lang="hu-HU" sz="2000" b="1" dirty="0"/>
              <a:t>Kötelező elemek: </a:t>
            </a:r>
          </a:p>
          <a:p>
            <a:pPr marL="1257300" lvl="2" indent="-342900">
              <a:spcBef>
                <a:spcPts val="600"/>
              </a:spcBef>
              <a:spcAft>
                <a:spcPts val="600"/>
              </a:spcAft>
              <a:buFont typeface="Arial" panose="020B0604020202020204" pitchFamily="34" charset="0"/>
              <a:buChar char="•"/>
            </a:pPr>
            <a:r>
              <a:rPr lang="hu-HU" sz="2000" dirty="0"/>
              <a:t>absztrakt, </a:t>
            </a:r>
          </a:p>
          <a:p>
            <a:pPr marL="1257300" lvl="2" indent="-342900">
              <a:spcBef>
                <a:spcPts val="600"/>
              </a:spcBef>
              <a:spcAft>
                <a:spcPts val="600"/>
              </a:spcAft>
              <a:buFont typeface="Arial" panose="020B0604020202020204" pitchFamily="34" charset="0"/>
              <a:buChar char="•"/>
            </a:pPr>
            <a:r>
              <a:rPr lang="hu-HU" sz="2000" dirty="0"/>
              <a:t>bevezetés, </a:t>
            </a:r>
          </a:p>
          <a:p>
            <a:pPr marL="1257300" lvl="2" indent="-342900">
              <a:spcBef>
                <a:spcPts val="600"/>
              </a:spcBef>
              <a:spcAft>
                <a:spcPts val="600"/>
              </a:spcAft>
              <a:buFont typeface="Arial" panose="020B0604020202020204" pitchFamily="34" charset="0"/>
              <a:buChar char="•"/>
            </a:pPr>
            <a:r>
              <a:rPr lang="hu-HU" sz="2000" dirty="0"/>
              <a:t>szakirodalmi áttekintés (elméleti áttekintés), </a:t>
            </a:r>
          </a:p>
          <a:p>
            <a:pPr marL="1257300" lvl="2" indent="-342900">
              <a:spcBef>
                <a:spcPts val="600"/>
              </a:spcBef>
              <a:spcAft>
                <a:spcPts val="600"/>
              </a:spcAft>
              <a:buFont typeface="Arial" panose="020B0604020202020204" pitchFamily="34" charset="0"/>
              <a:buChar char="•"/>
            </a:pPr>
            <a:r>
              <a:rPr lang="hu-HU" sz="2000" dirty="0"/>
              <a:t>módszertan, </a:t>
            </a:r>
          </a:p>
          <a:p>
            <a:pPr marL="1257300" lvl="2" indent="-342900">
              <a:spcBef>
                <a:spcPts val="600"/>
              </a:spcBef>
              <a:spcAft>
                <a:spcPts val="600"/>
              </a:spcAft>
              <a:buFont typeface="Arial" panose="020B0604020202020204" pitchFamily="34" charset="0"/>
              <a:buChar char="•"/>
            </a:pPr>
            <a:r>
              <a:rPr lang="hu-HU" sz="2000" dirty="0"/>
              <a:t>eredmények és értékelésük, </a:t>
            </a:r>
          </a:p>
        </p:txBody>
      </p:sp>
      <p:sp>
        <p:nvSpPr>
          <p:cNvPr id="7" name="Szövegdoboz 6">
            <a:extLst>
              <a:ext uri="{FF2B5EF4-FFF2-40B4-BE49-F238E27FC236}">
                <a16:creationId xmlns:a16="http://schemas.microsoft.com/office/drawing/2014/main" id="{2EFE83FD-171A-B6E2-A857-DD8BC37A0992}"/>
              </a:ext>
            </a:extLst>
          </p:cNvPr>
          <p:cNvSpPr txBox="1"/>
          <p:nvPr/>
        </p:nvSpPr>
        <p:spPr>
          <a:xfrm>
            <a:off x="5796642" y="3058134"/>
            <a:ext cx="4887685" cy="3016210"/>
          </a:xfrm>
          <a:prstGeom prst="rect">
            <a:avLst/>
          </a:prstGeom>
          <a:solidFill>
            <a:schemeClr val="accent6">
              <a:lumMod val="20000"/>
              <a:lumOff val="80000"/>
            </a:schemeClr>
          </a:solidFill>
        </p:spPr>
        <p:txBody>
          <a:bodyPr wrap="square">
            <a:spAutoFit/>
          </a:bodyPr>
          <a:lstStyle/>
          <a:p>
            <a:pPr marL="800100" lvl="1" indent="-342900">
              <a:spcBef>
                <a:spcPts val="600"/>
              </a:spcBef>
              <a:spcAft>
                <a:spcPts val="600"/>
              </a:spcAft>
              <a:buFont typeface="Arial" panose="020B0604020202020204" pitchFamily="34" charset="0"/>
              <a:buChar char="•"/>
            </a:pPr>
            <a:r>
              <a:rPr lang="hu-HU" sz="2000" b="1" dirty="0"/>
              <a:t>Kötelező elemek: </a:t>
            </a:r>
          </a:p>
          <a:p>
            <a:pPr marL="1257300" lvl="2" indent="-342900">
              <a:spcBef>
                <a:spcPts val="600"/>
              </a:spcBef>
              <a:spcAft>
                <a:spcPts val="600"/>
              </a:spcAft>
              <a:buFont typeface="Arial" panose="020B0604020202020204" pitchFamily="34" charset="0"/>
              <a:buChar char="•"/>
            </a:pPr>
            <a:r>
              <a:rPr lang="hu-HU" sz="2000" dirty="0"/>
              <a:t>következtetések és javaslatok, </a:t>
            </a:r>
          </a:p>
          <a:p>
            <a:pPr marL="1257300" lvl="2" indent="-342900">
              <a:spcBef>
                <a:spcPts val="600"/>
              </a:spcBef>
              <a:spcAft>
                <a:spcPts val="600"/>
              </a:spcAft>
              <a:buFont typeface="Arial" panose="020B0604020202020204" pitchFamily="34" charset="0"/>
              <a:buChar char="•"/>
            </a:pPr>
            <a:r>
              <a:rPr lang="hu-HU" sz="2000" dirty="0"/>
              <a:t>összegzés, </a:t>
            </a:r>
          </a:p>
          <a:p>
            <a:pPr marL="1257300" lvl="2" indent="-342900">
              <a:spcBef>
                <a:spcPts val="600"/>
              </a:spcBef>
              <a:spcAft>
                <a:spcPts val="600"/>
              </a:spcAft>
              <a:buFont typeface="Arial" panose="020B0604020202020204" pitchFamily="34" charset="0"/>
              <a:buChar char="•"/>
            </a:pPr>
            <a:r>
              <a:rPr lang="hu-HU" sz="2000" dirty="0"/>
              <a:t>empirikus kutatás esetén mellékletben a mérőeszköz, </a:t>
            </a:r>
          </a:p>
          <a:p>
            <a:pPr marL="1257300" lvl="2" indent="-342900">
              <a:spcBef>
                <a:spcPts val="600"/>
              </a:spcBef>
              <a:spcAft>
                <a:spcPts val="600"/>
              </a:spcAft>
              <a:buFont typeface="Arial" panose="020B0604020202020204" pitchFamily="34" charset="0"/>
              <a:buChar char="•"/>
            </a:pPr>
            <a:r>
              <a:rPr lang="hu-HU" sz="2000" dirty="0"/>
              <a:t>irodalomjegyzék, </a:t>
            </a:r>
          </a:p>
          <a:p>
            <a:pPr marL="1257300" lvl="2" indent="-342900">
              <a:spcBef>
                <a:spcPts val="600"/>
              </a:spcBef>
              <a:spcAft>
                <a:spcPts val="600"/>
              </a:spcAft>
              <a:buFont typeface="Arial" panose="020B0604020202020204" pitchFamily="34" charset="0"/>
              <a:buChar char="•"/>
            </a:pPr>
            <a:r>
              <a:rPr lang="hu-HU" sz="2000" dirty="0"/>
              <a:t>záradék/nyilatkozat. </a:t>
            </a:r>
          </a:p>
        </p:txBody>
      </p:sp>
    </p:spTree>
    <p:extLst>
      <p:ext uri="{BB962C8B-B14F-4D97-AF65-F5344CB8AC3E}">
        <p14:creationId xmlns:p14="http://schemas.microsoft.com/office/powerpoint/2010/main" val="521412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6A37E-14F9-2930-3EA6-355D53092D4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17E2FBE7-47D3-2946-AF67-0836F9A80C33}"/>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1041F92F-750B-10CA-6F8D-042E152C43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936B37D5-63AA-F194-4218-ECE82603FE25}"/>
              </a:ext>
            </a:extLst>
          </p:cNvPr>
          <p:cNvSpPr txBox="1"/>
          <p:nvPr/>
        </p:nvSpPr>
        <p:spPr>
          <a:xfrm>
            <a:off x="870857" y="1997839"/>
            <a:ext cx="10265228" cy="3293209"/>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400" b="1" i="1" dirty="0">
                <a:highlight>
                  <a:srgbClr val="00FFFF"/>
                </a:highlight>
              </a:rPr>
              <a:t>1. Absztrakt </a:t>
            </a:r>
          </a:p>
          <a:p>
            <a:pPr marL="1257300" lvl="2" indent="-342900">
              <a:spcBef>
                <a:spcPts val="600"/>
              </a:spcBef>
              <a:spcAft>
                <a:spcPts val="600"/>
              </a:spcAft>
              <a:buFont typeface="Arial" panose="020B0604020202020204" pitchFamily="34" charset="0"/>
              <a:buChar char="•"/>
            </a:pPr>
            <a:r>
              <a:rPr lang="hu-HU" sz="2400" dirty="0">
                <a:highlight>
                  <a:srgbClr val="00FFFF"/>
                </a:highlight>
              </a:rPr>
              <a:t>Az absztrakt tartalmazza a dolgozat rövid tartalmi összefoglalóját az alábbi tartalmi elemek szerepeltetésével:</a:t>
            </a:r>
          </a:p>
          <a:p>
            <a:pPr marL="1714500" lvl="3" indent="-342900">
              <a:spcBef>
                <a:spcPts val="600"/>
              </a:spcBef>
              <a:spcAft>
                <a:spcPts val="600"/>
              </a:spcAft>
              <a:buFont typeface="Arial" panose="020B0604020202020204" pitchFamily="34" charset="0"/>
              <a:buChar char="•"/>
            </a:pPr>
            <a:r>
              <a:rPr lang="hu-HU" sz="2400" dirty="0">
                <a:highlight>
                  <a:srgbClr val="00FFFF"/>
                </a:highlight>
              </a:rPr>
              <a:t>legfeljebb 200 szó terjedelemben kifejtett </a:t>
            </a:r>
            <a:r>
              <a:rPr lang="hu-HU" sz="2400" b="1" i="1" dirty="0">
                <a:highlight>
                  <a:srgbClr val="00FFFF"/>
                </a:highlight>
              </a:rPr>
              <a:t>összefoglaló</a:t>
            </a:r>
            <a:r>
              <a:rPr lang="hu-HU" sz="2400" dirty="0">
                <a:highlight>
                  <a:srgbClr val="00FFFF"/>
                </a:highlight>
              </a:rPr>
              <a:t>, illetve </a:t>
            </a:r>
          </a:p>
          <a:p>
            <a:pPr marL="1714500" lvl="3" indent="-342900">
              <a:spcBef>
                <a:spcPts val="600"/>
              </a:spcBef>
              <a:spcAft>
                <a:spcPts val="600"/>
              </a:spcAft>
              <a:buFont typeface="Arial" panose="020B0604020202020204" pitchFamily="34" charset="0"/>
              <a:buChar char="•"/>
            </a:pPr>
            <a:r>
              <a:rPr lang="hu-HU" sz="2400" dirty="0">
                <a:highlight>
                  <a:srgbClr val="00FFFF"/>
                </a:highlight>
              </a:rPr>
              <a:t>a dolgozatrészekhez kapcsolódó, a szakdolgozó által megadott min. </a:t>
            </a:r>
            <a:r>
              <a:rPr lang="hu-HU" sz="2400" b="1" i="1" dirty="0">
                <a:highlight>
                  <a:srgbClr val="00FFFF"/>
                </a:highlight>
              </a:rPr>
              <a:t>5 kulcsszót</a:t>
            </a:r>
            <a:r>
              <a:rPr lang="hu-HU" sz="2400" dirty="0">
                <a:highlight>
                  <a:srgbClr val="00FFFF"/>
                </a:highlight>
              </a:rPr>
              <a:t>. </a:t>
            </a:r>
          </a:p>
        </p:txBody>
      </p:sp>
    </p:spTree>
    <p:extLst>
      <p:ext uri="{BB962C8B-B14F-4D97-AF65-F5344CB8AC3E}">
        <p14:creationId xmlns:p14="http://schemas.microsoft.com/office/powerpoint/2010/main" val="931772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12BC0-AF4B-427B-6998-94DFD70CE9CC}"/>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03CAAF6-46DF-D530-8B0E-061AEDFBBACB}"/>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C88934B3-C060-9758-813D-D536C0BCD9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31846067-0541-8C71-20B0-4BFAE13F577A}"/>
              </a:ext>
            </a:extLst>
          </p:cNvPr>
          <p:cNvSpPr txBox="1"/>
          <p:nvPr/>
        </p:nvSpPr>
        <p:spPr>
          <a:xfrm>
            <a:off x="881742" y="1513115"/>
            <a:ext cx="10265228" cy="4985980"/>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1600" b="1" i="1" dirty="0">
                <a:highlight>
                  <a:srgbClr val="00FFFF"/>
                </a:highlight>
              </a:rPr>
              <a:t>2. Bevezetés </a:t>
            </a:r>
            <a:r>
              <a:rPr lang="hu-HU" sz="1600" dirty="0">
                <a:highlight>
                  <a:srgbClr val="00FFFF"/>
                </a:highlight>
              </a:rPr>
              <a:t>(ajánlott oldalszám: kb. 2-3 oldal)</a:t>
            </a:r>
          </a:p>
          <a:p>
            <a:pPr marL="1257300" lvl="2" indent="-342900">
              <a:spcBef>
                <a:spcPts val="600"/>
              </a:spcBef>
              <a:spcAft>
                <a:spcPts val="600"/>
              </a:spcAft>
              <a:buFont typeface="Arial" panose="020B0604020202020204" pitchFamily="34" charset="0"/>
              <a:buChar char="•"/>
            </a:pPr>
            <a:r>
              <a:rPr lang="hu-HU" sz="1600"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 témaválasztás indoklása (aktualitás és relevancia, objektív és szubjektív szempontok),</a:t>
            </a:r>
          </a:p>
          <a:p>
            <a:pPr marL="1714500" lvl="3" indent="-342900">
              <a:spcBef>
                <a:spcPts val="600"/>
              </a:spcBef>
              <a:spcAft>
                <a:spcPts val="600"/>
              </a:spcAft>
              <a:buFont typeface="Arial" panose="020B0604020202020204" pitchFamily="34" charset="0"/>
              <a:buChar char="•"/>
            </a:pPr>
            <a:r>
              <a:rPr lang="hu-HU" sz="1600" dirty="0">
                <a:highlight>
                  <a:srgbClr val="00FFFF"/>
                </a:highlight>
              </a:rPr>
              <a:t>pontosan megfogalmazott problémafelvetés, </a:t>
            </a:r>
          </a:p>
          <a:p>
            <a:pPr marL="1714500" lvl="3" indent="-342900">
              <a:spcBef>
                <a:spcPts val="600"/>
              </a:spcBef>
              <a:spcAft>
                <a:spcPts val="600"/>
              </a:spcAft>
              <a:buFont typeface="Arial" panose="020B0604020202020204" pitchFamily="34" charset="0"/>
              <a:buChar char="•"/>
            </a:pPr>
            <a:r>
              <a:rPr lang="hu-HU" sz="1600" dirty="0">
                <a:highlight>
                  <a:srgbClr val="00FFFF"/>
                </a:highlight>
              </a:rPr>
              <a:t>témamegjelölés, </a:t>
            </a:r>
          </a:p>
          <a:p>
            <a:pPr marL="1714500" lvl="3" indent="-342900">
              <a:spcBef>
                <a:spcPts val="600"/>
              </a:spcBef>
              <a:spcAft>
                <a:spcPts val="600"/>
              </a:spcAft>
              <a:buFont typeface="Arial" panose="020B0604020202020204" pitchFamily="34" charset="0"/>
              <a:buChar char="•"/>
            </a:pPr>
            <a:r>
              <a:rPr lang="hu-HU" sz="1600" dirty="0">
                <a:highlight>
                  <a:srgbClr val="00FFFF"/>
                </a:highlight>
              </a:rPr>
              <a:t>célkitűzés(</a:t>
            </a:r>
            <a:r>
              <a:rPr lang="hu-HU" sz="1600" dirty="0" err="1">
                <a:highlight>
                  <a:srgbClr val="00FFFF"/>
                </a:highlight>
              </a:rPr>
              <a:t>ek</a:t>
            </a:r>
            <a:r>
              <a:rPr lang="hu-HU" sz="1600" dirty="0">
                <a:highlight>
                  <a:srgbClr val="00FFFF"/>
                </a:highlight>
              </a:rPr>
              <a:t>): általános, átfogó és részletes, konkrét célok,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 kutatott terület leírása, </a:t>
            </a:r>
          </a:p>
          <a:p>
            <a:pPr marL="1714500" lvl="3" indent="-342900">
              <a:spcBef>
                <a:spcPts val="600"/>
              </a:spcBef>
              <a:spcAft>
                <a:spcPts val="600"/>
              </a:spcAft>
              <a:buFont typeface="Arial" panose="020B0604020202020204" pitchFamily="34" charset="0"/>
              <a:buChar char="•"/>
            </a:pPr>
            <a:r>
              <a:rPr lang="hu-HU" sz="1600" dirty="0">
                <a:highlight>
                  <a:srgbClr val="00FFFF"/>
                </a:highlight>
              </a:rPr>
              <a:t>(ha van) hipotézisek vagy kutatási kérdések megfogalmazása,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 munka elhelyezése a témában folytatott és folyó kutatások között, miként kapcsolódik azokhoz, illetve esetlegesen miben más,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az alkalmazott módszerek és eszközök (kutatásmódszertan) leírása,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 kutatott területek hangsúlyozása. </a:t>
            </a:r>
          </a:p>
        </p:txBody>
      </p:sp>
    </p:spTree>
    <p:extLst>
      <p:ext uri="{BB962C8B-B14F-4D97-AF65-F5344CB8AC3E}">
        <p14:creationId xmlns:p14="http://schemas.microsoft.com/office/powerpoint/2010/main" val="615139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CF875-AC4D-D6E3-E45A-C2EF8BA8416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12A47668-4292-CADB-6678-AE148E8BEBBC}"/>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C0E69A48-9BC6-FA45-9194-BD6F91D081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EE0CE391-4B8A-A0CC-2223-CB4793DD5651}"/>
              </a:ext>
            </a:extLst>
          </p:cNvPr>
          <p:cNvSpPr txBox="1"/>
          <p:nvPr/>
        </p:nvSpPr>
        <p:spPr>
          <a:xfrm>
            <a:off x="827314" y="1433457"/>
            <a:ext cx="10265228" cy="5170646"/>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000" b="1" i="1" dirty="0">
                <a:highlight>
                  <a:srgbClr val="00FFFF"/>
                </a:highlight>
              </a:rPr>
              <a:t>3. A téma elméleti hátterének bemutatása: szakirodalmi áttekintés</a:t>
            </a:r>
          </a:p>
          <a:p>
            <a:pPr marL="1257300" lvl="2" indent="-342900">
              <a:spcBef>
                <a:spcPts val="600"/>
              </a:spcBef>
              <a:spcAft>
                <a:spcPts val="600"/>
              </a:spcAft>
              <a:buFont typeface="Arial" panose="020B0604020202020204" pitchFamily="34" charset="0"/>
              <a:buChar char="•"/>
            </a:pPr>
            <a:r>
              <a:rPr lang="hu-HU" sz="2000"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sz="2000" dirty="0">
                <a:highlight>
                  <a:srgbClr val="00FFFF"/>
                </a:highlight>
              </a:rPr>
              <a:t>a vizsgált témával kapcsolatos hazai és nemzetközi elméleti szakirodalom bemutatása, legfontosabb megállapításainak kritikai ismertetése és rendszerezése. </a:t>
            </a:r>
          </a:p>
          <a:p>
            <a:pPr marL="1714500" lvl="3" indent="-342900">
              <a:spcBef>
                <a:spcPts val="600"/>
              </a:spcBef>
              <a:spcAft>
                <a:spcPts val="600"/>
              </a:spcAft>
              <a:buFont typeface="Arial" panose="020B0604020202020204" pitchFamily="34" charset="0"/>
              <a:buChar char="•"/>
            </a:pPr>
            <a:r>
              <a:rPr lang="hu-HU" sz="2000" dirty="0">
                <a:highlight>
                  <a:srgbClr val="00FFFF"/>
                </a:highlight>
              </a:rPr>
              <a:t>Ebben a tartalmi egységben kell világosan kifejteni azt is, hogy a jelölt milyen elméleti alapokra, definíciókra, összefüggésekre, törvényszerűségekre építi témáját. </a:t>
            </a:r>
          </a:p>
          <a:p>
            <a:pPr marL="1714500" lvl="3" indent="-342900">
              <a:spcBef>
                <a:spcPts val="600"/>
              </a:spcBef>
              <a:spcAft>
                <a:spcPts val="600"/>
              </a:spcAft>
              <a:buFont typeface="Arial" panose="020B0604020202020204" pitchFamily="34" charset="0"/>
              <a:buChar char="•"/>
            </a:pPr>
            <a:r>
              <a:rPr lang="hu-HU" sz="2000" dirty="0">
                <a:highlight>
                  <a:srgbClr val="00FFFF"/>
                </a:highlight>
              </a:rPr>
              <a:t>Itt kerülhet sor a téma jellegéből adódó jelenség(</a:t>
            </a:r>
            <a:r>
              <a:rPr lang="hu-HU" sz="2000" dirty="0" err="1">
                <a:highlight>
                  <a:srgbClr val="00FFFF"/>
                </a:highlight>
              </a:rPr>
              <a:t>ek</a:t>
            </a:r>
            <a:r>
              <a:rPr lang="hu-HU" sz="2000" dirty="0">
                <a:highlight>
                  <a:srgbClr val="00FFFF"/>
                </a:highlight>
              </a:rPr>
              <a:t>) történelmi / társadalmi / gazdasági / politikai hátterének összefoglalására, a témával kapcsolatos jelenségek (még nem az empirikus kutatás részeként) korábban feltárt összefüggéseinek, törvényszerűségeinek, jogszabályi hátterének, fejlődésének, hazai és/vagy nemzetközi összevetésének bemutatására. </a:t>
            </a:r>
          </a:p>
        </p:txBody>
      </p:sp>
    </p:spTree>
    <p:extLst>
      <p:ext uri="{BB962C8B-B14F-4D97-AF65-F5344CB8AC3E}">
        <p14:creationId xmlns:p14="http://schemas.microsoft.com/office/powerpoint/2010/main" val="1301941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4E58F-6CFD-FC13-BED8-0A15F350BCD1}"/>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2D32B27C-457A-A8FC-70AA-19E86271A502}"/>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25E15159-A5DF-F2A6-3D18-D237A4FE72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8EB1F95C-E9FC-AF90-06A2-2B3F99162AB7}"/>
              </a:ext>
            </a:extLst>
          </p:cNvPr>
          <p:cNvSpPr txBox="1"/>
          <p:nvPr/>
        </p:nvSpPr>
        <p:spPr>
          <a:xfrm>
            <a:off x="870857" y="1676403"/>
            <a:ext cx="10265228" cy="4801314"/>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b="1" i="1" dirty="0">
                <a:highlight>
                  <a:srgbClr val="00FFFF"/>
                </a:highlight>
              </a:rPr>
              <a:t>4. A módszertan bemutatása (empirikus kutatás esetén) </a:t>
            </a:r>
          </a:p>
          <a:p>
            <a:pPr marL="1257300" lvl="2" indent="-342900">
              <a:spcBef>
                <a:spcPts val="600"/>
              </a:spcBef>
              <a:spcAft>
                <a:spcPts val="600"/>
              </a:spcAft>
              <a:buFont typeface="Arial" panose="020B0604020202020204" pitchFamily="34" charset="0"/>
              <a:buChar char="•"/>
            </a:pPr>
            <a:r>
              <a:rPr lang="hu-HU"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dirty="0">
                <a:highlight>
                  <a:srgbClr val="00FFFF"/>
                </a:highlight>
              </a:rPr>
              <a:t>a kutatás tárgya, </a:t>
            </a:r>
          </a:p>
          <a:p>
            <a:pPr marL="1714500" lvl="3" indent="-342900">
              <a:spcBef>
                <a:spcPts val="600"/>
              </a:spcBef>
              <a:spcAft>
                <a:spcPts val="600"/>
              </a:spcAft>
              <a:buFont typeface="Arial" panose="020B0604020202020204" pitchFamily="34" charset="0"/>
              <a:buChar char="•"/>
            </a:pPr>
            <a:r>
              <a:rPr lang="hu-HU" dirty="0">
                <a:highlight>
                  <a:srgbClr val="00FFFF"/>
                </a:highlight>
              </a:rPr>
              <a:t>a kutatás célja(i), </a:t>
            </a:r>
          </a:p>
          <a:p>
            <a:pPr marL="1714500" lvl="3" indent="-342900">
              <a:spcBef>
                <a:spcPts val="600"/>
              </a:spcBef>
              <a:spcAft>
                <a:spcPts val="600"/>
              </a:spcAft>
              <a:buFont typeface="Arial" panose="020B0604020202020204" pitchFamily="34" charset="0"/>
              <a:buChar char="•"/>
            </a:pPr>
            <a:r>
              <a:rPr lang="hu-HU" dirty="0">
                <a:highlight>
                  <a:srgbClr val="00FFFF"/>
                </a:highlight>
              </a:rPr>
              <a:t>hipotézisei (ha vannak) vagy hipotézisek híján a vizsgálat főbb kérdései, </a:t>
            </a:r>
          </a:p>
          <a:p>
            <a:pPr marL="1714500" lvl="3" indent="-342900">
              <a:spcBef>
                <a:spcPts val="600"/>
              </a:spcBef>
              <a:spcAft>
                <a:spcPts val="600"/>
              </a:spcAft>
              <a:buFont typeface="Arial" panose="020B0604020202020204" pitchFamily="34" charset="0"/>
              <a:buChar char="•"/>
            </a:pPr>
            <a:r>
              <a:rPr lang="hu-HU" dirty="0">
                <a:highlight>
                  <a:srgbClr val="00FFFF"/>
                </a:highlight>
              </a:rPr>
              <a:t>a vizsgálat helyszíne és ideje, </a:t>
            </a:r>
          </a:p>
          <a:p>
            <a:pPr marL="1714500" lvl="3" indent="-342900">
              <a:spcBef>
                <a:spcPts val="600"/>
              </a:spcBef>
              <a:spcAft>
                <a:spcPts val="600"/>
              </a:spcAft>
              <a:buFont typeface="Arial" panose="020B0604020202020204" pitchFamily="34" charset="0"/>
              <a:buChar char="•"/>
            </a:pPr>
            <a:r>
              <a:rPr lang="hu-HU" dirty="0">
                <a:highlight>
                  <a:srgbClr val="00FFFF"/>
                </a:highlight>
              </a:rPr>
              <a:t>a vizsgálat célcsoportja (minta, mintavételi eljárás, a mintába való kerülés és kizárás kritériumai, reprezentativitás kérdése), </a:t>
            </a:r>
          </a:p>
          <a:p>
            <a:pPr marL="1714500" lvl="3" indent="-342900">
              <a:spcBef>
                <a:spcPts val="600"/>
              </a:spcBef>
              <a:spcAft>
                <a:spcPts val="600"/>
              </a:spcAft>
              <a:buFont typeface="Arial" panose="020B0604020202020204" pitchFamily="34" charset="0"/>
              <a:buChar char="•"/>
            </a:pPr>
            <a:r>
              <a:rPr lang="hu-HU" dirty="0">
                <a:highlight>
                  <a:srgbClr val="00FFFF"/>
                </a:highlight>
              </a:rPr>
              <a:t>a vizsgálat során alkalmazott módszerek (kvalitatív és kvantitatív) rövid és szisztematikus ismertetése,</a:t>
            </a:r>
          </a:p>
          <a:p>
            <a:pPr marL="1714500" lvl="3" indent="-342900">
              <a:spcBef>
                <a:spcPts val="600"/>
              </a:spcBef>
              <a:spcAft>
                <a:spcPts val="600"/>
              </a:spcAft>
              <a:buFont typeface="Arial" panose="020B0604020202020204" pitchFamily="34" charset="0"/>
              <a:buChar char="•"/>
            </a:pPr>
            <a:r>
              <a:rPr lang="hu-HU" dirty="0">
                <a:highlight>
                  <a:srgbClr val="00FFFF"/>
                </a:highlight>
              </a:rPr>
              <a:t>az esetleges módszertani nehézségek és problémák bemutatása.</a:t>
            </a:r>
          </a:p>
        </p:txBody>
      </p:sp>
    </p:spTree>
    <p:extLst>
      <p:ext uri="{BB962C8B-B14F-4D97-AF65-F5344CB8AC3E}">
        <p14:creationId xmlns:p14="http://schemas.microsoft.com/office/powerpoint/2010/main" val="697046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8FF6D-7125-F4B2-1259-D0280C73A83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2BDAF1B-B154-55AF-254E-E187D52CBE5F}"/>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65A8CB30-15F5-BD06-4F9D-4237F833A2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2E58068F-7B6F-4B6F-4C64-C13E22AED85A}"/>
              </a:ext>
            </a:extLst>
          </p:cNvPr>
          <p:cNvSpPr txBox="1"/>
          <p:nvPr/>
        </p:nvSpPr>
        <p:spPr>
          <a:xfrm>
            <a:off x="870857" y="1676403"/>
            <a:ext cx="10265228" cy="458587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2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200" b="1" i="1" dirty="0">
                <a:highlight>
                  <a:srgbClr val="00FFFF"/>
                </a:highlight>
              </a:rPr>
              <a:t>5. Értekező fejezet: Eredmények és értékelésük (empirikus kutatás esetén) </a:t>
            </a:r>
          </a:p>
          <a:p>
            <a:pPr marL="1257300" lvl="2" indent="-342900">
              <a:spcBef>
                <a:spcPts val="600"/>
              </a:spcBef>
              <a:spcAft>
                <a:spcPts val="600"/>
              </a:spcAft>
              <a:buFont typeface="Arial" panose="020B0604020202020204" pitchFamily="34" charset="0"/>
              <a:buChar char="•"/>
            </a:pPr>
            <a:r>
              <a:rPr lang="hu-HU" sz="2200"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sz="2200" dirty="0">
                <a:highlight>
                  <a:srgbClr val="00FFFF"/>
                </a:highlight>
              </a:rPr>
              <a:t>ebben az elemző főfejezetben kerül sor - a már ismertetett elméleti alapokra és módszerekre építve - a téma vizsgálatának részletező bemutatására, </a:t>
            </a:r>
          </a:p>
          <a:p>
            <a:pPr marL="1714500" lvl="3" indent="-342900">
              <a:spcBef>
                <a:spcPts val="600"/>
              </a:spcBef>
              <a:spcAft>
                <a:spcPts val="600"/>
              </a:spcAft>
              <a:buFont typeface="Arial" panose="020B0604020202020204" pitchFamily="34" charset="0"/>
              <a:buChar char="•"/>
            </a:pPr>
            <a:r>
              <a:rPr lang="hu-HU" sz="2200" dirty="0">
                <a:highlight>
                  <a:srgbClr val="00FFFF"/>
                </a:highlight>
              </a:rPr>
              <a:t>a konkrét eredmények felmutatására, közlésére, s ezekhez kapcsolódóan</a:t>
            </a:r>
          </a:p>
          <a:p>
            <a:pPr marL="1714500" lvl="3" indent="-342900">
              <a:spcBef>
                <a:spcPts val="600"/>
              </a:spcBef>
              <a:spcAft>
                <a:spcPts val="600"/>
              </a:spcAft>
              <a:buFont typeface="Arial" panose="020B0604020202020204" pitchFamily="34" charset="0"/>
              <a:buChar char="•"/>
            </a:pPr>
            <a:r>
              <a:rPr lang="hu-HU" sz="2200" dirty="0">
                <a:highlight>
                  <a:srgbClr val="00FFFF"/>
                </a:highlight>
              </a:rPr>
              <a:t>a hipotézisek bizonyítására vagy elvetésére, / a kutatói kérdések megválaszolására. </a:t>
            </a:r>
          </a:p>
        </p:txBody>
      </p:sp>
    </p:spTree>
    <p:extLst>
      <p:ext uri="{BB962C8B-B14F-4D97-AF65-F5344CB8AC3E}">
        <p14:creationId xmlns:p14="http://schemas.microsoft.com/office/powerpoint/2010/main" val="2188513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5FE08-9C90-02F7-9EF3-E8EE787BF753}"/>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41EF5C1-A116-274A-01E8-15677F82FFD4}"/>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15AB0F4E-E372-F565-E35B-A755A815A7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03D8C4B8-7DA9-53B9-DDAF-1AD972B30944}"/>
              </a:ext>
            </a:extLst>
          </p:cNvPr>
          <p:cNvSpPr txBox="1"/>
          <p:nvPr/>
        </p:nvSpPr>
        <p:spPr>
          <a:xfrm>
            <a:off x="870857" y="1676403"/>
            <a:ext cx="10265228" cy="409342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000" b="1" i="1" dirty="0">
                <a:highlight>
                  <a:srgbClr val="00FFFF"/>
                </a:highlight>
              </a:rPr>
              <a:t>6. Következtetések és javaslatok</a:t>
            </a:r>
          </a:p>
          <a:p>
            <a:pPr marL="1257300" lvl="2" indent="-342900">
              <a:spcBef>
                <a:spcPts val="600"/>
              </a:spcBef>
              <a:spcAft>
                <a:spcPts val="600"/>
              </a:spcAft>
              <a:buFont typeface="Arial" panose="020B0604020202020204" pitchFamily="34" charset="0"/>
              <a:buChar char="•"/>
            </a:pPr>
            <a:r>
              <a:rPr lang="hu-HU" sz="2000" dirty="0">
                <a:highlight>
                  <a:srgbClr val="00FFFF"/>
                </a:highlight>
              </a:rPr>
              <a:t>Tartalma:</a:t>
            </a:r>
          </a:p>
          <a:p>
            <a:pPr marL="1714500" lvl="3" indent="-342900">
              <a:spcBef>
                <a:spcPts val="600"/>
              </a:spcBef>
              <a:spcAft>
                <a:spcPts val="600"/>
              </a:spcAft>
              <a:buFont typeface="Arial" panose="020B0604020202020204" pitchFamily="34" charset="0"/>
              <a:buChar char="•"/>
            </a:pPr>
            <a:r>
              <a:rPr lang="hu-HU" sz="2000" dirty="0">
                <a:highlight>
                  <a:srgbClr val="00FFFF"/>
                </a:highlight>
              </a:rPr>
              <a:t>Ebben a fejezetben kerül sor az eredményekből levonható következtetések (pl. egy szakpolitika vagy szakpolitikák közti együttműködés állapotára, kihasználatlan lehetőségeire, vagy egy ellátási terület, egy szolgáltatásrendszer vagy egy ellátási forma, az ezeket képviselő szervezetek működésére, azok hiányosságaira való következtetések, következmények, hatások stb. megállapítása és </a:t>
            </a:r>
          </a:p>
          <a:p>
            <a:pPr marL="1714500" lvl="3" indent="-342900">
              <a:spcBef>
                <a:spcPts val="600"/>
              </a:spcBef>
              <a:spcAft>
                <a:spcPts val="600"/>
              </a:spcAft>
              <a:buFont typeface="Arial" panose="020B0604020202020204" pitchFamily="34" charset="0"/>
              <a:buChar char="•"/>
            </a:pPr>
            <a:r>
              <a:rPr lang="hu-HU" sz="2000" dirty="0">
                <a:highlight>
                  <a:srgbClr val="00FFFF"/>
                </a:highlight>
              </a:rPr>
              <a:t>az ezekhez kapcsolódó javaslatok (fejlesztési kezdeményezések, jó gyakorlatok, követendő példák stb.) megfogalmazására.</a:t>
            </a:r>
          </a:p>
        </p:txBody>
      </p:sp>
    </p:spTree>
    <p:extLst>
      <p:ext uri="{BB962C8B-B14F-4D97-AF65-F5344CB8AC3E}">
        <p14:creationId xmlns:p14="http://schemas.microsoft.com/office/powerpoint/2010/main" val="3784415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92513B07-FCEE-8281-712E-50C3B9BF4C9D}"/>
              </a:ext>
            </a:extLst>
          </p:cNvPr>
          <p:cNvSpPr>
            <a:spLocks noGrp="1"/>
          </p:cNvSpPr>
          <p:nvPr>
            <p:ph idx="1"/>
          </p:nvPr>
        </p:nvSpPr>
        <p:spPr>
          <a:xfrm>
            <a:off x="609600" y="1441754"/>
            <a:ext cx="10776857" cy="5035246"/>
          </a:xfrm>
        </p:spPr>
        <p:txBody>
          <a:bodyPr>
            <a:noAutofit/>
          </a:bodyPr>
          <a:lstStyle/>
          <a:p>
            <a:pPr>
              <a:lnSpc>
                <a:spcPct val="100000"/>
              </a:lnSpc>
              <a:spcBef>
                <a:spcPts val="600"/>
              </a:spcBef>
              <a:spcAft>
                <a:spcPts val="600"/>
              </a:spcAft>
            </a:pPr>
            <a:r>
              <a:rPr lang="hu-HU" sz="2000" b="1" kern="100" dirty="0">
                <a:highlight>
                  <a:srgbClr val="00FFFF"/>
                </a:highlight>
                <a:ea typeface="Cambria" panose="02040503050406030204" pitchFamily="18" charset="0"/>
                <a:cs typeface="Times New Roman" panose="02020603050405020304" pitchFamily="18" charset="0"/>
              </a:rPr>
              <a:t>Ajánlott irodalmak:</a:t>
            </a:r>
            <a:endParaRPr lang="hu-HU" sz="2000" b="1" kern="100" dirty="0">
              <a:effectLst/>
              <a:highlight>
                <a:srgbClr val="00FFFF"/>
              </a:highlight>
              <a:ea typeface="Cambria" panose="02040503050406030204" pitchFamily="18" charset="0"/>
              <a:cs typeface="Times New Roman" panose="02020603050405020304" pitchFamily="18" charset="0"/>
            </a:endParaRPr>
          </a:p>
          <a:p>
            <a:pPr lvl="1">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BABBIE, </a:t>
            </a:r>
            <a:r>
              <a:rPr lang="hu-HU" sz="2000" kern="100" dirty="0" err="1">
                <a:ea typeface="Cambria" panose="02040503050406030204" pitchFamily="18" charset="0"/>
                <a:cs typeface="Times New Roman" panose="02020603050405020304" pitchFamily="18" charset="0"/>
              </a:rPr>
              <a:t>Earl</a:t>
            </a:r>
            <a:r>
              <a:rPr lang="hu-HU" sz="2000" kern="100" dirty="0">
                <a:ea typeface="Cambria" panose="02040503050406030204" pitchFamily="18" charset="0"/>
                <a:cs typeface="Times New Roman" panose="02020603050405020304" pitchFamily="18" charset="0"/>
              </a:rPr>
              <a:t> (2008). A társadalomtudományi kutatás gyakorlata. Balassi Kiadó, Budapest, ISBN 978-963-506-764-0</a:t>
            </a:r>
          </a:p>
          <a:p>
            <a:pPr lvl="1">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BÖGRE Zsuzsa (2003): Élettörténeti módszer elméletben és gyakorlatban. Feldolgozási javaslat és illusztráció. In: Szociológiai Szemle, 2003/1. 155-168. </a:t>
            </a:r>
          </a:p>
          <a:p>
            <a:pPr marL="914400" lvl="2" indent="0">
              <a:lnSpc>
                <a:spcPct val="100000"/>
              </a:lnSpc>
              <a:spcBef>
                <a:spcPts val="600"/>
              </a:spcBef>
              <a:spcAft>
                <a:spcPts val="600"/>
              </a:spcAft>
              <a:buNone/>
            </a:pPr>
            <a:r>
              <a:rPr lang="hu-HU" sz="1600" kern="100" dirty="0">
                <a:ea typeface="Cambria" panose="02040503050406030204" pitchFamily="18" charset="0"/>
                <a:cs typeface="Times New Roman" panose="02020603050405020304" pitchFamily="18" charset="0"/>
                <a:hlinkClick r:id="rId2"/>
              </a:rPr>
              <a:t>http://www.szociologia.hu/dynamic/0301bogre.pdf</a:t>
            </a:r>
            <a:endParaRPr lang="hu-HU" sz="1600" kern="100" dirty="0">
              <a:ea typeface="Cambria" panose="02040503050406030204" pitchFamily="18" charset="0"/>
              <a:cs typeface="Times New Roman" panose="02020603050405020304" pitchFamily="18" charset="0"/>
            </a:endParaRPr>
          </a:p>
          <a:p>
            <a:pPr lvl="1">
              <a:lnSpc>
                <a:spcPct val="100000"/>
              </a:lnSpc>
              <a:spcBef>
                <a:spcPts val="600"/>
              </a:spcBef>
              <a:spcAft>
                <a:spcPts val="600"/>
              </a:spcAft>
            </a:pPr>
            <a:r>
              <a:rPr lang="hu-HU" sz="2000" dirty="0"/>
              <a:t>GÖRGŐY Rita: Önsegítő csoport szerepe a válás/szakítás feldolgozásában – Egy mélyinterjús kutatás tapasztalatai, In: Civil Szemle, XVI.Évf.2.szám, 2019/2. 32-53.o. </a:t>
            </a:r>
          </a:p>
          <a:p>
            <a:pPr marL="914400" lvl="2" indent="0">
              <a:lnSpc>
                <a:spcPct val="100000"/>
              </a:lnSpc>
              <a:spcBef>
                <a:spcPts val="600"/>
              </a:spcBef>
              <a:spcAft>
                <a:spcPts val="600"/>
              </a:spcAft>
              <a:buNone/>
            </a:pPr>
            <a:r>
              <a:rPr lang="hu-HU" sz="1600" dirty="0">
                <a:hlinkClick r:id="rId3"/>
              </a:rPr>
              <a:t>https://www.civilszemle.hu/wp-content/uploads/2020/03/59_Civil_Szemle_2019_2.pdf</a:t>
            </a:r>
            <a:endParaRPr lang="hu-HU" sz="1600" dirty="0"/>
          </a:p>
          <a:p>
            <a:pPr lvl="1">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HELTAI Erzsébet, TARJÁNYI József (1999). A szociológiai interjú készítése. Adatfelvétel és módszertan. </a:t>
            </a:r>
            <a:r>
              <a:rPr lang="hu-HU" sz="2000" kern="100" dirty="0" err="1">
                <a:ea typeface="Cambria" panose="02040503050406030204" pitchFamily="18" charset="0"/>
                <a:cs typeface="Times New Roman" panose="02020603050405020304" pitchFamily="18" charset="0"/>
              </a:rPr>
              <a:t>Tárki,Budapest</a:t>
            </a:r>
            <a:r>
              <a:rPr lang="hu-HU" sz="2000" kern="100" dirty="0">
                <a:ea typeface="Cambria" panose="02040503050406030204" pitchFamily="18" charset="0"/>
                <a:cs typeface="Times New Roman" panose="02020603050405020304" pitchFamily="18" charset="0"/>
              </a:rPr>
              <a:t> </a:t>
            </a:r>
          </a:p>
          <a:p>
            <a:pPr marL="914400" lvl="2" indent="0">
              <a:lnSpc>
                <a:spcPct val="100000"/>
              </a:lnSpc>
              <a:spcBef>
                <a:spcPts val="600"/>
              </a:spcBef>
              <a:spcAft>
                <a:spcPts val="600"/>
              </a:spcAft>
              <a:buNone/>
            </a:pPr>
            <a:r>
              <a:rPr lang="hu-HU" sz="1600" kern="100" dirty="0">
                <a:ea typeface="Cambria" panose="020405030504060302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https://www.yumpu.com/hu/document/read/15698694/heltai-erzsebet-tarjanyi-jozsef-a-szociologiai-interju-melyinterju-/18</a:t>
            </a:r>
            <a:r>
              <a:rPr lang="hu-HU" sz="1600" kern="100" dirty="0">
                <a:ea typeface="Cambria" panose="02040503050406030204" pitchFamily="18" charset="0"/>
                <a:cs typeface="Times New Roman" panose="02020603050405020304" pitchFamily="18" charset="0"/>
              </a:rPr>
              <a:t> </a:t>
            </a:r>
          </a:p>
        </p:txBody>
      </p:sp>
      <p:pic>
        <p:nvPicPr>
          <p:cNvPr id="5" name="Picture 2" descr="Pázmány Bölcsészet- és Társadalomtudományi Kar - PPKE BTK | Budapest">
            <a:extLst>
              <a:ext uri="{FF2B5EF4-FFF2-40B4-BE49-F238E27FC236}">
                <a16:creationId xmlns:a16="http://schemas.microsoft.com/office/drawing/2014/main" id="{22CA3C6C-7779-D643-94AE-001625C981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376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D18A8-92CB-A4B8-C79D-A6F548F3B6EF}"/>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69FDB2A1-375A-F43D-F615-FF7C953B697C}"/>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630128C9-4D9F-2F34-B0DA-D0749D270E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F6C38B5D-891D-83C4-74CD-01F50BF5F533}"/>
              </a:ext>
            </a:extLst>
          </p:cNvPr>
          <p:cNvSpPr txBox="1"/>
          <p:nvPr/>
        </p:nvSpPr>
        <p:spPr>
          <a:xfrm>
            <a:off x="870857" y="1676403"/>
            <a:ext cx="10265228" cy="4401205"/>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2400" b="1" i="1" dirty="0">
                <a:highlight>
                  <a:srgbClr val="00FFFF"/>
                </a:highlight>
              </a:rPr>
              <a:t>7. Befejezés / Összegzés </a:t>
            </a:r>
            <a:r>
              <a:rPr lang="hu-HU" sz="2400" dirty="0">
                <a:highlight>
                  <a:srgbClr val="00FFFF"/>
                </a:highlight>
              </a:rPr>
              <a:t>(ajánlott oldalszám: kb. 3-4 oldal) </a:t>
            </a:r>
            <a:endParaRPr lang="hu-HU" sz="2400" b="1" i="1" dirty="0">
              <a:highlight>
                <a:srgbClr val="00FFFF"/>
              </a:highlight>
            </a:endParaRPr>
          </a:p>
          <a:p>
            <a:pPr marL="1257300" lvl="2" indent="-342900">
              <a:spcBef>
                <a:spcPts val="600"/>
              </a:spcBef>
              <a:spcAft>
                <a:spcPts val="600"/>
              </a:spcAft>
              <a:buFont typeface="Arial" panose="020B0604020202020204" pitchFamily="34" charset="0"/>
              <a:buChar char="•"/>
            </a:pPr>
            <a:r>
              <a:rPr lang="hu-HU" sz="2400"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sz="2400" dirty="0">
                <a:highlight>
                  <a:srgbClr val="00FFFF"/>
                </a:highlight>
              </a:rPr>
              <a:t>a téma/vizsgálat problémafelvetésének, céljainak (ezek megvalósulásának), elméleti hátterének, valamint legfontosabb eredményeinek a tézisszerű összefoglalása. </a:t>
            </a:r>
          </a:p>
          <a:p>
            <a:pPr marL="1714500" lvl="3" indent="-342900">
              <a:spcBef>
                <a:spcPts val="600"/>
              </a:spcBef>
              <a:spcAft>
                <a:spcPts val="600"/>
              </a:spcAft>
              <a:buFont typeface="Arial" panose="020B0604020202020204" pitchFamily="34" charset="0"/>
              <a:buChar char="•"/>
            </a:pPr>
            <a:r>
              <a:rPr lang="hu-HU" sz="2400" dirty="0">
                <a:highlight>
                  <a:srgbClr val="00FFFF"/>
                </a:highlight>
              </a:rPr>
              <a:t>Kiemelve a dolgozat leglényegesebb megállapításait, összefoglalva a végkövetkeztetéseket, esetleg érdemes kitérni a kutatás eredményeinek hasznosíthatóságára, a további lehetséges kutatási irányok megfogalmazására. </a:t>
            </a:r>
          </a:p>
        </p:txBody>
      </p:sp>
    </p:spTree>
    <p:extLst>
      <p:ext uri="{BB962C8B-B14F-4D97-AF65-F5344CB8AC3E}">
        <p14:creationId xmlns:p14="http://schemas.microsoft.com/office/powerpoint/2010/main" val="980230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25A40-73B6-8A5A-AF0C-77D839C1FE0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A662560F-2472-CD25-485B-CB41F4348B3A}"/>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4A208DAC-1D7D-88FB-C68F-23238C04F7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413ECD3D-751E-CFDD-0A52-F9BD4696FF57}"/>
              </a:ext>
            </a:extLst>
          </p:cNvPr>
          <p:cNvSpPr txBox="1"/>
          <p:nvPr/>
        </p:nvSpPr>
        <p:spPr>
          <a:xfrm>
            <a:off x="827314" y="1611087"/>
            <a:ext cx="10265228" cy="477053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szakdolgozat tartalmi követelményei</a:t>
            </a:r>
          </a:p>
          <a:p>
            <a:pPr marL="800100" lvl="1" indent="-342900">
              <a:spcBef>
                <a:spcPts val="600"/>
              </a:spcBef>
              <a:spcAft>
                <a:spcPts val="600"/>
              </a:spcAft>
              <a:buFont typeface="Arial" panose="020B0604020202020204" pitchFamily="34" charset="0"/>
              <a:buChar char="•"/>
            </a:pPr>
            <a:r>
              <a:rPr lang="hu-HU" sz="1600" b="1" i="1" dirty="0">
                <a:highlight>
                  <a:srgbClr val="00FFFF"/>
                </a:highlight>
              </a:rPr>
              <a:t>8. Felhasznált irodalom </a:t>
            </a:r>
          </a:p>
          <a:p>
            <a:pPr marL="1257300" lvl="2" indent="-342900">
              <a:spcBef>
                <a:spcPts val="600"/>
              </a:spcBef>
              <a:spcAft>
                <a:spcPts val="600"/>
              </a:spcAft>
              <a:buFont typeface="Arial" panose="020B0604020202020204" pitchFamily="34" charset="0"/>
              <a:buChar char="•"/>
            </a:pPr>
            <a:r>
              <a:rPr lang="hu-HU" sz="1600" dirty="0">
                <a:highlight>
                  <a:srgbClr val="00FFFF"/>
                </a:highlight>
              </a:rPr>
              <a:t>Tartalma: </a:t>
            </a:r>
          </a:p>
          <a:p>
            <a:pPr marL="1714500" lvl="3" indent="-342900">
              <a:spcBef>
                <a:spcPts val="600"/>
              </a:spcBef>
              <a:spcAft>
                <a:spcPts val="600"/>
              </a:spcAft>
              <a:buFont typeface="Arial" panose="020B0604020202020204" pitchFamily="34" charset="0"/>
              <a:buChar char="•"/>
            </a:pPr>
            <a:r>
              <a:rPr lang="hu-HU" sz="1600" dirty="0">
                <a:highlight>
                  <a:srgbClr val="00FFFF"/>
                </a:highlight>
              </a:rPr>
              <a:t>a szakdolgozat előállításához ténylegesen felhasznált és a szöveg közben hivatkozott szakirodalom tételesen, részletesen megjelenítve, alfabetikus felsorolásban rendszerezve.</a:t>
            </a:r>
          </a:p>
          <a:p>
            <a:pPr marL="800100" lvl="1" indent="-342900">
              <a:spcBef>
                <a:spcPts val="600"/>
              </a:spcBef>
              <a:spcAft>
                <a:spcPts val="600"/>
              </a:spcAft>
              <a:buFont typeface="Arial" panose="020B0604020202020204" pitchFamily="34" charset="0"/>
              <a:buChar char="•"/>
            </a:pPr>
            <a:r>
              <a:rPr lang="hu-HU" sz="1600" b="1" i="1" dirty="0">
                <a:highlight>
                  <a:srgbClr val="00FFFF"/>
                </a:highlight>
              </a:rPr>
              <a:t>9. Mellékletek (empirikus vizsgálat esetén a mérőeszköz) </a:t>
            </a:r>
          </a:p>
          <a:p>
            <a:pPr marL="1257300" lvl="2" indent="-342900">
              <a:spcBef>
                <a:spcPts val="600"/>
              </a:spcBef>
              <a:spcAft>
                <a:spcPts val="600"/>
              </a:spcAft>
              <a:buFont typeface="Arial" panose="020B0604020202020204" pitchFamily="34" charset="0"/>
              <a:buChar char="•"/>
            </a:pPr>
            <a:r>
              <a:rPr lang="hu-HU" sz="1600" dirty="0">
                <a:highlight>
                  <a:srgbClr val="00FFFF"/>
                </a:highlight>
              </a:rPr>
              <a:t>Amennyiben a téma kifejtése megkívánja, a szakdolgozat melléklettel és illusztrációval egészíthető ki. </a:t>
            </a:r>
          </a:p>
          <a:p>
            <a:pPr marL="800100" lvl="1" indent="-342900">
              <a:spcBef>
                <a:spcPts val="600"/>
              </a:spcBef>
              <a:spcAft>
                <a:spcPts val="600"/>
              </a:spcAft>
              <a:buFont typeface="Arial" panose="020B0604020202020204" pitchFamily="34" charset="0"/>
              <a:buChar char="•"/>
            </a:pPr>
            <a:r>
              <a:rPr lang="hu-HU" sz="1600" b="1" i="1" dirty="0">
                <a:highlight>
                  <a:srgbClr val="00FFFF"/>
                </a:highlight>
              </a:rPr>
              <a:t>10. Záradék / nyilatkozat </a:t>
            </a:r>
          </a:p>
          <a:p>
            <a:pPr marL="1257300" lvl="2" indent="-342900">
              <a:spcBef>
                <a:spcPts val="600"/>
              </a:spcBef>
              <a:spcAft>
                <a:spcPts val="600"/>
              </a:spcAft>
              <a:buFont typeface="Arial" panose="020B0604020202020204" pitchFamily="34" charset="0"/>
              <a:buChar char="•"/>
            </a:pPr>
            <a:r>
              <a:rPr lang="hu-HU" sz="1600" dirty="0">
                <a:highlight>
                  <a:srgbClr val="00FFFF"/>
                </a:highlight>
              </a:rPr>
              <a:t>A hallgató a szakdolgozat záradékában nyilatkozik arról, hogy a szakdolgozat saját szellemi terméke, azt más szakon szakdolgozatként nem nyújtották be, továbbá arról, hogy csak a megjelölt segédeszközöket használta. [Kötelező, formáját lásd TVSZ előírásban.] </a:t>
            </a:r>
          </a:p>
          <a:p>
            <a:pPr marL="1257300" lvl="2" indent="-342900">
              <a:spcBef>
                <a:spcPts val="600"/>
              </a:spcBef>
              <a:spcAft>
                <a:spcPts val="600"/>
              </a:spcAft>
              <a:buFont typeface="Arial" panose="020B0604020202020204" pitchFamily="34" charset="0"/>
              <a:buChar char="•"/>
            </a:pPr>
            <a:r>
              <a:rPr lang="hu-HU" sz="1600" dirty="0">
                <a:highlight>
                  <a:srgbClr val="00FFFF"/>
                </a:highlight>
              </a:rPr>
              <a:t>A hallgató továbbá köteles a végleges beadás előtt szakdolgozatát a KOPI plágiumkeresőn átfuttatni, és a keresés eredményét a szakdolgozathoz csatolni. A keresés eredményének ellenőrzése a hallgató felelőssége.</a:t>
            </a:r>
          </a:p>
        </p:txBody>
      </p:sp>
    </p:spTree>
    <p:extLst>
      <p:ext uri="{BB962C8B-B14F-4D97-AF65-F5344CB8AC3E}">
        <p14:creationId xmlns:p14="http://schemas.microsoft.com/office/powerpoint/2010/main" val="6113486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513E4-1CE2-C42D-AEE3-BCC8FF9F4528}"/>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53C2C0E-11EB-6D5F-3125-C652CEDFE0D6}"/>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2E43D694-306C-3D37-76C1-C09C8B8798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C8312A8A-8F4B-2DD2-4D78-E0AE40B04AA9}"/>
              </a:ext>
            </a:extLst>
          </p:cNvPr>
          <p:cNvSpPr txBox="1"/>
          <p:nvPr/>
        </p:nvSpPr>
        <p:spPr>
          <a:xfrm>
            <a:off x="963386" y="1513025"/>
            <a:ext cx="10265228" cy="5047536"/>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b="1" dirty="0">
                <a:highlight>
                  <a:srgbClr val="FFFF00"/>
                </a:highlight>
              </a:rPr>
              <a:t>A szakdolgozat formai követelményei</a:t>
            </a:r>
          </a:p>
          <a:p>
            <a:pPr marL="800100" lvl="1" indent="-342900">
              <a:spcBef>
                <a:spcPts val="600"/>
              </a:spcBef>
              <a:spcAft>
                <a:spcPts val="600"/>
              </a:spcAft>
              <a:buFont typeface="Arial" panose="020B0604020202020204" pitchFamily="34" charset="0"/>
              <a:buChar char="•"/>
            </a:pPr>
            <a:r>
              <a:rPr lang="hu-HU" b="1" i="1" dirty="0"/>
              <a:t>Hivatkozások </a:t>
            </a:r>
          </a:p>
          <a:p>
            <a:pPr marL="1257300" lvl="2" indent="-342900">
              <a:spcBef>
                <a:spcPts val="600"/>
              </a:spcBef>
              <a:spcAft>
                <a:spcPts val="600"/>
              </a:spcAft>
              <a:buFont typeface="Arial" panose="020B0604020202020204" pitchFamily="34" charset="0"/>
              <a:buChar char="•"/>
            </a:pPr>
            <a:r>
              <a:rPr lang="hu-HU" dirty="0"/>
              <a:t>Az irodalmi forráshivatkozásokat a szövegbe illesztve lehet megtenni. </a:t>
            </a:r>
          </a:p>
          <a:p>
            <a:pPr marL="1257300" lvl="2" indent="-342900">
              <a:spcBef>
                <a:spcPts val="600"/>
              </a:spcBef>
              <a:spcAft>
                <a:spcPts val="600"/>
              </a:spcAft>
              <a:buFont typeface="Arial" panose="020B0604020202020204" pitchFamily="34" charset="0"/>
              <a:buChar char="•"/>
            </a:pPr>
            <a:r>
              <a:rPr lang="hu-HU" dirty="0"/>
              <a:t>Általános, egész műre utaló hivatkozás esetén pl.: (</a:t>
            </a:r>
            <a:r>
              <a:rPr lang="hu-HU" dirty="0" err="1"/>
              <a:t>Ferge</a:t>
            </a:r>
            <a:r>
              <a:rPr lang="hu-HU" dirty="0"/>
              <a:t>, 1998);</a:t>
            </a:r>
          </a:p>
          <a:p>
            <a:pPr marL="1257300" lvl="2" indent="-342900">
              <a:spcBef>
                <a:spcPts val="600"/>
              </a:spcBef>
              <a:spcAft>
                <a:spcPts val="600"/>
              </a:spcAft>
              <a:buFont typeface="Arial" panose="020B0604020202020204" pitchFamily="34" charset="0"/>
              <a:buChar char="•"/>
            </a:pPr>
            <a:r>
              <a:rPr lang="hu-HU" dirty="0"/>
              <a:t>Idézet vagy meghatározott gondolatra, eszmefuttatásra utaló hivatkozás esetén: (</a:t>
            </a:r>
            <a:r>
              <a:rPr lang="hu-HU" dirty="0" err="1"/>
              <a:t>Ferge</a:t>
            </a:r>
            <a:r>
              <a:rPr lang="hu-HU" dirty="0"/>
              <a:t>, 1998, 6.o.)</a:t>
            </a:r>
          </a:p>
          <a:p>
            <a:pPr marL="1257300" lvl="2" indent="-342900">
              <a:spcBef>
                <a:spcPts val="600"/>
              </a:spcBef>
              <a:spcAft>
                <a:spcPts val="600"/>
              </a:spcAft>
              <a:buFont typeface="Arial" panose="020B0604020202020204" pitchFamily="34" charset="0"/>
              <a:buChar char="•"/>
            </a:pPr>
            <a:r>
              <a:rPr lang="hu-HU" dirty="0"/>
              <a:t>A szakdolgozatban felhasznált forrásokat mindig világosan fel kell tüntetni szöveg közben, mivel a plagizálás szigorú büntetést von maga után, amely lehet a szakdolgozat elutasítása is. </a:t>
            </a:r>
          </a:p>
          <a:p>
            <a:pPr marL="1257300" lvl="2" indent="-342900">
              <a:spcBef>
                <a:spcPts val="600"/>
              </a:spcBef>
              <a:spcAft>
                <a:spcPts val="600"/>
              </a:spcAft>
              <a:buFont typeface="Arial" panose="020B0604020202020204" pitchFamily="34" charset="0"/>
              <a:buChar char="•"/>
            </a:pPr>
            <a:r>
              <a:rPr lang="hu-HU" dirty="0"/>
              <a:t>A hivatkozások rendje az </a:t>
            </a:r>
            <a:r>
              <a:rPr lang="hu-HU" b="1" i="1" dirty="0"/>
              <a:t>APA nemzetközi stílust </a:t>
            </a:r>
            <a:r>
              <a:rPr lang="hu-HU" dirty="0"/>
              <a:t>kell, hogy kövesse, legyen egyértelmű, következetes (a választott formai megoldásokat az egész dolgozatban kövessük, beleértve a kiemeléseket is), tartalmazza a kötelező adatokat. </a:t>
            </a:r>
          </a:p>
          <a:p>
            <a:pPr marL="1257300" lvl="2" indent="-342900">
              <a:spcBef>
                <a:spcPts val="600"/>
              </a:spcBef>
              <a:spcAft>
                <a:spcPts val="600"/>
              </a:spcAft>
              <a:buFont typeface="Arial" panose="020B0604020202020204" pitchFamily="34" charset="0"/>
              <a:buChar char="•"/>
            </a:pPr>
            <a:r>
              <a:rPr lang="hu-HU" b="1" i="1" dirty="0"/>
              <a:t>A szöveg közbeni hivatkozások teljes mértékben összhangot kell, hogy képezzenek az irodalomjegyzékben közölt tételekkel</a:t>
            </a:r>
            <a:r>
              <a:rPr lang="hu-HU" dirty="0"/>
              <a:t>.</a:t>
            </a:r>
          </a:p>
        </p:txBody>
      </p:sp>
    </p:spTree>
    <p:extLst>
      <p:ext uri="{BB962C8B-B14F-4D97-AF65-F5344CB8AC3E}">
        <p14:creationId xmlns:p14="http://schemas.microsoft.com/office/powerpoint/2010/main" val="41160976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C1CFD-B08D-7CEF-08B4-AB75210BC5C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92EC6BB8-FC1F-B5DF-A028-AC4E2EA1EFB8}"/>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B41F5AAD-C70C-B2F5-A265-A91B44F2B2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B0D908BB-0DB4-42CB-6A59-4641C76CF5D8}"/>
              </a:ext>
            </a:extLst>
          </p:cNvPr>
          <p:cNvSpPr txBox="1"/>
          <p:nvPr/>
        </p:nvSpPr>
        <p:spPr>
          <a:xfrm>
            <a:off x="870857" y="1383639"/>
            <a:ext cx="10265228" cy="5262979"/>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szakdolgozat formai követelményei</a:t>
            </a:r>
          </a:p>
          <a:p>
            <a:pPr marL="800100" lvl="1" indent="-342900">
              <a:spcBef>
                <a:spcPts val="600"/>
              </a:spcBef>
              <a:spcAft>
                <a:spcPts val="600"/>
              </a:spcAft>
              <a:buFont typeface="Arial" panose="020B0604020202020204" pitchFamily="34" charset="0"/>
              <a:buChar char="•"/>
            </a:pPr>
            <a:r>
              <a:rPr lang="hu-HU" sz="1600" b="1" i="1" dirty="0"/>
              <a:t>Hivatkozások </a:t>
            </a:r>
          </a:p>
          <a:p>
            <a:pPr marL="1257300" lvl="2" indent="-342900">
              <a:spcBef>
                <a:spcPts val="600"/>
              </a:spcBef>
              <a:spcAft>
                <a:spcPts val="600"/>
              </a:spcAft>
              <a:buFont typeface="Arial" panose="020B0604020202020204" pitchFamily="34" charset="0"/>
              <a:buChar char="•"/>
            </a:pPr>
            <a:r>
              <a:rPr lang="hu-HU" sz="1600" dirty="0"/>
              <a:t>Könyv vagy szerkesztett kötet esetén minden egyes esetben kötelezően fel kell tüntetni a szerzőt (adott esetben szerkesztőt is); az irodalom címét; a kiadót, a kiadás helyét és idejét. </a:t>
            </a:r>
          </a:p>
          <a:p>
            <a:pPr marL="1714500" lvl="3" indent="-342900">
              <a:spcBef>
                <a:spcPts val="600"/>
              </a:spcBef>
              <a:spcAft>
                <a:spcPts val="600"/>
              </a:spcAft>
              <a:buFont typeface="Arial" panose="020B0604020202020204" pitchFamily="34" charset="0"/>
              <a:buChar char="•"/>
            </a:pPr>
            <a:r>
              <a:rPr lang="hu-HU" sz="1600" dirty="0" err="1"/>
              <a:t>Andorka</a:t>
            </a:r>
            <a:r>
              <a:rPr lang="hu-HU" sz="1600" dirty="0"/>
              <a:t> Rudolf (1997). Bevezetés a szociológiába. Budapest, Osiris Kiadó. </a:t>
            </a:r>
          </a:p>
          <a:p>
            <a:pPr marL="1714500" lvl="3" indent="-342900">
              <a:spcBef>
                <a:spcPts val="600"/>
              </a:spcBef>
              <a:spcAft>
                <a:spcPts val="600"/>
              </a:spcAft>
              <a:buFont typeface="Arial" panose="020B0604020202020204" pitchFamily="34" charset="0"/>
              <a:buChar char="•"/>
            </a:pPr>
            <a:r>
              <a:rPr lang="hu-HU" sz="1600" dirty="0"/>
              <a:t>Somlai Péter (1999). A szociológia születése a tizenkilencedik században. In </a:t>
            </a:r>
            <a:r>
              <a:rPr lang="hu-HU" sz="1600" dirty="0" err="1"/>
              <a:t>Felkai</a:t>
            </a:r>
            <a:r>
              <a:rPr lang="hu-HU" sz="1600" dirty="0"/>
              <a:t> Gábor (szerk.), A szociológia kialakulása. Tanulmányok (pp. 13–25). Budapest, Új Mandátum Könyvkiadó. </a:t>
            </a:r>
          </a:p>
          <a:p>
            <a:pPr marL="1257300" lvl="2" indent="-342900">
              <a:spcBef>
                <a:spcPts val="600"/>
              </a:spcBef>
              <a:spcAft>
                <a:spcPts val="600"/>
              </a:spcAft>
              <a:buFont typeface="Arial" panose="020B0604020202020204" pitchFamily="34" charset="0"/>
              <a:buChar char="•"/>
            </a:pPr>
            <a:r>
              <a:rPr lang="hu-HU" sz="1600" dirty="0"/>
              <a:t>Folyóiratcikk, tanulmány esetében a szerző és a cikk neve mellett a folyóirat nevét, a kiadás évét, az évfolyam számát, lapszámát, illetve a folyóiratban megtalálható cikk terjedelmét (oldalszámot).</a:t>
            </a:r>
          </a:p>
          <a:p>
            <a:pPr marL="1714500" lvl="3" indent="-342900">
              <a:spcBef>
                <a:spcPts val="600"/>
              </a:spcBef>
              <a:spcAft>
                <a:spcPts val="600"/>
              </a:spcAft>
              <a:buFont typeface="Arial" panose="020B0604020202020204" pitchFamily="34" charset="0"/>
              <a:buChar char="•"/>
            </a:pPr>
            <a:r>
              <a:rPr lang="hu-HU" sz="1600" dirty="0"/>
              <a:t> </a:t>
            </a:r>
            <a:r>
              <a:rPr lang="hu-HU" sz="1600" dirty="0" err="1"/>
              <a:t>Ferge</a:t>
            </a:r>
            <a:r>
              <a:rPr lang="hu-HU" sz="1600" dirty="0"/>
              <a:t> Zsuzsa (1999). Szegénység és bűnözés, azaz van-e dezintegrációs és </a:t>
            </a:r>
            <a:r>
              <a:rPr lang="hu-HU" sz="1600" dirty="0" err="1"/>
              <a:t>decivilizációs</a:t>
            </a:r>
            <a:r>
              <a:rPr lang="hu-HU" sz="1600" dirty="0"/>
              <a:t> veszély? Belügyi Szemle 47(2), 3–27. </a:t>
            </a:r>
          </a:p>
          <a:p>
            <a:pPr marL="1257300" lvl="2" indent="-342900">
              <a:spcBef>
                <a:spcPts val="600"/>
              </a:spcBef>
              <a:spcAft>
                <a:spcPts val="600"/>
              </a:spcAft>
              <a:buFont typeface="Arial" panose="020B0604020202020204" pitchFamily="34" charset="0"/>
              <a:buChar char="•"/>
            </a:pPr>
            <a:r>
              <a:rPr lang="hu-HU" sz="1600" dirty="0"/>
              <a:t>Internetes hivatkozásnál fel kell tüntetni (amennyiben közlésre kerül) a szerzőt, az irodalom címét, pontosan rögzítve a weblap címét, illetve a levétel dátumát. </a:t>
            </a:r>
          </a:p>
          <a:p>
            <a:pPr marL="1714500" lvl="3" indent="-342900">
              <a:spcBef>
                <a:spcPts val="600"/>
              </a:spcBef>
              <a:spcAft>
                <a:spcPts val="600"/>
              </a:spcAft>
              <a:buFont typeface="Arial" panose="020B0604020202020204" pitchFamily="34" charset="0"/>
              <a:buChar char="•"/>
            </a:pPr>
            <a:r>
              <a:rPr lang="hu-HU" sz="1600" dirty="0"/>
              <a:t>Lea, John: A bűnözés mint uralom. http://www.freeweb.hu/eszmelet/64/lea64.html (Levétel ideje: 2011.03.06.)</a:t>
            </a:r>
          </a:p>
        </p:txBody>
      </p:sp>
    </p:spTree>
    <p:extLst>
      <p:ext uri="{BB962C8B-B14F-4D97-AF65-F5344CB8AC3E}">
        <p14:creationId xmlns:p14="http://schemas.microsoft.com/office/powerpoint/2010/main" val="3584972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05A35-F647-C90E-6C59-0CEA3C8B710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F27C2960-AD60-FB0D-75CC-28CC4A9BAEB6}"/>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CA792220-6EE4-1450-B40B-C5910F1B59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9CD81112-08BC-EA6A-A4F2-F3046ED44FA3}"/>
              </a:ext>
            </a:extLst>
          </p:cNvPr>
          <p:cNvSpPr txBox="1"/>
          <p:nvPr/>
        </p:nvSpPr>
        <p:spPr>
          <a:xfrm>
            <a:off x="870857" y="1676403"/>
            <a:ext cx="10265228" cy="4339650"/>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dolgozat értékelése, a minősítés szempontjai </a:t>
            </a:r>
          </a:p>
          <a:p>
            <a:pPr marL="800100" lvl="1" indent="-342900">
              <a:spcBef>
                <a:spcPts val="600"/>
              </a:spcBef>
              <a:spcAft>
                <a:spcPts val="600"/>
              </a:spcAft>
              <a:buFont typeface="Arial" panose="020B0604020202020204" pitchFamily="34" charset="0"/>
              <a:buChar char="•"/>
            </a:pPr>
            <a:r>
              <a:rPr lang="hu-HU" sz="1600" b="1" i="1" dirty="0"/>
              <a:t>A témaválasztás: </a:t>
            </a:r>
          </a:p>
          <a:p>
            <a:pPr marL="1257300" lvl="2" indent="-342900">
              <a:spcBef>
                <a:spcPts val="600"/>
              </a:spcBef>
              <a:spcAft>
                <a:spcPts val="600"/>
              </a:spcAft>
              <a:buFont typeface="Arial" panose="020B0604020202020204" pitchFamily="34" charset="0"/>
              <a:buChar char="•"/>
            </a:pPr>
            <a:r>
              <a:rPr lang="hu-HU" sz="1600" dirty="0"/>
              <a:t>a témaválasztás eredetisége, </a:t>
            </a:r>
          </a:p>
          <a:p>
            <a:pPr marL="1257300" lvl="2" indent="-342900">
              <a:spcBef>
                <a:spcPts val="600"/>
              </a:spcBef>
              <a:spcAft>
                <a:spcPts val="600"/>
              </a:spcAft>
              <a:buFont typeface="Arial" panose="020B0604020202020204" pitchFamily="34" charset="0"/>
              <a:buChar char="•"/>
            </a:pPr>
            <a:r>
              <a:rPr lang="hu-HU" sz="1600" dirty="0"/>
              <a:t>a téma/esetválasztás szempontjai, szakmai- és tudományos kidolgozottsága, </a:t>
            </a:r>
          </a:p>
          <a:p>
            <a:pPr marL="1257300" lvl="2" indent="-342900">
              <a:spcBef>
                <a:spcPts val="600"/>
              </a:spcBef>
              <a:spcAft>
                <a:spcPts val="600"/>
              </a:spcAft>
              <a:buFont typeface="Arial" panose="020B0604020202020204" pitchFamily="34" charset="0"/>
              <a:buChar char="•"/>
            </a:pPr>
            <a:r>
              <a:rPr lang="hu-HU" sz="1600" dirty="0"/>
              <a:t>a témaválasztás kapcsolódási mélysége a szociális menedzser / intézményvezető munkájához ,</a:t>
            </a:r>
          </a:p>
          <a:p>
            <a:pPr marL="1257300" lvl="2" indent="-342900">
              <a:spcBef>
                <a:spcPts val="600"/>
              </a:spcBef>
              <a:spcAft>
                <a:spcPts val="600"/>
              </a:spcAft>
              <a:buFont typeface="Arial" panose="020B0604020202020204" pitchFamily="34" charset="0"/>
              <a:buChar char="•"/>
            </a:pPr>
            <a:r>
              <a:rPr lang="hu-HU" sz="1600" dirty="0"/>
              <a:t>a vizsgált probléma elméleti és/vagy gyakorlati fontossága. </a:t>
            </a:r>
          </a:p>
          <a:p>
            <a:pPr marL="800100" lvl="1" indent="-342900">
              <a:spcBef>
                <a:spcPts val="600"/>
              </a:spcBef>
              <a:spcAft>
                <a:spcPts val="600"/>
              </a:spcAft>
              <a:buFont typeface="Arial" panose="020B0604020202020204" pitchFamily="34" charset="0"/>
              <a:buChar char="•"/>
            </a:pPr>
            <a:r>
              <a:rPr lang="hu-HU" sz="1600" b="1" i="1" dirty="0"/>
              <a:t>A felhasznált szakirodalom: </a:t>
            </a:r>
          </a:p>
          <a:p>
            <a:pPr marL="1257300" lvl="2" indent="-342900">
              <a:spcBef>
                <a:spcPts val="600"/>
              </a:spcBef>
              <a:spcAft>
                <a:spcPts val="600"/>
              </a:spcAft>
              <a:buFont typeface="Arial" panose="020B0604020202020204" pitchFamily="34" charset="0"/>
              <a:buChar char="•"/>
            </a:pPr>
            <a:r>
              <a:rPr lang="hu-HU" sz="1600" dirty="0"/>
              <a:t>a feldolgozott irodalom, forrásanyag terjedelme, </a:t>
            </a:r>
          </a:p>
          <a:p>
            <a:pPr marL="1257300" lvl="2" indent="-342900">
              <a:spcBef>
                <a:spcPts val="600"/>
              </a:spcBef>
              <a:spcAft>
                <a:spcPts val="600"/>
              </a:spcAft>
              <a:buFont typeface="Arial" panose="020B0604020202020204" pitchFamily="34" charset="0"/>
              <a:buChar char="•"/>
            </a:pPr>
            <a:r>
              <a:rPr lang="hu-HU" sz="1600" dirty="0"/>
              <a:t>felhasznált szakirodalmak újszerűsége, </a:t>
            </a:r>
          </a:p>
          <a:p>
            <a:pPr marL="1257300" lvl="2" indent="-342900">
              <a:spcBef>
                <a:spcPts val="600"/>
              </a:spcBef>
              <a:spcAft>
                <a:spcPts val="600"/>
              </a:spcAft>
              <a:buFont typeface="Arial" panose="020B0604020202020204" pitchFamily="34" charset="0"/>
              <a:buChar char="•"/>
            </a:pPr>
            <a:r>
              <a:rPr lang="hu-HU" sz="1600" dirty="0"/>
              <a:t>az irodalom, forrásanyag feldolgozottsága, </a:t>
            </a:r>
          </a:p>
          <a:p>
            <a:pPr marL="1257300" lvl="2" indent="-342900">
              <a:spcBef>
                <a:spcPts val="600"/>
              </a:spcBef>
              <a:spcAft>
                <a:spcPts val="600"/>
              </a:spcAft>
              <a:buFont typeface="Arial" panose="020B0604020202020204" pitchFamily="34" charset="0"/>
              <a:buChar char="•"/>
            </a:pPr>
            <a:r>
              <a:rPr lang="hu-HU" sz="1600" dirty="0"/>
              <a:t>a hivatkozási szabályok betartása. </a:t>
            </a:r>
          </a:p>
        </p:txBody>
      </p:sp>
    </p:spTree>
    <p:extLst>
      <p:ext uri="{BB962C8B-B14F-4D97-AF65-F5344CB8AC3E}">
        <p14:creationId xmlns:p14="http://schemas.microsoft.com/office/powerpoint/2010/main" val="1474690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7E8D2-FCA8-4CE7-FDB1-AEDCAA56D84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2506705D-1D36-0094-ED8E-268F72F6253B}"/>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2FCDA227-AF21-5C24-3D23-5BAFAC9D51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85892E87-2D8E-FE04-CE6B-8F3DE6B8B96D}"/>
              </a:ext>
            </a:extLst>
          </p:cNvPr>
          <p:cNvSpPr txBox="1"/>
          <p:nvPr/>
        </p:nvSpPr>
        <p:spPr>
          <a:xfrm>
            <a:off x="870857" y="1676403"/>
            <a:ext cx="10265228" cy="4739759"/>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dolgozat értékelése, a minősítés szempontjai </a:t>
            </a:r>
          </a:p>
          <a:p>
            <a:pPr marL="800100" lvl="1" indent="-342900">
              <a:spcBef>
                <a:spcPts val="600"/>
              </a:spcBef>
              <a:spcAft>
                <a:spcPts val="600"/>
              </a:spcAft>
              <a:buFont typeface="Arial" panose="020B0604020202020204" pitchFamily="34" charset="0"/>
              <a:buChar char="•"/>
            </a:pPr>
            <a:r>
              <a:rPr lang="hu-HU" sz="1600" b="1" i="1" dirty="0"/>
              <a:t>A kidolgozás színvonala: </a:t>
            </a:r>
          </a:p>
          <a:p>
            <a:pPr marL="1257300" lvl="2" indent="-342900">
              <a:spcBef>
                <a:spcPts val="600"/>
              </a:spcBef>
              <a:spcAft>
                <a:spcPts val="600"/>
              </a:spcAft>
              <a:buFont typeface="Arial" panose="020B0604020202020204" pitchFamily="34" charset="0"/>
              <a:buChar char="•"/>
            </a:pPr>
            <a:r>
              <a:rPr lang="hu-HU" sz="1600" dirty="0"/>
              <a:t>a dolgozat címének összhangja a tartalommal, </a:t>
            </a:r>
          </a:p>
          <a:p>
            <a:pPr marL="1257300" lvl="2" indent="-342900">
              <a:spcBef>
                <a:spcPts val="600"/>
              </a:spcBef>
              <a:spcAft>
                <a:spcPts val="600"/>
              </a:spcAft>
              <a:buFont typeface="Arial" panose="020B0604020202020204" pitchFamily="34" charset="0"/>
              <a:buChar char="•"/>
            </a:pPr>
            <a:r>
              <a:rPr lang="hu-HU" sz="1600" dirty="0"/>
              <a:t>a témakidolgozás felépítése, </a:t>
            </a:r>
            <a:r>
              <a:rPr lang="hu-HU" sz="1600" dirty="0" err="1"/>
              <a:t>fókuszáltsága</a:t>
            </a:r>
            <a:r>
              <a:rPr lang="hu-HU" sz="1600" dirty="0"/>
              <a:t>, lényegi elemek kiemelése, koherencia, </a:t>
            </a:r>
          </a:p>
          <a:p>
            <a:pPr marL="1257300" lvl="2" indent="-342900">
              <a:spcBef>
                <a:spcPts val="600"/>
              </a:spcBef>
              <a:spcAft>
                <a:spcPts val="600"/>
              </a:spcAft>
              <a:buFont typeface="Arial" panose="020B0604020202020204" pitchFamily="34" charset="0"/>
              <a:buChar char="•"/>
            </a:pPr>
            <a:r>
              <a:rPr lang="hu-HU" sz="1600" dirty="0"/>
              <a:t>a dolgozat egységes, összefüggő, logikus szerkesztése, </a:t>
            </a:r>
          </a:p>
          <a:p>
            <a:pPr marL="1257300" lvl="2" indent="-342900">
              <a:spcBef>
                <a:spcPts val="600"/>
              </a:spcBef>
              <a:spcAft>
                <a:spcPts val="600"/>
              </a:spcAft>
              <a:buFont typeface="Arial" panose="020B0604020202020204" pitchFamily="34" charset="0"/>
              <a:buChar char="•"/>
            </a:pPr>
            <a:r>
              <a:rPr lang="hu-HU" sz="1600" dirty="0"/>
              <a:t>a szerző érvelése, gondolatmenete, </a:t>
            </a:r>
          </a:p>
          <a:p>
            <a:pPr marL="1257300" lvl="2" indent="-342900">
              <a:spcBef>
                <a:spcPts val="600"/>
              </a:spcBef>
              <a:spcAft>
                <a:spcPts val="600"/>
              </a:spcAft>
              <a:buFont typeface="Arial" panose="020B0604020202020204" pitchFamily="34" charset="0"/>
              <a:buChar char="•"/>
            </a:pPr>
            <a:r>
              <a:rPr lang="hu-HU" sz="1600" dirty="0"/>
              <a:t>a dolgozat kivitelezése, stílusa, nyelvezete, külalakja, </a:t>
            </a:r>
          </a:p>
          <a:p>
            <a:pPr marL="1257300" lvl="2" indent="-342900">
              <a:spcBef>
                <a:spcPts val="600"/>
              </a:spcBef>
              <a:spcAft>
                <a:spcPts val="600"/>
              </a:spcAft>
              <a:buFont typeface="Arial" panose="020B0604020202020204" pitchFamily="34" charset="0"/>
              <a:buChar char="•"/>
            </a:pPr>
            <a:r>
              <a:rPr lang="hu-HU" sz="1600" dirty="0"/>
              <a:t>önálló eredmények – a szerző önálló gondolatainak, következtetéseinek megalapozottsága, </a:t>
            </a:r>
          </a:p>
          <a:p>
            <a:pPr marL="1257300" lvl="2" indent="-342900">
              <a:spcBef>
                <a:spcPts val="600"/>
              </a:spcBef>
              <a:spcAft>
                <a:spcPts val="600"/>
              </a:spcAft>
              <a:buFont typeface="Arial" panose="020B0604020202020204" pitchFamily="34" charset="0"/>
              <a:buChar char="•"/>
            </a:pPr>
            <a:r>
              <a:rPr lang="hu-HU" sz="1600" dirty="0"/>
              <a:t>a felvetett problémák újszerűsége, </a:t>
            </a:r>
          </a:p>
          <a:p>
            <a:pPr marL="1257300" lvl="2" indent="-342900">
              <a:spcBef>
                <a:spcPts val="600"/>
              </a:spcBef>
              <a:spcAft>
                <a:spcPts val="600"/>
              </a:spcAft>
              <a:buFont typeface="Arial" panose="020B0604020202020204" pitchFamily="34" charset="0"/>
              <a:buChar char="•"/>
            </a:pPr>
            <a:r>
              <a:rPr lang="hu-HU" sz="1600" dirty="0"/>
              <a:t>megfelelő szakmai nyelvezet, </a:t>
            </a:r>
          </a:p>
          <a:p>
            <a:pPr marL="1257300" lvl="2" indent="-342900">
              <a:spcBef>
                <a:spcPts val="600"/>
              </a:spcBef>
              <a:spcAft>
                <a:spcPts val="600"/>
              </a:spcAft>
              <a:buFont typeface="Arial" panose="020B0604020202020204" pitchFamily="34" charset="0"/>
              <a:buChar char="•"/>
            </a:pPr>
            <a:r>
              <a:rPr lang="hu-HU" sz="1600" dirty="0"/>
              <a:t>a kutatás alapos kivitelezése, </a:t>
            </a:r>
          </a:p>
          <a:p>
            <a:pPr marL="1257300" lvl="2" indent="-342900">
              <a:spcBef>
                <a:spcPts val="600"/>
              </a:spcBef>
              <a:spcAft>
                <a:spcPts val="600"/>
              </a:spcAft>
              <a:buFont typeface="Arial" panose="020B0604020202020204" pitchFamily="34" charset="0"/>
              <a:buChar char="•"/>
            </a:pPr>
            <a:r>
              <a:rPr lang="hu-HU" sz="1600" dirty="0"/>
              <a:t>az empirikus adatok megfelelő felhasználása és értelmezése. </a:t>
            </a:r>
          </a:p>
        </p:txBody>
      </p:sp>
    </p:spTree>
    <p:extLst>
      <p:ext uri="{BB962C8B-B14F-4D97-AF65-F5344CB8AC3E}">
        <p14:creationId xmlns:p14="http://schemas.microsoft.com/office/powerpoint/2010/main" val="32304352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E535F-B679-33EC-C0A9-0C0D2649F90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1074BEFD-E55A-EDC5-1B03-8824D4AD017D}"/>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9490FEF9-A930-CFCC-CB3B-49BFAA90CD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6E7B58E0-889B-0FA4-9D0A-BEECC7F3B54A}"/>
              </a:ext>
            </a:extLst>
          </p:cNvPr>
          <p:cNvSpPr txBox="1"/>
          <p:nvPr/>
        </p:nvSpPr>
        <p:spPr>
          <a:xfrm>
            <a:off x="870857" y="1676403"/>
            <a:ext cx="10265228" cy="4031873"/>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dolgozat értékelése, a minősítés szempontjai </a:t>
            </a:r>
          </a:p>
          <a:p>
            <a:pPr marL="800100" lvl="1" indent="-342900">
              <a:spcBef>
                <a:spcPts val="600"/>
              </a:spcBef>
              <a:spcAft>
                <a:spcPts val="600"/>
              </a:spcAft>
              <a:buFont typeface="Arial" panose="020B0604020202020204" pitchFamily="34" charset="0"/>
              <a:buChar char="•"/>
            </a:pPr>
            <a:r>
              <a:rPr lang="hu-HU" sz="2400" dirty="0"/>
              <a:t>Továbbá kiemelt bírálati szempont a </a:t>
            </a:r>
            <a:r>
              <a:rPr lang="hu-HU" sz="2400" b="1" i="1" dirty="0"/>
              <a:t>formai követelményeknek </a:t>
            </a:r>
            <a:r>
              <a:rPr lang="hu-HU" sz="2400" dirty="0"/>
              <a:t>való megfelelés: </a:t>
            </a:r>
          </a:p>
          <a:p>
            <a:pPr marL="1257300" lvl="2" indent="-342900">
              <a:spcBef>
                <a:spcPts val="600"/>
              </a:spcBef>
              <a:spcAft>
                <a:spcPts val="600"/>
              </a:spcAft>
              <a:buFont typeface="Arial" panose="020B0604020202020204" pitchFamily="34" charset="0"/>
              <a:buChar char="•"/>
            </a:pPr>
            <a:r>
              <a:rPr lang="hu-HU" sz="2400" dirty="0"/>
              <a:t>a dolgozat külalakja, kivitelezése, a hivatkozások, tartalomjegyzék, bibliográfia, függelék, ábrák, táblázatok stb. milyensége. </a:t>
            </a:r>
          </a:p>
          <a:p>
            <a:pPr marL="800100" lvl="1" indent="-342900">
              <a:spcBef>
                <a:spcPts val="600"/>
              </a:spcBef>
              <a:spcAft>
                <a:spcPts val="600"/>
              </a:spcAft>
              <a:buFont typeface="Arial" panose="020B0604020202020204" pitchFamily="34" charset="0"/>
              <a:buChar char="•"/>
            </a:pPr>
            <a:r>
              <a:rPr lang="hu-HU" sz="2400" b="1" i="1" dirty="0"/>
              <a:t>Ha a szakdolgozat értékelése elégtelen</a:t>
            </a:r>
            <a:r>
              <a:rPr lang="hu-HU" sz="2400" dirty="0"/>
              <a:t>, a hallgató nem bocsátható záróvizsgára és új (módosított/javított) szakdolgozatot kell benyújtania. </a:t>
            </a:r>
          </a:p>
          <a:p>
            <a:pPr marL="800100" lvl="1" indent="-342900">
              <a:spcBef>
                <a:spcPts val="600"/>
              </a:spcBef>
              <a:spcAft>
                <a:spcPts val="600"/>
              </a:spcAft>
              <a:buFont typeface="Arial" panose="020B0604020202020204" pitchFamily="34" charset="0"/>
              <a:buChar char="•"/>
            </a:pPr>
            <a:r>
              <a:rPr lang="hu-HU" sz="2400" dirty="0"/>
              <a:t>Az a hallgató, akinek szakdolgozati minősítése elégtelen, leghamarabb a következő záróvizsga időszakban jelentkezhet védésre.</a:t>
            </a:r>
          </a:p>
        </p:txBody>
      </p:sp>
    </p:spTree>
    <p:extLst>
      <p:ext uri="{BB962C8B-B14F-4D97-AF65-F5344CB8AC3E}">
        <p14:creationId xmlns:p14="http://schemas.microsoft.com/office/powerpoint/2010/main" val="2096501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8C178-EF9C-110D-0B75-C6010BCACBA0}"/>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5F37375-89E6-F37B-4BB3-3721B9EE61E5}"/>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745AC47F-B139-BF91-F1B3-BDD5CF7165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752EEB5F-3ECA-9EE8-486A-8CF514022844}"/>
              </a:ext>
            </a:extLst>
          </p:cNvPr>
          <p:cNvSpPr txBox="1"/>
          <p:nvPr/>
        </p:nvSpPr>
        <p:spPr>
          <a:xfrm>
            <a:off x="870857" y="1383639"/>
            <a:ext cx="10265228" cy="510909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600" b="1" dirty="0">
                <a:highlight>
                  <a:srgbClr val="FFFF00"/>
                </a:highlight>
              </a:rPr>
              <a:t>A szakdolgozat választható típusai</a:t>
            </a:r>
          </a:p>
          <a:p>
            <a:pPr marL="800100" lvl="1" indent="-342900">
              <a:spcBef>
                <a:spcPts val="600"/>
              </a:spcBef>
              <a:spcAft>
                <a:spcPts val="600"/>
              </a:spcAft>
              <a:buFont typeface="Arial" panose="020B0604020202020204" pitchFamily="34" charset="0"/>
              <a:buChar char="•"/>
            </a:pPr>
            <a:r>
              <a:rPr lang="hu-HU" sz="1600" b="1" i="1" dirty="0"/>
              <a:t>2. a. Empirikus kutatás</a:t>
            </a:r>
          </a:p>
          <a:p>
            <a:pPr marL="1257300" lvl="2" indent="-342900">
              <a:spcBef>
                <a:spcPts val="600"/>
              </a:spcBef>
              <a:spcAft>
                <a:spcPts val="600"/>
              </a:spcAft>
              <a:buFont typeface="Arial" panose="020B0604020202020204" pitchFamily="34" charset="0"/>
              <a:buChar char="•"/>
            </a:pPr>
            <a:r>
              <a:rPr lang="hu-HU" sz="1600" i="1" dirty="0"/>
              <a:t>A választott témában a hallgató által végzett empirikus vizsgálat tudományos igényű kutatási beszámolója, a kapott empirikus adatok elméleti összefüggéseinek értelmezésével és magyarázataival együtt.</a:t>
            </a:r>
          </a:p>
          <a:p>
            <a:pPr marL="1257300" lvl="2" indent="-342900">
              <a:spcBef>
                <a:spcPts val="600"/>
              </a:spcBef>
              <a:spcAft>
                <a:spcPts val="600"/>
              </a:spcAft>
              <a:buFont typeface="Arial" panose="020B0604020202020204" pitchFamily="34" charset="0"/>
              <a:buChar char="•"/>
            </a:pPr>
            <a:r>
              <a:rPr lang="hu-HU" sz="1600" b="1" i="1" dirty="0"/>
              <a:t>A lehetséges alkalmazott empirikus kutatás elfogadott módszerei és a vizsgálathoz szükséges elvárt elemszámok: </a:t>
            </a:r>
          </a:p>
          <a:p>
            <a:pPr marL="1714500" lvl="3" indent="-342900">
              <a:spcBef>
                <a:spcPts val="600"/>
              </a:spcBef>
              <a:spcAft>
                <a:spcPts val="600"/>
              </a:spcAft>
              <a:buFont typeface="Arial" panose="020B0604020202020204" pitchFamily="34" charset="0"/>
              <a:buChar char="•"/>
            </a:pPr>
            <a:r>
              <a:rPr lang="hu-HU" sz="1600" i="1" dirty="0"/>
              <a:t>interjútechnika alkalmazása:</a:t>
            </a:r>
            <a:r>
              <a:rPr lang="hu-HU" sz="1600" dirty="0"/>
              <a:t> élettörténeti interjú (min. 8 db); strukturált interjú (min. 20 db); szakértői interjú (min. 5 db); mélyinterjú (min. 10 db); fókuszcsoportos interjú (min. 5 db: csoportonként min. 5-10 fővel); kevert interjú (témavezetővel történő egyeztetés szerint)</a:t>
            </a:r>
          </a:p>
          <a:p>
            <a:pPr marL="1714500" lvl="3" indent="-342900">
              <a:spcBef>
                <a:spcPts val="600"/>
              </a:spcBef>
              <a:spcAft>
                <a:spcPts val="600"/>
              </a:spcAft>
              <a:buFont typeface="Arial" panose="020B0604020202020204" pitchFamily="34" charset="0"/>
              <a:buChar char="•"/>
            </a:pPr>
            <a:r>
              <a:rPr lang="hu-HU" sz="1600" i="1" dirty="0"/>
              <a:t>kérdőíves vizsgálat:</a:t>
            </a:r>
            <a:r>
              <a:rPr lang="hu-HU" sz="1600" dirty="0"/>
              <a:t> min. 100 db kérdőív</a:t>
            </a:r>
            <a:r>
              <a:rPr lang="hu-HU" sz="1600" i="1" dirty="0"/>
              <a:t> és kapcsolódó statisztikai feldolgozás, eredmények képzése és értékelése</a:t>
            </a:r>
          </a:p>
          <a:p>
            <a:pPr marL="1714500" lvl="3" indent="-342900">
              <a:spcBef>
                <a:spcPts val="600"/>
              </a:spcBef>
              <a:spcAft>
                <a:spcPts val="600"/>
              </a:spcAft>
              <a:buFont typeface="Arial" panose="020B0604020202020204" pitchFamily="34" charset="0"/>
              <a:buChar char="•"/>
            </a:pPr>
            <a:r>
              <a:rPr lang="hu-HU" sz="1600" i="1" dirty="0"/>
              <a:t>akta/dokumentum-elemzés:</a:t>
            </a:r>
            <a:r>
              <a:rPr lang="hu-HU" sz="1600" dirty="0"/>
              <a:t> min. 30 db akta/eset</a:t>
            </a:r>
          </a:p>
          <a:p>
            <a:pPr marL="1257300" lvl="2" indent="-342900">
              <a:spcBef>
                <a:spcPts val="600"/>
              </a:spcBef>
              <a:spcAft>
                <a:spcPts val="600"/>
              </a:spcAft>
              <a:buFont typeface="Arial" panose="020B0604020202020204" pitchFamily="34" charset="0"/>
              <a:buChar char="•"/>
            </a:pPr>
            <a:r>
              <a:rPr lang="hu-HU" sz="1600" dirty="0"/>
              <a:t>Az elemszám a vizsgálandó szervezet, csoport, közösség, tématerület sajátosságához adaptálva változhat, a témavezetővel egyeztetve. A társadalomtudományban elfogadott egyéb módszertan használata és annak keretei a témavezetővel egyeztetve lehetséges.</a:t>
            </a:r>
          </a:p>
        </p:txBody>
      </p:sp>
    </p:spTree>
    <p:extLst>
      <p:ext uri="{BB962C8B-B14F-4D97-AF65-F5344CB8AC3E}">
        <p14:creationId xmlns:p14="http://schemas.microsoft.com/office/powerpoint/2010/main" val="5456234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F8FF1-9351-7FB8-8EFB-173F052FB895}"/>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9A99F48D-2925-5BEC-42F3-7CD40ECAC1A2}"/>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17A5A39A-A4F9-3D8D-9851-236334CB39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33FA967E-92B8-685D-8EB1-355B06FE9B0D}"/>
              </a:ext>
            </a:extLst>
          </p:cNvPr>
          <p:cNvSpPr txBox="1"/>
          <p:nvPr/>
        </p:nvSpPr>
        <p:spPr>
          <a:xfrm>
            <a:off x="751114" y="1621974"/>
            <a:ext cx="10265228" cy="461664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b="1" dirty="0">
                <a:highlight>
                  <a:srgbClr val="FFFF00"/>
                </a:highlight>
              </a:rPr>
              <a:t>A szakdolgozat választható típusai</a:t>
            </a:r>
          </a:p>
          <a:p>
            <a:pPr marL="800100" lvl="1" indent="-342900">
              <a:spcBef>
                <a:spcPts val="600"/>
              </a:spcBef>
              <a:spcAft>
                <a:spcPts val="600"/>
              </a:spcAft>
              <a:buFont typeface="Arial" panose="020B0604020202020204" pitchFamily="34" charset="0"/>
              <a:buChar char="•"/>
            </a:pPr>
            <a:r>
              <a:rPr lang="hu-HU" b="1" i="1" dirty="0"/>
              <a:t>2. </a:t>
            </a:r>
            <a:r>
              <a:rPr lang="hu-HU" b="1" i="1" dirty="0" err="1"/>
              <a:t>b.</a:t>
            </a:r>
            <a:r>
              <a:rPr lang="hu-HU" b="1" i="1" dirty="0"/>
              <a:t> Esettanulmány</a:t>
            </a:r>
          </a:p>
          <a:p>
            <a:pPr marL="1257300" lvl="2" indent="-342900">
              <a:spcBef>
                <a:spcPts val="600"/>
              </a:spcBef>
              <a:spcAft>
                <a:spcPts val="600"/>
              </a:spcAft>
              <a:buFont typeface="Arial" panose="020B0604020202020204" pitchFamily="34" charset="0"/>
              <a:buChar char="•"/>
            </a:pPr>
            <a:r>
              <a:rPr lang="hu-HU" i="1" dirty="0"/>
              <a:t>A hallgatói gyakorlat során vagy a munkahelyi környezet feltételrendszerében </a:t>
            </a:r>
            <a:r>
              <a:rPr lang="hu-HU" i="1" dirty="0" err="1"/>
              <a:t>végigvitt</a:t>
            </a:r>
            <a:r>
              <a:rPr lang="hu-HU" i="1" dirty="0"/>
              <a:t> eset tudományos szintű elemzése, a folyamatban tárgyalt eset elméleti összefüggéseinek értelmezésével és magyarázatával együtt, továbbá szakmai és személyes önreflexióval.</a:t>
            </a:r>
          </a:p>
          <a:p>
            <a:pPr marL="1257300" lvl="2" indent="-342900">
              <a:spcBef>
                <a:spcPts val="600"/>
              </a:spcBef>
              <a:spcAft>
                <a:spcPts val="600"/>
              </a:spcAft>
              <a:buFont typeface="Arial" panose="020B0604020202020204" pitchFamily="34" charset="0"/>
              <a:buChar char="•"/>
            </a:pPr>
            <a:r>
              <a:rPr lang="hu-HU" dirty="0"/>
              <a:t>Elvárt esettanulmány szám: min. 1 darab.</a:t>
            </a:r>
          </a:p>
          <a:p>
            <a:pPr marL="800100" lvl="1" indent="-342900">
              <a:spcBef>
                <a:spcPts val="600"/>
              </a:spcBef>
              <a:spcAft>
                <a:spcPts val="600"/>
              </a:spcAft>
              <a:buFont typeface="Arial" panose="020B0604020202020204" pitchFamily="34" charset="0"/>
              <a:buChar char="•"/>
            </a:pPr>
            <a:r>
              <a:rPr lang="hu-HU" b="1" i="1" dirty="0"/>
              <a:t>2. c. Csoportmunka</a:t>
            </a:r>
          </a:p>
          <a:p>
            <a:pPr marL="1257300" lvl="2" indent="-342900">
              <a:spcBef>
                <a:spcPts val="600"/>
              </a:spcBef>
              <a:spcAft>
                <a:spcPts val="600"/>
              </a:spcAft>
              <a:buFont typeface="Arial" panose="020B0604020202020204" pitchFamily="34" charset="0"/>
              <a:buChar char="•"/>
            </a:pPr>
            <a:r>
              <a:rPr lang="hu-HU" i="1" dirty="0"/>
              <a:t>A hallgató által vezetett, a tereptanár szakmai kísérése mellett </a:t>
            </a:r>
            <a:r>
              <a:rPr lang="hu-HU" i="1" dirty="0" err="1"/>
              <a:t>végigvitt</a:t>
            </a:r>
            <a:r>
              <a:rPr lang="hu-HU" i="1" dirty="0"/>
              <a:t> vagy a munkahelyi környezetben teljesített, a szociális tevékenység során alkalmazható csoportmunka-folyamat szakszerű bemutatása és elemzése, a csoportmunkában használt elméleti és módszertani összefüggések értelmezésével és magyarázatával, továbbá szakmai és személyes önreflexióval.</a:t>
            </a:r>
          </a:p>
          <a:p>
            <a:pPr marL="1257300" lvl="2" indent="-342900">
              <a:spcBef>
                <a:spcPts val="600"/>
              </a:spcBef>
              <a:spcAft>
                <a:spcPts val="600"/>
              </a:spcAft>
              <a:buFont typeface="Arial" panose="020B0604020202020204" pitchFamily="34" charset="0"/>
              <a:buChar char="•"/>
            </a:pPr>
            <a:r>
              <a:rPr lang="hu-HU" dirty="0"/>
              <a:t>Elvárt: min. 1 darab, legalább 5-5 alkalomból álló csoportfolyamat.</a:t>
            </a:r>
            <a:endParaRPr lang="hu-HU" sz="1600" dirty="0"/>
          </a:p>
        </p:txBody>
      </p:sp>
    </p:spTree>
    <p:extLst>
      <p:ext uri="{BB962C8B-B14F-4D97-AF65-F5344CB8AC3E}">
        <p14:creationId xmlns:p14="http://schemas.microsoft.com/office/powerpoint/2010/main" val="286881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8D958-F7C4-F1B3-3103-113B32EB4F4D}"/>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B52B93F0-F72C-F827-56BE-18EF0ACF1DE8}"/>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Forráskutatás</a:t>
            </a:r>
          </a:p>
        </p:txBody>
      </p:sp>
      <p:pic>
        <p:nvPicPr>
          <p:cNvPr id="5" name="Picture 2" descr="Pázmány Bölcsészet- és Társadalomtudományi Kar - PPKE BTK | Budapest">
            <a:extLst>
              <a:ext uri="{FF2B5EF4-FFF2-40B4-BE49-F238E27FC236}">
                <a16:creationId xmlns:a16="http://schemas.microsoft.com/office/drawing/2014/main" id="{8CC0A04E-747F-3251-F145-25F5A5DF0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7CC41CD7-3C88-5B05-41AE-5899220D4EA6}"/>
              </a:ext>
            </a:extLst>
          </p:cNvPr>
          <p:cNvSpPr txBox="1"/>
          <p:nvPr/>
        </p:nvSpPr>
        <p:spPr>
          <a:xfrm>
            <a:off x="870857" y="1279568"/>
            <a:ext cx="10265228" cy="5324535"/>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1400" b="1" dirty="0"/>
              <a:t>Forráskutatás</a:t>
            </a:r>
            <a:r>
              <a:rPr lang="hu-HU" sz="1400" dirty="0"/>
              <a:t> </a:t>
            </a:r>
          </a:p>
          <a:p>
            <a:pPr marL="800100" lvl="1" indent="-342900">
              <a:spcBef>
                <a:spcPts val="600"/>
              </a:spcBef>
              <a:spcAft>
                <a:spcPts val="600"/>
              </a:spcAft>
              <a:buFont typeface="Arial" panose="020B0604020202020204" pitchFamily="34" charset="0"/>
              <a:buChar char="•"/>
            </a:pPr>
            <a:r>
              <a:rPr lang="hu-HU" sz="1400" b="1" i="1" dirty="0"/>
              <a:t>Források fogalma: </a:t>
            </a:r>
            <a:r>
              <a:rPr lang="hu-HU" sz="1400" dirty="0"/>
              <a:t>az a hely, ahonnan információkat szerezhetünk a dolgozatunk elkészítéséhez, állításaink, hipotéziseink alátámasztására és bizonyítására. </a:t>
            </a:r>
          </a:p>
          <a:p>
            <a:pPr marL="800100" lvl="1" indent="-342900">
              <a:spcBef>
                <a:spcPts val="600"/>
              </a:spcBef>
              <a:spcAft>
                <a:spcPts val="600"/>
              </a:spcAft>
              <a:buFont typeface="Arial" panose="020B0604020202020204" pitchFamily="34" charset="0"/>
              <a:buChar char="•"/>
            </a:pPr>
            <a:r>
              <a:rPr lang="hu-HU" sz="1400" b="1" i="1" dirty="0"/>
              <a:t>Legfontosabb források: </a:t>
            </a:r>
          </a:p>
          <a:p>
            <a:pPr marL="1257300" lvl="2" indent="-342900">
              <a:spcBef>
                <a:spcPts val="600"/>
              </a:spcBef>
              <a:spcAft>
                <a:spcPts val="600"/>
              </a:spcAft>
              <a:buFont typeface="Arial" panose="020B0604020202020204" pitchFamily="34" charset="0"/>
              <a:buChar char="•"/>
            </a:pPr>
            <a:r>
              <a:rPr lang="hu-HU" sz="1400" i="1" dirty="0"/>
              <a:t>primer források (saját kutatások) </a:t>
            </a:r>
          </a:p>
          <a:p>
            <a:pPr marL="1714500" lvl="3" indent="-342900">
              <a:spcBef>
                <a:spcPts val="600"/>
              </a:spcBef>
              <a:spcAft>
                <a:spcPts val="600"/>
              </a:spcAft>
              <a:buFont typeface="Arial" panose="020B0604020202020204" pitchFamily="34" charset="0"/>
              <a:buChar char="•"/>
            </a:pPr>
            <a:r>
              <a:rPr lang="hu-HU" sz="1400" dirty="0"/>
              <a:t>saját kutatások felmérések, </a:t>
            </a:r>
          </a:p>
          <a:p>
            <a:pPr marL="1714500" lvl="3" indent="-342900">
              <a:spcBef>
                <a:spcPts val="600"/>
              </a:spcBef>
              <a:spcAft>
                <a:spcPts val="600"/>
              </a:spcAft>
              <a:buFont typeface="Arial" panose="020B0604020202020204" pitchFamily="34" charset="0"/>
              <a:buChar char="•"/>
            </a:pPr>
            <a:r>
              <a:rPr lang="hu-HU" sz="1400" dirty="0"/>
              <a:t>kérdőívek, </a:t>
            </a:r>
          </a:p>
          <a:p>
            <a:pPr marL="1714500" lvl="3" indent="-342900">
              <a:spcBef>
                <a:spcPts val="600"/>
              </a:spcBef>
              <a:spcAft>
                <a:spcPts val="600"/>
              </a:spcAft>
              <a:buFont typeface="Arial" panose="020B0604020202020204" pitchFamily="34" charset="0"/>
              <a:buChar char="•"/>
            </a:pPr>
            <a:r>
              <a:rPr lang="hu-HU" sz="1400" dirty="0" err="1"/>
              <a:t>survey</a:t>
            </a:r>
            <a:r>
              <a:rPr lang="hu-HU" sz="1400" dirty="0"/>
              <a:t> </a:t>
            </a:r>
            <a:r>
              <a:rPr lang="hu-HU" sz="1400" dirty="0" err="1"/>
              <a:t>monkey</a:t>
            </a:r>
            <a:r>
              <a:rPr lang="hu-HU" sz="1400" dirty="0"/>
              <a:t> </a:t>
            </a:r>
          </a:p>
          <a:p>
            <a:pPr marL="1714500" lvl="3" indent="-342900">
              <a:spcBef>
                <a:spcPts val="600"/>
              </a:spcBef>
              <a:spcAft>
                <a:spcPts val="600"/>
              </a:spcAft>
              <a:buFont typeface="Arial" panose="020B0604020202020204" pitchFamily="34" charset="0"/>
              <a:buChar char="•"/>
            </a:pPr>
            <a:r>
              <a:rPr lang="hu-HU" sz="1400" dirty="0"/>
              <a:t>interjúk stb. </a:t>
            </a:r>
          </a:p>
          <a:p>
            <a:pPr marL="1257300" lvl="2" indent="-342900">
              <a:spcBef>
                <a:spcPts val="600"/>
              </a:spcBef>
              <a:spcAft>
                <a:spcPts val="600"/>
              </a:spcAft>
              <a:buFont typeface="Arial" panose="020B0604020202020204" pitchFamily="34" charset="0"/>
              <a:buChar char="•"/>
            </a:pPr>
            <a:r>
              <a:rPr lang="hu-HU" sz="1400" i="1" dirty="0"/>
              <a:t>szekunder források (mások által készített források) </a:t>
            </a:r>
          </a:p>
          <a:p>
            <a:pPr marL="1714500" lvl="3" indent="-342900">
              <a:spcBef>
                <a:spcPts val="600"/>
              </a:spcBef>
              <a:spcAft>
                <a:spcPts val="600"/>
              </a:spcAft>
              <a:buFont typeface="Arial" panose="020B0604020202020204" pitchFamily="34" charset="0"/>
              <a:buChar char="•"/>
            </a:pPr>
            <a:r>
              <a:rPr lang="hu-HU" sz="1400" dirty="0"/>
              <a:t>könyv, könyvrészlet </a:t>
            </a:r>
          </a:p>
          <a:p>
            <a:pPr marL="1714500" lvl="3" indent="-342900">
              <a:spcBef>
                <a:spcPts val="600"/>
              </a:spcBef>
              <a:spcAft>
                <a:spcPts val="600"/>
              </a:spcAft>
              <a:buFont typeface="Arial" panose="020B0604020202020204" pitchFamily="34" charset="0"/>
              <a:buChar char="•"/>
            </a:pPr>
            <a:r>
              <a:rPr lang="hu-HU" sz="1400" dirty="0"/>
              <a:t>folyóirat, folyóiratcikk </a:t>
            </a:r>
          </a:p>
          <a:p>
            <a:pPr marL="1714500" lvl="3" indent="-342900">
              <a:spcBef>
                <a:spcPts val="600"/>
              </a:spcBef>
              <a:spcAft>
                <a:spcPts val="600"/>
              </a:spcAft>
              <a:buFont typeface="Arial" panose="020B0604020202020204" pitchFamily="34" charset="0"/>
              <a:buChar char="•"/>
            </a:pPr>
            <a:r>
              <a:rPr lang="hu-HU" sz="1400" dirty="0"/>
              <a:t>internet </a:t>
            </a:r>
          </a:p>
          <a:p>
            <a:pPr marL="1257300" lvl="2" indent="-342900">
              <a:spcBef>
                <a:spcPts val="600"/>
              </a:spcBef>
              <a:spcAft>
                <a:spcPts val="600"/>
              </a:spcAft>
              <a:buFont typeface="Arial" panose="020B0604020202020204" pitchFamily="34" charset="0"/>
              <a:buChar char="•"/>
            </a:pPr>
            <a:r>
              <a:rPr lang="hu-HU" sz="1400" i="1" dirty="0"/>
              <a:t>szürke irodalom </a:t>
            </a:r>
            <a:r>
              <a:rPr lang="hu-HU" sz="1400" dirty="0"/>
              <a:t>(hivatalosan meg nem jelentett kiadványok, konferencia-kötetek, stb.) </a:t>
            </a:r>
          </a:p>
          <a:p>
            <a:pPr marL="1257300" lvl="2" indent="-342900">
              <a:spcBef>
                <a:spcPts val="600"/>
              </a:spcBef>
              <a:spcAft>
                <a:spcPts val="600"/>
              </a:spcAft>
              <a:buFont typeface="Arial" panose="020B0604020202020204" pitchFamily="34" charset="0"/>
              <a:buChar char="•"/>
            </a:pPr>
            <a:r>
              <a:rPr lang="hu-HU" sz="1400" i="1" dirty="0"/>
              <a:t>tercier források </a:t>
            </a:r>
            <a:r>
              <a:rPr lang="hu-HU" sz="1400" dirty="0"/>
              <a:t>(„ott voltam, ahol mondták” típusú források)</a:t>
            </a:r>
          </a:p>
        </p:txBody>
      </p:sp>
    </p:spTree>
    <p:extLst>
      <p:ext uri="{BB962C8B-B14F-4D97-AF65-F5344CB8AC3E}">
        <p14:creationId xmlns:p14="http://schemas.microsoft.com/office/powerpoint/2010/main" val="3568098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749D1-18F6-ED22-049A-B92A2138D06D}"/>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9BA4DAF8-64C7-E9FD-ED80-7B6E2F4088B4}"/>
              </a:ext>
            </a:extLst>
          </p:cNvPr>
          <p:cNvSpPr>
            <a:spLocks noGrp="1"/>
          </p:cNvSpPr>
          <p:nvPr>
            <p:ph idx="1"/>
          </p:nvPr>
        </p:nvSpPr>
        <p:spPr>
          <a:xfrm>
            <a:off x="707571" y="1233110"/>
            <a:ext cx="10776857" cy="5035246"/>
          </a:xfrm>
        </p:spPr>
        <p:txBody>
          <a:bodyPr>
            <a:noAutofit/>
          </a:bodyPr>
          <a:lstStyle/>
          <a:p>
            <a:pPr>
              <a:lnSpc>
                <a:spcPct val="100000"/>
              </a:lnSpc>
              <a:spcBef>
                <a:spcPts val="600"/>
              </a:spcBef>
              <a:spcAft>
                <a:spcPts val="600"/>
              </a:spcAft>
            </a:pPr>
            <a:r>
              <a:rPr lang="hu-HU" sz="2000" b="1" kern="100" dirty="0">
                <a:highlight>
                  <a:srgbClr val="00FFFF"/>
                </a:highlight>
                <a:ea typeface="Cambria" panose="02040503050406030204" pitchFamily="18" charset="0"/>
                <a:cs typeface="Times New Roman" panose="02020603050405020304" pitchFamily="18" charset="0"/>
              </a:rPr>
              <a:t>Ajánlott irodalmak:</a:t>
            </a:r>
            <a:endParaRPr lang="hu-HU" sz="2000" b="1" kern="100" dirty="0">
              <a:effectLst/>
              <a:highlight>
                <a:srgbClr val="00FFFF"/>
              </a:highlight>
              <a:ea typeface="Cambria" panose="02040503050406030204" pitchFamily="18" charset="0"/>
              <a:cs typeface="Times New Roman" panose="02020603050405020304" pitchFamily="18" charset="0"/>
            </a:endParaRPr>
          </a:p>
          <a:p>
            <a:pPr lvl="1" algn="just">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HÉRA Gábor, LIGETI György (2014). Módszertan. A társadalmi jelenségek kutatása. Osiris Kiadó, Budapest. ISBN 9789633897881</a:t>
            </a:r>
          </a:p>
          <a:p>
            <a:pPr lvl="1" algn="just">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MAJOROS Pál (1997): Kutatásmódszertan, avagy Hogyan írjunk könnyen, gyorsan, jó diplomamunkát. Nemzeti Tankönyvkiadó, Budapest. ISBN 9631909824</a:t>
            </a:r>
          </a:p>
          <a:p>
            <a:pPr lvl="1">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SOLT Otília: </a:t>
            </a:r>
            <a:r>
              <a:rPr lang="hu-HU" sz="2000" kern="100" dirty="0" err="1">
                <a:ea typeface="Cambria" panose="02040503050406030204" pitchFamily="18" charset="0"/>
                <a:cs typeface="Times New Roman" panose="02020603050405020304" pitchFamily="18" charset="0"/>
              </a:rPr>
              <a:t>Interjúzni</a:t>
            </a:r>
            <a:r>
              <a:rPr lang="hu-HU" sz="2000" kern="100" dirty="0">
                <a:ea typeface="Cambria" panose="02040503050406030204" pitchFamily="18" charset="0"/>
                <a:cs typeface="Times New Roman" panose="02020603050405020304" pitchFamily="18" charset="0"/>
              </a:rPr>
              <a:t> muszáj. In: Solt Otília (1998): Méltóságot mindenkinek. Összegyűjtött írások I., Beszélő, Budapest, 29-48.o. </a:t>
            </a:r>
          </a:p>
          <a:p>
            <a:pPr marL="914400" lvl="2" indent="0">
              <a:lnSpc>
                <a:spcPct val="100000"/>
              </a:lnSpc>
              <a:spcBef>
                <a:spcPts val="600"/>
              </a:spcBef>
              <a:spcAft>
                <a:spcPts val="600"/>
              </a:spcAft>
              <a:buNone/>
            </a:pPr>
            <a:r>
              <a:rPr lang="hu-HU" sz="1600" kern="100" dirty="0">
                <a:ea typeface="Cambria" panose="020405030504060302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http://dokumentumok.vanesely.hu/Solt_Ottilia_Interjuzni_muszaj.pdf</a:t>
            </a:r>
            <a:r>
              <a:rPr lang="hu-HU" sz="1600" kern="100" dirty="0">
                <a:ea typeface="Cambria" panose="02040503050406030204" pitchFamily="18" charset="0"/>
                <a:cs typeface="Times New Roman" panose="02020603050405020304" pitchFamily="18" charset="0"/>
              </a:rPr>
              <a:t> </a:t>
            </a:r>
          </a:p>
          <a:p>
            <a:pPr lvl="1">
              <a:lnSpc>
                <a:spcPct val="100000"/>
              </a:lnSpc>
              <a:spcBef>
                <a:spcPts val="600"/>
              </a:spcBef>
              <a:spcAft>
                <a:spcPts val="600"/>
              </a:spcAft>
            </a:pPr>
            <a:r>
              <a:rPr lang="hu-HU" sz="2000" kern="100" dirty="0">
                <a:ea typeface="Cambria" panose="02040503050406030204" pitchFamily="18" charset="0"/>
                <a:cs typeface="Times New Roman" panose="02020603050405020304" pitchFamily="18" charset="0"/>
              </a:rPr>
              <a:t>STEINAR, </a:t>
            </a:r>
            <a:r>
              <a:rPr lang="hu-HU" sz="2000" kern="100" dirty="0" err="1">
                <a:ea typeface="Cambria" panose="02040503050406030204" pitchFamily="18" charset="0"/>
                <a:cs typeface="Times New Roman" panose="02020603050405020304" pitchFamily="18" charset="0"/>
              </a:rPr>
              <a:t>Kvale</a:t>
            </a:r>
            <a:r>
              <a:rPr lang="hu-HU" sz="2000" kern="100" dirty="0">
                <a:ea typeface="Cambria" panose="02040503050406030204" pitchFamily="18" charset="0"/>
                <a:cs typeface="Times New Roman" panose="02020603050405020304" pitchFamily="18" charset="0"/>
              </a:rPr>
              <a:t> (2005). Az interjú. Bevezetés a kvalitatív kutatás interjútechnikáiba. Budapest: Jószöveg Kiadó</a:t>
            </a:r>
          </a:p>
          <a:p>
            <a:pPr lvl="1" algn="just">
              <a:lnSpc>
                <a:spcPct val="100000"/>
              </a:lnSpc>
              <a:spcBef>
                <a:spcPts val="600"/>
              </a:spcBef>
              <a:spcAft>
                <a:spcPts val="600"/>
              </a:spcAft>
            </a:pPr>
            <a:r>
              <a:rPr lang="hu-HU" sz="2000" kern="100" dirty="0" err="1">
                <a:ea typeface="Cambria" panose="02040503050406030204" pitchFamily="18" charset="0"/>
                <a:cs typeface="Times New Roman" panose="02020603050405020304" pitchFamily="18" charset="0"/>
              </a:rPr>
              <a:t>Umberto</a:t>
            </a:r>
            <a:r>
              <a:rPr lang="hu-HU" sz="2000" kern="100" dirty="0">
                <a:ea typeface="Cambria" panose="02040503050406030204" pitchFamily="18" charset="0"/>
                <a:cs typeface="Times New Roman" panose="02020603050405020304" pitchFamily="18" charset="0"/>
              </a:rPr>
              <a:t>, ECO: Hogyan írjunk szakdolgozatot? </a:t>
            </a:r>
            <a:r>
              <a:rPr lang="hu-HU" sz="2000" kern="100" dirty="0" err="1">
                <a:ea typeface="Cambria" panose="02040503050406030204" pitchFamily="18" charset="0"/>
                <a:cs typeface="Times New Roman" panose="02020603050405020304" pitchFamily="18" charset="0"/>
              </a:rPr>
              <a:t>Kairosz</a:t>
            </a:r>
            <a:r>
              <a:rPr lang="hu-HU" sz="2000" kern="100" dirty="0">
                <a:ea typeface="Cambria" panose="02040503050406030204" pitchFamily="18" charset="0"/>
                <a:cs typeface="Times New Roman" panose="02020603050405020304" pitchFamily="18" charset="0"/>
              </a:rPr>
              <a:t> Kiadó</a:t>
            </a:r>
          </a:p>
          <a:p>
            <a:pPr marL="914400" lvl="2" indent="0" algn="just">
              <a:lnSpc>
                <a:spcPct val="100000"/>
              </a:lnSpc>
              <a:spcBef>
                <a:spcPts val="600"/>
              </a:spcBef>
              <a:spcAft>
                <a:spcPts val="600"/>
              </a:spcAft>
              <a:buNone/>
            </a:pPr>
            <a:r>
              <a:rPr lang="hu-HU" sz="1600" kern="100" dirty="0">
                <a:ea typeface="Cambria" panose="02040503050406030204" pitchFamily="18" charset="0"/>
                <a:cs typeface="Times New Roman" panose="02020603050405020304" pitchFamily="18" charset="0"/>
                <a:hlinkClick r:id="rId3"/>
              </a:rPr>
              <a:t>http://www.pukanszky.hu/eloadasok/2021_JGYPK_Kutatasmetodika/HOGYAN_IRJUNK_SZAKDOLGOZATOT.pdf</a:t>
            </a:r>
            <a:endParaRPr lang="hu-HU" sz="1600" kern="100" dirty="0">
              <a:ea typeface="Cambria" panose="02040503050406030204" pitchFamily="18" charset="0"/>
              <a:cs typeface="Times New Roman" panose="02020603050405020304" pitchFamily="18" charset="0"/>
            </a:endParaRPr>
          </a:p>
          <a:p>
            <a:pPr marL="457200" lvl="1" indent="0" algn="just">
              <a:lnSpc>
                <a:spcPct val="100000"/>
              </a:lnSpc>
              <a:spcBef>
                <a:spcPts val="600"/>
              </a:spcBef>
              <a:spcAft>
                <a:spcPts val="600"/>
              </a:spcAft>
              <a:buNone/>
            </a:pPr>
            <a:br>
              <a:rPr lang="hu-HU" sz="1400" dirty="0"/>
            </a:br>
            <a:endParaRPr lang="hu-HU" sz="1400" dirty="0"/>
          </a:p>
          <a:p>
            <a:endParaRPr lang="hu-HU" kern="100" dirty="0">
              <a:latin typeface="Cambria" panose="02040503050406030204" pitchFamily="18" charset="0"/>
              <a:ea typeface="Cambria" panose="02040503050406030204" pitchFamily="18" charset="0"/>
              <a:cs typeface="Times New Roman" panose="02020603050405020304" pitchFamily="18" charset="0"/>
            </a:endParaRPr>
          </a:p>
        </p:txBody>
      </p:sp>
      <p:pic>
        <p:nvPicPr>
          <p:cNvPr id="5" name="Picture 2" descr="Pázmány Bölcsészet- és Társadalomtudományi Kar - PPKE BTK | Budapest">
            <a:extLst>
              <a:ext uri="{FF2B5EF4-FFF2-40B4-BE49-F238E27FC236}">
                <a16:creationId xmlns:a16="http://schemas.microsoft.com/office/drawing/2014/main" id="{C1DCAA89-F517-4854-7ADB-18C8E84A2B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1664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C06C7-FD6F-5203-C006-88002927C060}"/>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C1D976A4-954B-2903-7DFD-B343A7390614}"/>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elvárások</a:t>
            </a:r>
          </a:p>
        </p:txBody>
      </p:sp>
      <p:pic>
        <p:nvPicPr>
          <p:cNvPr id="5" name="Picture 2" descr="Pázmány Bölcsészet- és Társadalomtudományi Kar - PPKE BTK | Budapest">
            <a:extLst>
              <a:ext uri="{FF2B5EF4-FFF2-40B4-BE49-F238E27FC236}">
                <a16:creationId xmlns:a16="http://schemas.microsoft.com/office/drawing/2014/main" id="{CF7816B4-3AD8-C34E-06AA-6B63F7E509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áblázat 2">
            <a:extLst>
              <a:ext uri="{FF2B5EF4-FFF2-40B4-BE49-F238E27FC236}">
                <a16:creationId xmlns:a16="http://schemas.microsoft.com/office/drawing/2014/main" id="{8F735168-2060-D73B-15FB-1D580CEBEE55}"/>
              </a:ext>
            </a:extLst>
          </p:cNvPr>
          <p:cNvGraphicFramePr>
            <a:graphicFrameLocks noGrp="1"/>
          </p:cNvGraphicFramePr>
          <p:nvPr>
            <p:extLst>
              <p:ext uri="{D42A27DB-BD31-4B8C-83A1-F6EECF244321}">
                <p14:modId xmlns:p14="http://schemas.microsoft.com/office/powerpoint/2010/main" val="3224138059"/>
              </p:ext>
            </p:extLst>
          </p:nvPr>
        </p:nvGraphicFramePr>
        <p:xfrm>
          <a:off x="1681842" y="1578431"/>
          <a:ext cx="8828315" cy="4648200"/>
        </p:xfrm>
        <a:graphic>
          <a:graphicData uri="http://schemas.openxmlformats.org/drawingml/2006/table">
            <a:tbl>
              <a:tblPr firstRow="1" firstCol="1" bandRow="1">
                <a:tableStyleId>{5C22544A-7EE6-4342-B048-85BDC9FD1C3A}</a:tableStyleId>
              </a:tblPr>
              <a:tblGrid>
                <a:gridCol w="1377536">
                  <a:extLst>
                    <a:ext uri="{9D8B030D-6E8A-4147-A177-3AD203B41FA5}">
                      <a16:colId xmlns:a16="http://schemas.microsoft.com/office/drawing/2014/main" val="2824033533"/>
                    </a:ext>
                  </a:extLst>
                </a:gridCol>
                <a:gridCol w="1772093">
                  <a:extLst>
                    <a:ext uri="{9D8B030D-6E8A-4147-A177-3AD203B41FA5}">
                      <a16:colId xmlns:a16="http://schemas.microsoft.com/office/drawing/2014/main" val="2168267470"/>
                    </a:ext>
                  </a:extLst>
                </a:gridCol>
                <a:gridCol w="1476905">
                  <a:extLst>
                    <a:ext uri="{9D8B030D-6E8A-4147-A177-3AD203B41FA5}">
                      <a16:colId xmlns:a16="http://schemas.microsoft.com/office/drawing/2014/main" val="2161833858"/>
                    </a:ext>
                  </a:extLst>
                </a:gridCol>
                <a:gridCol w="1139830">
                  <a:extLst>
                    <a:ext uri="{9D8B030D-6E8A-4147-A177-3AD203B41FA5}">
                      <a16:colId xmlns:a16="http://schemas.microsoft.com/office/drawing/2014/main" val="2000574376"/>
                    </a:ext>
                  </a:extLst>
                </a:gridCol>
                <a:gridCol w="1775989">
                  <a:extLst>
                    <a:ext uri="{9D8B030D-6E8A-4147-A177-3AD203B41FA5}">
                      <a16:colId xmlns:a16="http://schemas.microsoft.com/office/drawing/2014/main" val="2243735235"/>
                    </a:ext>
                  </a:extLst>
                </a:gridCol>
                <a:gridCol w="1285962">
                  <a:extLst>
                    <a:ext uri="{9D8B030D-6E8A-4147-A177-3AD203B41FA5}">
                      <a16:colId xmlns:a16="http://schemas.microsoft.com/office/drawing/2014/main" val="740651125"/>
                    </a:ext>
                  </a:extLst>
                </a:gridCol>
              </a:tblGrid>
              <a:tr h="926487">
                <a:tc gridSpan="6">
                  <a:txBody>
                    <a:bodyPr/>
                    <a:lstStyle/>
                    <a:p>
                      <a:pPr algn="ctr">
                        <a:lnSpc>
                          <a:spcPct val="107000"/>
                        </a:lnSpc>
                        <a:spcAft>
                          <a:spcPts val="800"/>
                        </a:spcAft>
                        <a:buNone/>
                      </a:pPr>
                      <a:r>
                        <a:rPr lang="hu-HU" sz="1100" kern="100">
                          <a:effectLst/>
                        </a:rPr>
                        <a:t> </a:t>
                      </a:r>
                    </a:p>
                    <a:p>
                      <a:pPr algn="ctr">
                        <a:lnSpc>
                          <a:spcPct val="107000"/>
                        </a:lnSpc>
                        <a:spcAft>
                          <a:spcPts val="800"/>
                        </a:spcAft>
                        <a:buNone/>
                      </a:pPr>
                      <a:r>
                        <a:rPr lang="hu-HU" sz="1100" kern="100">
                          <a:effectLst/>
                        </a:rPr>
                        <a:t>Szakdolgozati határidők</a:t>
                      </a:r>
                    </a:p>
                    <a:p>
                      <a:pPr algn="ctr">
                        <a:lnSpc>
                          <a:spcPct val="107000"/>
                        </a:lnSpc>
                        <a:spcAft>
                          <a:spcPts val="800"/>
                        </a:spcAft>
                        <a:buNone/>
                      </a:pPr>
                      <a:r>
                        <a:rPr lang="hu-HU" sz="1100" kern="100">
                          <a:effectLst/>
                        </a:rPr>
                        <a:t> </a:t>
                      </a:r>
                      <a:endParaRPr lang="hu-HU"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extLst>
                  <a:ext uri="{0D108BD9-81ED-4DB2-BD59-A6C34878D82A}">
                    <a16:rowId xmlns:a16="http://schemas.microsoft.com/office/drawing/2014/main" val="1463063163"/>
                  </a:ext>
                </a:extLst>
              </a:tr>
              <a:tr h="1476635">
                <a:tc>
                  <a:txBody>
                    <a:bodyPr/>
                    <a:lstStyle/>
                    <a:p>
                      <a:pPr>
                        <a:lnSpc>
                          <a:spcPct val="107000"/>
                        </a:lnSpc>
                        <a:spcAft>
                          <a:spcPts val="800"/>
                        </a:spcAft>
                        <a:buNone/>
                      </a:pPr>
                      <a:r>
                        <a:rPr lang="hu-HU" sz="1100" b="1" kern="100" dirty="0">
                          <a:effectLst/>
                        </a:rPr>
                        <a:t>Félév</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Szakdolgozatra jelentkezés határideje (címbejelentés)</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Címbejelentés elfogadása (oktató részéről)</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Utolsó módosítási lehetőség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Dolgozat beadás 90% készültségben </a:t>
                      </a:r>
                    </a:p>
                    <a:p>
                      <a:pPr>
                        <a:lnSpc>
                          <a:spcPct val="107000"/>
                        </a:lnSpc>
                        <a:spcAft>
                          <a:spcPts val="800"/>
                        </a:spcAft>
                        <a:buNone/>
                      </a:pPr>
                      <a:r>
                        <a:rPr lang="hu-HU" sz="1100" b="1" kern="100">
                          <a:effectLst/>
                        </a:rPr>
                        <a:t>(a beadhatóság utolsó ellenőrzése)</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Végső leadási határidő</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2274120"/>
                  </a:ext>
                </a:extLst>
              </a:tr>
              <a:tr h="1122539">
                <a:tc>
                  <a:txBody>
                    <a:bodyPr/>
                    <a:lstStyle/>
                    <a:p>
                      <a:pPr>
                        <a:lnSpc>
                          <a:spcPct val="107000"/>
                        </a:lnSpc>
                        <a:spcAft>
                          <a:spcPts val="800"/>
                        </a:spcAft>
                        <a:buNone/>
                      </a:pPr>
                      <a:r>
                        <a:rPr lang="hu-HU" sz="1100" b="1" kern="100">
                          <a:effectLst/>
                        </a:rPr>
                        <a:t>Tavaszi szemeszter</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szorgalmi időszak első napjától legkésőbb október 15-ig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október 20-ig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november 15-ig</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március 15-ig</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április 15</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2470832"/>
                  </a:ext>
                </a:extLst>
              </a:tr>
              <a:tr h="1122539">
                <a:tc>
                  <a:txBody>
                    <a:bodyPr/>
                    <a:lstStyle/>
                    <a:p>
                      <a:pPr>
                        <a:lnSpc>
                          <a:spcPct val="107000"/>
                        </a:lnSpc>
                        <a:spcAft>
                          <a:spcPts val="800"/>
                        </a:spcAft>
                        <a:buNone/>
                      </a:pPr>
                      <a:r>
                        <a:rPr lang="hu-HU" sz="1100" b="1" kern="100">
                          <a:effectLst/>
                        </a:rPr>
                        <a:t>Őszi szemeszter</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szorgalmi időszak első napjától legkésőbb március 15-ig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március 20-ig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a:effectLst/>
                        </a:rPr>
                        <a:t>május </a:t>
                      </a:r>
                    </a:p>
                    <a:p>
                      <a:pPr>
                        <a:lnSpc>
                          <a:spcPct val="107000"/>
                        </a:lnSpc>
                        <a:spcAft>
                          <a:spcPts val="800"/>
                        </a:spcAft>
                        <a:buNone/>
                      </a:pPr>
                      <a:r>
                        <a:rPr lang="hu-HU" sz="1100" b="1" kern="100">
                          <a:effectLst/>
                        </a:rPr>
                        <a:t>15-ig</a:t>
                      </a:r>
                      <a:endParaRPr lang="hu-HU" sz="11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október 15-ig</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hu-HU" sz="1100" b="1" kern="100" dirty="0">
                          <a:effectLst/>
                        </a:rPr>
                        <a:t>november 15</a:t>
                      </a:r>
                      <a:endParaRPr lang="hu-HU"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4203585"/>
                  </a:ext>
                </a:extLst>
              </a:tr>
            </a:tbl>
          </a:graphicData>
        </a:graphic>
      </p:graphicFrame>
    </p:spTree>
    <p:extLst>
      <p:ext uri="{BB962C8B-B14F-4D97-AF65-F5344CB8AC3E}">
        <p14:creationId xmlns:p14="http://schemas.microsoft.com/office/powerpoint/2010/main" val="941639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C36A8-9F0B-A58A-F07A-6A41EA4419D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B7BD331C-12A7-C533-843D-4C7C474E6E5C}"/>
              </a:ext>
            </a:extLst>
          </p:cNvPr>
          <p:cNvSpPr>
            <a:spLocks noGrp="1"/>
          </p:cNvSpPr>
          <p:nvPr>
            <p:ph type="title"/>
          </p:nvPr>
        </p:nvSpPr>
        <p:spPr>
          <a:xfrm>
            <a:off x="751114" y="253897"/>
            <a:ext cx="10091057" cy="875846"/>
          </a:xfrm>
        </p:spPr>
        <p:txBody>
          <a:bodyPr>
            <a:normAutofit fontScale="90000"/>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A szakdolgozattal kapcsolatos általános tudnivalók</a:t>
            </a:r>
          </a:p>
        </p:txBody>
      </p:sp>
      <p:pic>
        <p:nvPicPr>
          <p:cNvPr id="5" name="Picture 2" descr="Pázmány Bölcsészet- és Társadalomtudományi Kar - PPKE BTK | Budapest">
            <a:extLst>
              <a:ext uri="{FF2B5EF4-FFF2-40B4-BE49-F238E27FC236}">
                <a16:creationId xmlns:a16="http://schemas.microsoft.com/office/drawing/2014/main" id="{5A5B8CA8-3A5B-77A0-E652-36E7AF6108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E46D1BDC-7A07-46A4-52A0-07C506D10901}"/>
              </a:ext>
            </a:extLst>
          </p:cNvPr>
          <p:cNvSpPr txBox="1"/>
          <p:nvPr/>
        </p:nvSpPr>
        <p:spPr>
          <a:xfrm>
            <a:off x="859971" y="1864983"/>
            <a:ext cx="10265228" cy="409342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A diplomamunka célja </a:t>
            </a:r>
            <a:r>
              <a:rPr lang="hu-HU" sz="2000" dirty="0"/>
              <a:t>annak bizonyítása, hogy </a:t>
            </a:r>
          </a:p>
          <a:p>
            <a:pPr marL="800100" lvl="1" indent="-342900">
              <a:spcBef>
                <a:spcPts val="600"/>
              </a:spcBef>
              <a:spcAft>
                <a:spcPts val="600"/>
              </a:spcAft>
              <a:buFont typeface="Arial" panose="020B0604020202020204" pitchFamily="34" charset="0"/>
              <a:buChar char="•"/>
            </a:pPr>
            <a:r>
              <a:rPr lang="hu-HU" sz="2000" dirty="0"/>
              <a:t>a hallgató a tanulmányai során megfelelő </a:t>
            </a:r>
            <a:r>
              <a:rPr lang="hu-HU" sz="2000" b="1" i="1" dirty="0"/>
              <a:t>elméleti és módszertani ismeretekre</a:t>
            </a:r>
            <a:r>
              <a:rPr lang="hu-HU" sz="2000" dirty="0"/>
              <a:t> tett szert, </a:t>
            </a:r>
          </a:p>
          <a:p>
            <a:pPr marL="800100" lvl="1" indent="-342900">
              <a:spcBef>
                <a:spcPts val="600"/>
              </a:spcBef>
              <a:spcAft>
                <a:spcPts val="600"/>
              </a:spcAft>
              <a:buFont typeface="Arial" panose="020B0604020202020204" pitchFamily="34" charset="0"/>
              <a:buChar char="•"/>
            </a:pPr>
            <a:r>
              <a:rPr lang="hu-HU" sz="2000" dirty="0"/>
              <a:t>amelyek segítségével képes egy, a szélesebb értelemben vett </a:t>
            </a:r>
            <a:r>
              <a:rPr lang="hu-HU" sz="2000" b="1" i="1" dirty="0">
                <a:highlight>
                  <a:srgbClr val="00FFFF"/>
                </a:highlight>
              </a:rPr>
              <a:t>szociális / szociálpedagógiai / jóléti / humán fejlesztési / szolgáltatási tevékenységet képviselő szervezet / program / projekt  működéséhez, egy fejlesztési kezdeményezéshez</a:t>
            </a:r>
            <a:r>
              <a:rPr lang="hu-HU" sz="2000" dirty="0">
                <a:highlight>
                  <a:srgbClr val="00FFFF"/>
                </a:highlight>
              </a:rPr>
              <a:t> </a:t>
            </a:r>
            <a:r>
              <a:rPr lang="hu-HU" sz="2000" dirty="0"/>
              <a:t>kapcsolódó témát</a:t>
            </a:r>
          </a:p>
          <a:p>
            <a:pPr marL="800100" lvl="1" indent="-342900">
              <a:spcBef>
                <a:spcPts val="600"/>
              </a:spcBef>
              <a:spcAft>
                <a:spcPts val="600"/>
              </a:spcAft>
              <a:buFont typeface="Arial" panose="020B0604020202020204" pitchFamily="34" charset="0"/>
              <a:buChar char="•"/>
            </a:pPr>
            <a:r>
              <a:rPr lang="hu-HU" sz="2000" dirty="0"/>
              <a:t>a rendelkezésre álló </a:t>
            </a:r>
            <a:r>
              <a:rPr lang="hu-HU" sz="2000" b="1" i="1" dirty="0">
                <a:highlight>
                  <a:srgbClr val="00FFFF"/>
                </a:highlight>
              </a:rPr>
              <a:t>hazai és külföldi szakirodalom </a:t>
            </a:r>
            <a:r>
              <a:rPr lang="hu-HU" sz="2000" dirty="0"/>
              <a:t>és </a:t>
            </a:r>
            <a:r>
              <a:rPr lang="hu-HU" sz="2000" b="1" i="1" dirty="0">
                <a:highlight>
                  <a:srgbClr val="00FFFF"/>
                </a:highlight>
              </a:rPr>
              <a:t>saját kutatási </a:t>
            </a:r>
            <a:r>
              <a:rPr lang="hu-HU" sz="2000" dirty="0"/>
              <a:t>tapasztalatok alapján, lehetőség szerint </a:t>
            </a:r>
            <a:r>
              <a:rPr lang="hu-HU" sz="2000" b="1" i="1" dirty="0">
                <a:highlight>
                  <a:srgbClr val="00FFFF"/>
                </a:highlight>
              </a:rPr>
              <a:t>interdiszciplináris szempontok </a:t>
            </a:r>
            <a:r>
              <a:rPr lang="hu-HU" sz="2000" dirty="0"/>
              <a:t>szerint feldolgozni. </a:t>
            </a:r>
          </a:p>
          <a:p>
            <a:pPr marL="342900" indent="-342900">
              <a:spcBef>
                <a:spcPts val="600"/>
              </a:spcBef>
              <a:spcAft>
                <a:spcPts val="600"/>
              </a:spcAft>
              <a:buFont typeface="Arial" panose="020B0604020202020204" pitchFamily="34" charset="0"/>
              <a:buChar char="•"/>
            </a:pPr>
            <a:r>
              <a:rPr lang="hu-HU" sz="2000" dirty="0"/>
              <a:t>A szakdolgozatnak </a:t>
            </a:r>
            <a:r>
              <a:rPr lang="hu-HU" sz="2000" b="1" dirty="0"/>
              <a:t>tartalmi és formai sajátosságai </a:t>
            </a:r>
            <a:r>
              <a:rPr lang="hu-HU" sz="2000" dirty="0"/>
              <a:t>tekintetében egyaránt alkalmasnak kell lennie az elbírálásra, s méltónak kell bizonyulnia a hallgató diplomaszerzéséhez.</a:t>
            </a:r>
          </a:p>
        </p:txBody>
      </p:sp>
    </p:spTree>
    <p:extLst>
      <p:ext uri="{BB962C8B-B14F-4D97-AF65-F5344CB8AC3E}">
        <p14:creationId xmlns:p14="http://schemas.microsoft.com/office/powerpoint/2010/main" val="380903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26A35-BEBA-E203-92D3-82CDA8FE0410}"/>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252C4A5A-6CB1-78F0-2391-725F07A21CCB}"/>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758BCEED-BC17-852F-41D0-66A2D6B013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00ED5BC2-93B7-5B66-45CE-937708A8DA56}"/>
              </a:ext>
            </a:extLst>
          </p:cNvPr>
          <p:cNvSpPr txBox="1"/>
          <p:nvPr/>
        </p:nvSpPr>
        <p:spPr>
          <a:xfrm>
            <a:off x="751113" y="1699325"/>
            <a:ext cx="10635344" cy="418576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témaválasztás alapját képezhetik:</a:t>
            </a:r>
          </a:p>
          <a:p>
            <a:pPr marL="800100" lvl="1" indent="-342900">
              <a:spcBef>
                <a:spcPts val="600"/>
              </a:spcBef>
              <a:spcAft>
                <a:spcPts val="600"/>
              </a:spcAft>
              <a:buFont typeface="Arial" panose="020B0604020202020204" pitchFamily="34" charset="0"/>
              <a:buChar char="•"/>
            </a:pPr>
            <a:r>
              <a:rPr lang="hu-HU" sz="2400" dirty="0"/>
              <a:t>A hallgató a szakdolgozati témáját </a:t>
            </a:r>
          </a:p>
          <a:p>
            <a:pPr marL="1257300" lvl="2" indent="-342900">
              <a:spcBef>
                <a:spcPts val="600"/>
              </a:spcBef>
              <a:spcAft>
                <a:spcPts val="600"/>
              </a:spcAft>
              <a:buFont typeface="Arial" panose="020B0604020202020204" pitchFamily="34" charset="0"/>
              <a:buChar char="•"/>
            </a:pPr>
            <a:r>
              <a:rPr lang="hu-HU" sz="2400" dirty="0"/>
              <a:t>egyfelől a </a:t>
            </a:r>
            <a:r>
              <a:rPr lang="hu-HU" sz="2400" b="1" i="1" dirty="0"/>
              <a:t>képzési programot alkotó tárgyakhoz kapcsolódó témakörökre </a:t>
            </a:r>
            <a:r>
              <a:rPr lang="hu-HU" sz="2400" dirty="0"/>
              <a:t>alapozva választhatja ki, </a:t>
            </a:r>
          </a:p>
          <a:p>
            <a:pPr marL="1257300" lvl="2" indent="-342900">
              <a:spcBef>
                <a:spcPts val="600"/>
              </a:spcBef>
              <a:spcAft>
                <a:spcPts val="600"/>
              </a:spcAft>
              <a:buFont typeface="Arial" panose="020B0604020202020204" pitchFamily="34" charset="0"/>
              <a:buChar char="•"/>
            </a:pPr>
            <a:r>
              <a:rPr lang="hu-HU" sz="2400" dirty="0"/>
              <a:t>másfelől a képzési program oktatói által meghirdetett </a:t>
            </a:r>
            <a:r>
              <a:rPr lang="hu-HU" sz="2400" b="1" i="1" dirty="0"/>
              <a:t>szakdolgozati témajavaslatok </a:t>
            </a:r>
            <a:r>
              <a:rPr lang="hu-HU" sz="2400" dirty="0"/>
              <a:t>közül is kiválaszthatja, illetve</a:t>
            </a:r>
          </a:p>
          <a:p>
            <a:pPr marL="1257300" lvl="2" indent="-342900">
              <a:spcBef>
                <a:spcPts val="600"/>
              </a:spcBef>
              <a:spcAft>
                <a:spcPts val="600"/>
              </a:spcAft>
              <a:buFont typeface="Arial" panose="020B0604020202020204" pitchFamily="34" charset="0"/>
              <a:buChar char="•"/>
            </a:pPr>
            <a:r>
              <a:rPr lang="hu-HU" sz="2400" dirty="0"/>
              <a:t>a választott téma kapcsolódhat a hallgató </a:t>
            </a:r>
            <a:r>
              <a:rPr lang="hu-HU" sz="2400" b="1" i="1" dirty="0"/>
              <a:t>terepgyakorlaton szerzett tapasztalataihoz, ott végzett munkájához</a:t>
            </a:r>
            <a:r>
              <a:rPr lang="hu-HU" sz="2400" dirty="0"/>
              <a:t>, illetve</a:t>
            </a:r>
          </a:p>
          <a:p>
            <a:pPr marL="1257300" lvl="2" indent="-342900">
              <a:spcBef>
                <a:spcPts val="600"/>
              </a:spcBef>
              <a:spcAft>
                <a:spcPts val="600"/>
              </a:spcAft>
              <a:buFont typeface="Arial" panose="020B0604020202020204" pitchFamily="34" charset="0"/>
              <a:buChar char="•"/>
            </a:pPr>
            <a:r>
              <a:rPr lang="hu-HU" sz="2400" dirty="0"/>
              <a:t>a hallgatónak lehet mindezeken kívül </a:t>
            </a:r>
            <a:r>
              <a:rPr lang="hu-HU" sz="2400" b="1" i="1" dirty="0"/>
              <a:t>további, saját témajavaslata </a:t>
            </a:r>
            <a:r>
              <a:rPr lang="hu-HU" sz="2400" dirty="0"/>
              <a:t>is.</a:t>
            </a:r>
          </a:p>
        </p:txBody>
      </p:sp>
    </p:spTree>
    <p:extLst>
      <p:ext uri="{BB962C8B-B14F-4D97-AF65-F5344CB8AC3E}">
        <p14:creationId xmlns:p14="http://schemas.microsoft.com/office/powerpoint/2010/main" val="2174967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11880-EFE6-1303-3269-8890BBEE5C60}"/>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53A9705-844E-4DFD-0707-EA8BA3A27CE7}"/>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B8A0C978-61AC-83BC-9B83-BEC032CAD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0E445BF3-6D36-25E0-0073-C81C1672259A}"/>
              </a:ext>
            </a:extLst>
          </p:cNvPr>
          <p:cNvSpPr txBox="1"/>
          <p:nvPr/>
        </p:nvSpPr>
        <p:spPr>
          <a:xfrm>
            <a:off x="751114" y="1864983"/>
            <a:ext cx="10265228" cy="3877985"/>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OTDK-n elismert korábbi dolgozat szakdolgozatként való elismertetése</a:t>
            </a:r>
          </a:p>
          <a:p>
            <a:pPr marL="800100" lvl="1" indent="-342900">
              <a:spcBef>
                <a:spcPts val="600"/>
              </a:spcBef>
              <a:spcAft>
                <a:spcPts val="600"/>
              </a:spcAft>
              <a:buFont typeface="Arial" panose="020B0604020202020204" pitchFamily="34" charset="0"/>
              <a:buChar char="•"/>
            </a:pPr>
            <a:r>
              <a:rPr lang="hu-HU" sz="2400" dirty="0"/>
              <a:t>Az </a:t>
            </a:r>
            <a:r>
              <a:rPr lang="hu-HU" sz="2400" b="1" i="1" dirty="0"/>
              <a:t>Országos Tudományos Diákköri Konferencián fődíjat vagy 1-3. díjat nyert dolgozatot </a:t>
            </a:r>
            <a:r>
              <a:rPr lang="hu-HU" sz="2400" dirty="0"/>
              <a:t>– ha a dolgozat megfelel a szakdolgozatokkal kapcsolatban előírt követelményeknek – a záróvizsga bizottság bírálat nélkül jeles minősítéssel elfogadhatja. </a:t>
            </a:r>
          </a:p>
          <a:p>
            <a:pPr marL="800100" lvl="1" indent="-342900">
              <a:spcBef>
                <a:spcPts val="600"/>
              </a:spcBef>
              <a:spcAft>
                <a:spcPts val="600"/>
              </a:spcAft>
              <a:buFont typeface="Arial" panose="020B0604020202020204" pitchFamily="34" charset="0"/>
              <a:buChar char="•"/>
            </a:pPr>
            <a:r>
              <a:rPr lang="hu-HU" sz="2400" dirty="0"/>
              <a:t>Ezeket a dolgozatokat is </a:t>
            </a:r>
            <a:r>
              <a:rPr lang="hu-HU" sz="2400" b="1" i="1" dirty="0"/>
              <a:t>be kell nyújtani </a:t>
            </a:r>
            <a:r>
              <a:rPr lang="hu-HU" sz="2400" dirty="0"/>
              <a:t>azonban a szakdolgozat formai követelményeinek megfelelően. </a:t>
            </a:r>
          </a:p>
          <a:p>
            <a:pPr marL="800100" lvl="1" indent="-342900">
              <a:spcBef>
                <a:spcPts val="600"/>
              </a:spcBef>
              <a:spcAft>
                <a:spcPts val="600"/>
              </a:spcAft>
              <a:buFont typeface="Arial" panose="020B0604020202020204" pitchFamily="34" charset="0"/>
              <a:buChar char="•"/>
            </a:pPr>
            <a:r>
              <a:rPr lang="hu-HU" sz="2400" dirty="0"/>
              <a:t>Ennek </a:t>
            </a:r>
            <a:r>
              <a:rPr lang="hu-HU" sz="2400" b="1" i="1" dirty="0"/>
              <a:t>előzetes engedélyét </a:t>
            </a:r>
            <a:r>
              <a:rPr lang="hu-HU" sz="2400" dirty="0"/>
              <a:t>az intézet / tanszékvezetőnek benyújtott, önállóan megírt kérvény formájában kell kezdeményezni. </a:t>
            </a:r>
          </a:p>
        </p:txBody>
      </p:sp>
    </p:spTree>
    <p:extLst>
      <p:ext uri="{BB962C8B-B14F-4D97-AF65-F5344CB8AC3E}">
        <p14:creationId xmlns:p14="http://schemas.microsoft.com/office/powerpoint/2010/main" val="4118275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87ED-8924-BA0B-45F9-CEF401C61BA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BB6E449-7AD1-466F-E7B7-A420F8FB0601}"/>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C428DF4B-3292-D224-E0A4-0518661E6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8BCB64CE-08A4-9218-A2E2-436DC00E9351}"/>
              </a:ext>
            </a:extLst>
          </p:cNvPr>
          <p:cNvSpPr txBox="1"/>
          <p:nvPr/>
        </p:nvSpPr>
        <p:spPr>
          <a:xfrm>
            <a:off x="838199" y="1611087"/>
            <a:ext cx="10265228" cy="4862870"/>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000" b="1" dirty="0">
                <a:highlight>
                  <a:srgbClr val="FFFF00"/>
                </a:highlight>
              </a:rPr>
              <a:t>Milyen legyen a választott téma?</a:t>
            </a:r>
          </a:p>
          <a:p>
            <a:pPr marL="800100" lvl="1" indent="-342900">
              <a:spcBef>
                <a:spcPts val="600"/>
              </a:spcBef>
              <a:spcAft>
                <a:spcPts val="600"/>
              </a:spcAft>
              <a:buFont typeface="Arial" panose="020B0604020202020204" pitchFamily="34" charset="0"/>
              <a:buChar char="•"/>
            </a:pPr>
            <a:r>
              <a:rPr lang="hu-HU" sz="2000" dirty="0">
                <a:highlight>
                  <a:srgbClr val="00FFFF"/>
                </a:highlight>
              </a:rPr>
              <a:t>A választott téma kapcsolódjon </a:t>
            </a:r>
            <a:r>
              <a:rPr lang="hu-HU" sz="2000" b="1" i="1" dirty="0">
                <a:highlight>
                  <a:srgbClr val="00FFFF"/>
                </a:highlight>
              </a:rPr>
              <a:t>releváns és aktuális </a:t>
            </a:r>
            <a:r>
              <a:rPr lang="hu-HU" sz="2000" dirty="0">
                <a:highlight>
                  <a:srgbClr val="00FFFF"/>
                </a:highlight>
              </a:rPr>
              <a:t>kérdésekhez, problémákhoz, jelenségekhez.</a:t>
            </a:r>
          </a:p>
          <a:p>
            <a:pPr marL="800100" lvl="1" indent="-342900">
              <a:spcBef>
                <a:spcPts val="600"/>
              </a:spcBef>
              <a:spcAft>
                <a:spcPts val="600"/>
              </a:spcAft>
              <a:buFont typeface="Arial" panose="020B0604020202020204" pitchFamily="34" charset="0"/>
              <a:buChar char="•"/>
            </a:pPr>
            <a:r>
              <a:rPr lang="hu-HU" sz="2000" dirty="0">
                <a:highlight>
                  <a:srgbClr val="00FFFF"/>
                </a:highlight>
              </a:rPr>
              <a:t>Olyan témakört ajánlatos választani, amely rendelkezik </a:t>
            </a:r>
            <a:r>
              <a:rPr lang="hu-HU" sz="2000" b="1" i="1" dirty="0">
                <a:highlight>
                  <a:srgbClr val="00FFFF"/>
                </a:highlight>
              </a:rPr>
              <a:t>magas szakmai, tudományos igényt kielégíteni képes, bőséges, elérhető, jól kutatható szakirodalommal</a:t>
            </a:r>
            <a:r>
              <a:rPr lang="hu-HU" sz="2000" dirty="0">
                <a:highlight>
                  <a:srgbClr val="00FFFF"/>
                </a:highlight>
              </a:rPr>
              <a:t>.</a:t>
            </a:r>
          </a:p>
          <a:p>
            <a:pPr marL="800100" lvl="1" indent="-342900">
              <a:spcBef>
                <a:spcPts val="600"/>
              </a:spcBef>
              <a:spcAft>
                <a:spcPts val="600"/>
              </a:spcAft>
              <a:buFont typeface="Arial" panose="020B0604020202020204" pitchFamily="34" charset="0"/>
              <a:buChar char="•"/>
            </a:pPr>
            <a:r>
              <a:rPr lang="hu-HU" sz="2000" dirty="0"/>
              <a:t>Csak az említett </a:t>
            </a:r>
            <a:r>
              <a:rPr lang="hu-HU" sz="2000" b="1" i="1" dirty="0"/>
              <a:t>tématerületekhez kapcsolódó</a:t>
            </a:r>
            <a:r>
              <a:rPr lang="hu-HU" sz="2000" dirty="0"/>
              <a:t>, kizárólag </a:t>
            </a:r>
            <a:r>
              <a:rPr lang="hu-HU" sz="2000" b="1" i="1" dirty="0">
                <a:highlight>
                  <a:srgbClr val="00FFFF"/>
                </a:highlight>
              </a:rPr>
              <a:t>tudományos igényű</a:t>
            </a:r>
            <a:r>
              <a:rPr lang="hu-HU" sz="2000" dirty="0">
                <a:highlight>
                  <a:srgbClr val="00FFFF"/>
                </a:highlight>
              </a:rPr>
              <a:t>, </a:t>
            </a:r>
            <a:r>
              <a:rPr lang="hu-HU" sz="2000" b="1" i="1" dirty="0">
                <a:highlight>
                  <a:srgbClr val="00FFFF"/>
                </a:highlight>
              </a:rPr>
              <a:t>empirikus és/vagy elméleti jellegű</a:t>
            </a:r>
            <a:r>
              <a:rPr lang="hu-HU" sz="2000" dirty="0">
                <a:highlight>
                  <a:srgbClr val="00FFFF"/>
                </a:highlight>
              </a:rPr>
              <a:t>, megfelelő </a:t>
            </a:r>
            <a:r>
              <a:rPr lang="hu-HU" sz="2000" b="1" i="1" dirty="0">
                <a:highlight>
                  <a:srgbClr val="00FFFF"/>
                </a:highlight>
              </a:rPr>
              <a:t>bibliográfiai apparátussal ellátott </a:t>
            </a:r>
            <a:r>
              <a:rPr lang="hu-HU" sz="2000" dirty="0">
                <a:highlight>
                  <a:srgbClr val="00FFFF"/>
                </a:highlight>
              </a:rPr>
              <a:t>dolgozatok</a:t>
            </a:r>
            <a:r>
              <a:rPr lang="hu-HU" sz="2000" dirty="0"/>
              <a:t> elfogadására van lehetőség. </a:t>
            </a:r>
          </a:p>
          <a:p>
            <a:pPr marL="800100" lvl="1" indent="-342900">
              <a:spcBef>
                <a:spcPts val="600"/>
              </a:spcBef>
              <a:spcAft>
                <a:spcPts val="600"/>
              </a:spcAft>
              <a:buFont typeface="Arial" panose="020B0604020202020204" pitchFamily="34" charset="0"/>
              <a:buChar char="•"/>
            </a:pPr>
            <a:r>
              <a:rPr lang="hu-HU" sz="2000" dirty="0"/>
              <a:t>Az </a:t>
            </a:r>
            <a:r>
              <a:rPr lang="hu-HU" sz="2000" b="1" i="1" dirty="0"/>
              <a:t>idegen nyelvű forrásirodalom </a:t>
            </a:r>
            <a:r>
              <a:rPr lang="hu-HU" sz="2000" dirty="0"/>
              <a:t>tekintetében fontos, hogy a hallgató </a:t>
            </a:r>
            <a:r>
              <a:rPr lang="hu-HU" sz="2000" b="1" i="1" dirty="0"/>
              <a:t>biztos nyelvtudással</a:t>
            </a:r>
            <a:r>
              <a:rPr lang="hu-HU" sz="2000" dirty="0"/>
              <a:t> rendelkezzen a források megfelelő szintű értelmezéséhez. </a:t>
            </a:r>
          </a:p>
          <a:p>
            <a:pPr marL="800100" lvl="1" indent="-342900">
              <a:spcBef>
                <a:spcPts val="600"/>
              </a:spcBef>
              <a:spcAft>
                <a:spcPts val="600"/>
              </a:spcAft>
              <a:buFont typeface="Arial" panose="020B0604020202020204" pitchFamily="34" charset="0"/>
              <a:buChar char="•"/>
            </a:pPr>
            <a:r>
              <a:rPr lang="hu-HU" sz="2000" dirty="0"/>
              <a:t>A tervezett témát minden esetben előzetesen </a:t>
            </a:r>
            <a:r>
              <a:rPr lang="hu-HU" sz="2000" b="1" i="1" dirty="0"/>
              <a:t>véleményeztetni / engedélyeztetni kell </a:t>
            </a:r>
            <a:r>
              <a:rPr lang="hu-HU" sz="2000" dirty="0"/>
              <a:t>a leendő konzulens tanárral. </a:t>
            </a:r>
          </a:p>
        </p:txBody>
      </p:sp>
    </p:spTree>
    <p:extLst>
      <p:ext uri="{BB962C8B-B14F-4D97-AF65-F5344CB8AC3E}">
        <p14:creationId xmlns:p14="http://schemas.microsoft.com/office/powerpoint/2010/main" val="4219835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018C2-4916-A352-0BAE-BA7AFE131F8E}"/>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17B6D097-423E-1EF1-7708-F77FDD4B6285}"/>
              </a:ext>
            </a:extLst>
          </p:cNvPr>
          <p:cNvSpPr>
            <a:spLocks noGrp="1"/>
          </p:cNvSpPr>
          <p:nvPr>
            <p:ph type="title"/>
          </p:nvPr>
        </p:nvSpPr>
        <p:spPr>
          <a:xfrm>
            <a:off x="751114" y="253897"/>
            <a:ext cx="10091057" cy="875846"/>
          </a:xfrm>
        </p:spPr>
        <p:txBody>
          <a:bodyPr>
            <a:normAutofit/>
          </a:bodyPr>
          <a:lstStyle/>
          <a:p>
            <a:pPr algn="ctr"/>
            <a:r>
              <a:rPr lang="hu-HU" sz="3600" b="1" dirty="0">
                <a:solidFill>
                  <a:schemeClr val="tx2">
                    <a:lumMod val="75000"/>
                    <a:lumOff val="25000"/>
                  </a:schemeClr>
                </a:solidFill>
                <a:latin typeface="Cambria" panose="02040503050406030204" pitchFamily="18" charset="0"/>
                <a:ea typeface="Cambria" panose="02040503050406030204" pitchFamily="18" charset="0"/>
              </a:rPr>
              <a:t>Témaválasztás</a:t>
            </a:r>
          </a:p>
        </p:txBody>
      </p:sp>
      <p:pic>
        <p:nvPicPr>
          <p:cNvPr id="5" name="Picture 2" descr="Pázmány Bölcsészet- és Társadalomtudományi Kar - PPKE BTK | Budapest">
            <a:extLst>
              <a:ext uri="{FF2B5EF4-FFF2-40B4-BE49-F238E27FC236}">
                <a16:creationId xmlns:a16="http://schemas.microsoft.com/office/drawing/2014/main" id="{31953C21-418C-869F-5655-EF4DA7A7B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0914" y="1"/>
            <a:ext cx="1611086" cy="1611086"/>
          </a:xfrm>
          <a:prstGeom prst="rect">
            <a:avLst/>
          </a:prstGeom>
          <a:noFill/>
          <a:extLst>
            <a:ext uri="{909E8E84-426E-40DD-AFC4-6F175D3DCCD1}">
              <a14:hiddenFill xmlns:a14="http://schemas.microsoft.com/office/drawing/2010/main">
                <a:solidFill>
                  <a:srgbClr val="FFFFFF"/>
                </a:solidFill>
              </a14:hiddenFill>
            </a:ext>
          </a:extLst>
        </p:spPr>
      </p:pic>
      <p:sp>
        <p:nvSpPr>
          <p:cNvPr id="6" name="Szövegdoboz 5">
            <a:extLst>
              <a:ext uri="{FF2B5EF4-FFF2-40B4-BE49-F238E27FC236}">
                <a16:creationId xmlns:a16="http://schemas.microsoft.com/office/drawing/2014/main" id="{E042F266-D6B1-B2D8-8955-6542EE956955}"/>
              </a:ext>
            </a:extLst>
          </p:cNvPr>
          <p:cNvSpPr txBox="1"/>
          <p:nvPr/>
        </p:nvSpPr>
        <p:spPr>
          <a:xfrm>
            <a:off x="963386" y="1840840"/>
            <a:ext cx="10265228" cy="3877985"/>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hu-HU" sz="2400" b="1" dirty="0">
                <a:highlight>
                  <a:srgbClr val="FFFF00"/>
                </a:highlight>
              </a:rPr>
              <a:t>A szakdolgozati téma elfogadtatása</a:t>
            </a:r>
          </a:p>
          <a:p>
            <a:pPr marL="800100" lvl="1" indent="-342900">
              <a:spcBef>
                <a:spcPts val="600"/>
              </a:spcBef>
              <a:spcAft>
                <a:spcPts val="600"/>
              </a:spcAft>
              <a:buFont typeface="Arial" panose="020B0604020202020204" pitchFamily="34" charset="0"/>
              <a:buChar char="•"/>
            </a:pPr>
            <a:r>
              <a:rPr lang="hu-HU" sz="2400" dirty="0"/>
              <a:t>A szakdolgozat </a:t>
            </a:r>
            <a:r>
              <a:rPr lang="hu-HU" sz="2400" b="1" i="1" dirty="0"/>
              <a:t>választott témája nem azonos a szakdolgozat végleges címével</a:t>
            </a:r>
            <a:r>
              <a:rPr lang="hu-HU" sz="2400" dirty="0"/>
              <a:t>.</a:t>
            </a:r>
          </a:p>
          <a:p>
            <a:pPr marL="800100" lvl="1" indent="-342900">
              <a:spcBef>
                <a:spcPts val="600"/>
              </a:spcBef>
              <a:spcAft>
                <a:spcPts val="600"/>
              </a:spcAft>
              <a:buFont typeface="Arial" panose="020B0604020202020204" pitchFamily="34" charset="0"/>
              <a:buChar char="•"/>
            </a:pPr>
            <a:r>
              <a:rPr lang="hu-HU" sz="2400" dirty="0"/>
              <a:t>A dolgozat konkrét (szűkített, lehatárolt) </a:t>
            </a:r>
            <a:r>
              <a:rPr lang="hu-HU" sz="2400" b="1" i="1" dirty="0"/>
              <a:t>témáját és címét </a:t>
            </a:r>
            <a:r>
              <a:rPr lang="hu-HU" sz="2400" dirty="0"/>
              <a:t>a hallgató az általa választott </a:t>
            </a:r>
            <a:r>
              <a:rPr lang="hu-HU" sz="2400" dirty="0" err="1"/>
              <a:t>kunzulenssel</a:t>
            </a:r>
            <a:r>
              <a:rPr lang="hu-HU" sz="2400" dirty="0"/>
              <a:t> folytatott egyeztetés alapján határozza meg. </a:t>
            </a:r>
          </a:p>
          <a:p>
            <a:pPr marL="800100" lvl="1" indent="-342900">
              <a:spcBef>
                <a:spcPts val="600"/>
              </a:spcBef>
              <a:spcAft>
                <a:spcPts val="600"/>
              </a:spcAft>
              <a:buFont typeface="Arial" panose="020B0604020202020204" pitchFamily="34" charset="0"/>
              <a:buChar char="•"/>
            </a:pPr>
            <a:r>
              <a:rPr lang="hu-HU" sz="2400" dirty="0"/>
              <a:t>Ezt megelőzően a hallgató elkészít egy rövid (</a:t>
            </a:r>
            <a:r>
              <a:rPr lang="hu-HU" sz="2400" dirty="0" err="1"/>
              <a:t>max</a:t>
            </a:r>
            <a:r>
              <a:rPr lang="hu-HU" sz="2400" dirty="0"/>
              <a:t>. 2-3 oldalas) </a:t>
            </a:r>
            <a:r>
              <a:rPr lang="hu-HU" sz="2400" b="1" i="1" dirty="0"/>
              <a:t>kutatási tervet / témavázlatot / témajavaslatot </a:t>
            </a:r>
            <a:r>
              <a:rPr lang="hu-HU" sz="2400" dirty="0"/>
              <a:t>annak érdekében, hogy a témavezető fontolóra vehesse a javasolt témát. </a:t>
            </a:r>
          </a:p>
        </p:txBody>
      </p:sp>
    </p:spTree>
    <p:extLst>
      <p:ext uri="{BB962C8B-B14F-4D97-AF65-F5344CB8AC3E}">
        <p14:creationId xmlns:p14="http://schemas.microsoft.com/office/powerpoint/2010/main" val="3428933892"/>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848</TotalTime>
  <Words>3946</Words>
  <Application>Microsoft Office PowerPoint</Application>
  <PresentationFormat>Szélesvásznú</PresentationFormat>
  <Paragraphs>343</Paragraphs>
  <Slides>40</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40</vt:i4>
      </vt:variant>
    </vt:vector>
  </HeadingPairs>
  <TitlesOfParts>
    <vt:vector size="45" baseType="lpstr">
      <vt:lpstr>Aptos</vt:lpstr>
      <vt:lpstr>Aptos Display</vt:lpstr>
      <vt:lpstr>Arial</vt:lpstr>
      <vt:lpstr>Cambria</vt:lpstr>
      <vt:lpstr>Office-téma</vt:lpstr>
      <vt:lpstr>SZAKDOLGOZATI KONZULTÁCIÓ</vt:lpstr>
      <vt:lpstr>A szakdolgozattal kapcsolatos általános tudnivalók</vt:lpstr>
      <vt:lpstr>PowerPoint-bemutató</vt:lpstr>
      <vt:lpstr>PowerPoint-bemutató</vt:lpstr>
      <vt:lpstr>A szakdolgozattal kapcsolatos általános tudnivalók</vt:lpstr>
      <vt:lpstr>Témaválasztás</vt:lpstr>
      <vt:lpstr>Témaválasztás</vt:lpstr>
      <vt:lpstr>Témaválasztás</vt:lpstr>
      <vt:lpstr>Témaválasztás</vt:lpstr>
      <vt:lpstr>Témaválasztás</vt:lpstr>
      <vt:lpstr>Témaválasztás</vt:lpstr>
      <vt:lpstr>Témaválasztás</vt:lpstr>
      <vt:lpstr>Témaválasztás</vt:lpstr>
      <vt:lpstr>Témavezető / konzulens választás</vt:lpstr>
      <vt:lpstr>Témavezető / konzulens választás</vt:lpstr>
      <vt:lpstr>Témavezető / konzulens választás</vt:lpstr>
      <vt:lpstr>Szakdolgozati cselekmény</vt:lpstr>
      <vt:lpstr>Szakdolgozati cselekmény</vt:lpstr>
      <vt:lpstr>Szakdolgozati cselekmény</vt:lpstr>
      <vt:lpstr>Szakdolgozati cselekmény</vt:lpstr>
      <vt:lpstr>Szakdolgozati cselekmény</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A szakdolgozattal kapcsolatos elvárások</vt:lpstr>
      <vt:lpstr>Forráskutatás</vt:lpstr>
      <vt:lpstr>A szakdolgozattal kapcsolatos elvárások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Juhász Gábor</dc:creator>
  <cp:lastModifiedBy>Olgyay Veronika</cp:lastModifiedBy>
  <cp:revision>40</cp:revision>
  <dcterms:created xsi:type="dcterms:W3CDTF">2026-03-04T10:44:11Z</dcterms:created>
  <dcterms:modified xsi:type="dcterms:W3CDTF">2026-03-20T10:12:16Z</dcterms:modified>
</cp:coreProperties>
</file>