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44" r:id="rId2"/>
    <p:sldId id="259" r:id="rId3"/>
    <p:sldId id="261" r:id="rId4"/>
    <p:sldId id="264" r:id="rId5"/>
    <p:sldId id="262" r:id="rId6"/>
    <p:sldId id="290" r:id="rId7"/>
    <p:sldId id="346" r:id="rId8"/>
    <p:sldId id="345" r:id="rId9"/>
    <p:sldId id="265" r:id="rId10"/>
    <p:sldId id="282" r:id="rId11"/>
    <p:sldId id="291" r:id="rId12"/>
    <p:sldId id="339" r:id="rId13"/>
    <p:sldId id="330" r:id="rId14"/>
    <p:sldId id="343" r:id="rId15"/>
    <p:sldId id="332" r:id="rId16"/>
    <p:sldId id="340" r:id="rId17"/>
    <p:sldId id="319" r:id="rId18"/>
    <p:sldId id="341" r:id="rId19"/>
    <p:sldId id="336" r:id="rId20"/>
    <p:sldId id="318" r:id="rId21"/>
    <p:sldId id="335" r:id="rId22"/>
    <p:sldId id="323" r:id="rId23"/>
    <p:sldId id="329" r:id="rId24"/>
    <p:sldId id="316" r:id="rId25"/>
    <p:sldId id="320" r:id="rId26"/>
    <p:sldId id="337" r:id="rId27"/>
    <p:sldId id="334" r:id="rId28"/>
    <p:sldId id="321" r:id="rId29"/>
    <p:sldId id="342" r:id="rId30"/>
    <p:sldId id="322" r:id="rId31"/>
    <p:sldId id="317" r:id="rId32"/>
    <p:sldId id="338" r:id="rId33"/>
    <p:sldId id="311" r:id="rId34"/>
    <p:sldId id="275" r:id="rId3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4758" autoAdjust="0"/>
    <p:restoredTop sz="96283" autoAdjust="0"/>
  </p:normalViewPr>
  <p:slideViewPr>
    <p:cSldViewPr>
      <p:cViewPr varScale="1">
        <p:scale>
          <a:sx n="104" d="100"/>
          <a:sy n="104" d="100"/>
        </p:scale>
        <p:origin x="1422" y="318"/>
      </p:cViewPr>
      <p:guideLst>
        <p:guide orient="horz" pos="2160"/>
        <p:guide pos="283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3BC068-AAB5-483F-8726-B8E1B1BBD6FB}" type="datetimeFigureOut">
              <a:rPr lang="hu-HU" smtClean="0"/>
              <a:t>2025. 11. 07.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B77D7C-0A63-4BDE-A017-B73B8F59D41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2511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BF5C9-8704-45A5-B203-B81B49C8F3BC}" type="datetimeFigureOut">
              <a:rPr lang="hu-HU" smtClean="0"/>
              <a:pPr/>
              <a:t>2025. 11. 07.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D40B9-5681-4EB1-B3B9-A43855E4D31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BF5C9-8704-45A5-B203-B81B49C8F3BC}" type="datetimeFigureOut">
              <a:rPr lang="hu-HU" smtClean="0"/>
              <a:pPr/>
              <a:t>2025. 11. 07.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D40B9-5681-4EB1-B3B9-A43855E4D31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BF5C9-8704-45A5-B203-B81B49C8F3BC}" type="datetimeFigureOut">
              <a:rPr lang="hu-HU" smtClean="0"/>
              <a:pPr/>
              <a:t>2025. 11. 07.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D40B9-5681-4EB1-B3B9-A43855E4D31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BF5C9-8704-45A5-B203-B81B49C8F3BC}" type="datetimeFigureOut">
              <a:rPr lang="hu-HU" smtClean="0"/>
              <a:pPr/>
              <a:t>2025. 11. 07.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D40B9-5681-4EB1-B3B9-A43855E4D31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BF5C9-8704-45A5-B203-B81B49C8F3BC}" type="datetimeFigureOut">
              <a:rPr lang="hu-HU" smtClean="0"/>
              <a:pPr/>
              <a:t>2025. 11. 07.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D40B9-5681-4EB1-B3B9-A43855E4D31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BF5C9-8704-45A5-B203-B81B49C8F3BC}" type="datetimeFigureOut">
              <a:rPr lang="hu-HU" smtClean="0"/>
              <a:pPr/>
              <a:t>2025. 11. 07.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D40B9-5681-4EB1-B3B9-A43855E4D31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BF5C9-8704-45A5-B203-B81B49C8F3BC}" type="datetimeFigureOut">
              <a:rPr lang="hu-HU" smtClean="0"/>
              <a:pPr/>
              <a:t>2025. 11. 07.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D40B9-5681-4EB1-B3B9-A43855E4D31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BF5C9-8704-45A5-B203-B81B49C8F3BC}" type="datetimeFigureOut">
              <a:rPr lang="hu-HU" smtClean="0"/>
              <a:pPr/>
              <a:t>2025. 11. 07.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D40B9-5681-4EB1-B3B9-A43855E4D31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BF5C9-8704-45A5-B203-B81B49C8F3BC}" type="datetimeFigureOut">
              <a:rPr lang="hu-HU" smtClean="0"/>
              <a:pPr/>
              <a:t>2025. 11. 07.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D40B9-5681-4EB1-B3B9-A43855E4D31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BF5C9-8704-45A5-B203-B81B49C8F3BC}" type="datetimeFigureOut">
              <a:rPr lang="hu-HU" smtClean="0"/>
              <a:pPr/>
              <a:t>2025. 11. 07.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D40B9-5681-4EB1-B3B9-A43855E4D31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BF5C9-8704-45A5-B203-B81B49C8F3BC}" type="datetimeFigureOut">
              <a:rPr lang="hu-HU" smtClean="0"/>
              <a:pPr/>
              <a:t>2025. 11. 07.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D40B9-5681-4EB1-B3B9-A43855E4D31E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BF5C9-8704-45A5-B203-B81B49C8F3BC}" type="datetimeFigureOut">
              <a:rPr lang="hu-HU" smtClean="0"/>
              <a:pPr/>
              <a:t>2025. 11. 07.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D40B9-5681-4EB1-B3B9-A43855E4D31E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azmanyszlavisztika" TargetMode="External"/><Relationship Id="rId2" Type="http://schemas.openxmlformats.org/officeDocument/2006/relationships/hyperlink" Target="https://btk.ppke.hu/orosz-tanszek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szöveg, embléma, szimbólum, Betűtípu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29C0A179-DF1A-9B8A-F943-3C450F748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04664"/>
            <a:ext cx="3816424" cy="4018652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5D3433C6-9F3B-79BA-BEB7-4A615F041990}"/>
              </a:ext>
            </a:extLst>
          </p:cNvPr>
          <p:cNvSpPr txBox="1"/>
          <p:nvPr/>
        </p:nvSpPr>
        <p:spPr>
          <a:xfrm>
            <a:off x="1259632" y="4725144"/>
            <a:ext cx="69127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4000" b="1" dirty="0">
                <a:cs typeface="Times New Roman" panose="02020603050405020304" pitchFamily="18" charset="0"/>
              </a:rPr>
              <a:t>Szlavisztika alapszak – orosz szakirány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1614024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214282" y="3000372"/>
            <a:ext cx="1714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 Black" pitchFamily="34" charset="0"/>
              </a:rPr>
              <a:t>Szlavisztika alapszak (orosz)</a:t>
            </a:r>
          </a:p>
          <a:p>
            <a:r>
              <a:rPr lang="hu-HU" dirty="0"/>
              <a:t>(6 félév 120 kredit)</a:t>
            </a:r>
          </a:p>
        </p:txBody>
      </p:sp>
      <p:cxnSp>
        <p:nvCxnSpPr>
          <p:cNvPr id="8" name="Egyenes összekötő nyíllal 7"/>
          <p:cNvCxnSpPr/>
          <p:nvPr/>
        </p:nvCxnSpPr>
        <p:spPr>
          <a:xfrm rot="5400000" flipH="1" flipV="1">
            <a:off x="2536017" y="1393017"/>
            <a:ext cx="1714512" cy="16430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>
            <a:off x="6429388" y="1000108"/>
            <a:ext cx="85725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 flipV="1">
            <a:off x="2571736" y="2571744"/>
            <a:ext cx="1714512" cy="714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zövegdoboz 16"/>
          <p:cNvSpPr txBox="1"/>
          <p:nvPr/>
        </p:nvSpPr>
        <p:spPr>
          <a:xfrm>
            <a:off x="4429124" y="2143116"/>
            <a:ext cx="1500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interkulturális kommunikáció specializáció (lengyel+orosz)</a:t>
            </a:r>
          </a:p>
        </p:txBody>
      </p:sp>
      <p:cxnSp>
        <p:nvCxnSpPr>
          <p:cNvPr id="21" name="Egyenes összekötő nyíllal 20"/>
          <p:cNvCxnSpPr/>
          <p:nvPr/>
        </p:nvCxnSpPr>
        <p:spPr>
          <a:xfrm>
            <a:off x="5929322" y="2428868"/>
            <a:ext cx="128588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zövegdoboz 21"/>
          <p:cNvSpPr txBox="1"/>
          <p:nvPr/>
        </p:nvSpPr>
        <p:spPr>
          <a:xfrm>
            <a:off x="7215206" y="1714489"/>
            <a:ext cx="17145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Elhelyezkedés cégeknél, civil szervezeteknél, médiánál magas szintű orosz és lengyel nyelvtudással, kultúraközvetítés</a:t>
            </a:r>
          </a:p>
        </p:txBody>
      </p:sp>
      <p:cxnSp>
        <p:nvCxnSpPr>
          <p:cNvPr id="28" name="Egyenes összekötő nyíllal 27"/>
          <p:cNvCxnSpPr/>
          <p:nvPr/>
        </p:nvCxnSpPr>
        <p:spPr>
          <a:xfrm>
            <a:off x="2571736" y="3429000"/>
            <a:ext cx="1357322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>
            <a:stCxn id="50" idx="3"/>
          </p:cNvCxnSpPr>
          <p:nvPr/>
        </p:nvCxnSpPr>
        <p:spPr>
          <a:xfrm>
            <a:off x="5857884" y="4586410"/>
            <a:ext cx="1428760" cy="5571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zövegdoboz 37"/>
          <p:cNvSpPr txBox="1"/>
          <p:nvPr/>
        </p:nvSpPr>
        <p:spPr>
          <a:xfrm>
            <a:off x="7358082" y="5000636"/>
            <a:ext cx="164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Továbbtanulás mesterszakon</a:t>
            </a:r>
          </a:p>
        </p:txBody>
      </p:sp>
      <p:cxnSp>
        <p:nvCxnSpPr>
          <p:cNvPr id="40" name="Egyenes összekötő nyíllal 39"/>
          <p:cNvCxnSpPr/>
          <p:nvPr/>
        </p:nvCxnSpPr>
        <p:spPr>
          <a:xfrm rot="16200000" flipH="1">
            <a:off x="2214546" y="3857628"/>
            <a:ext cx="1214446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zövegdoboz 40"/>
          <p:cNvSpPr txBox="1"/>
          <p:nvPr/>
        </p:nvSpPr>
        <p:spPr>
          <a:xfrm>
            <a:off x="2357422" y="4857760"/>
            <a:ext cx="1571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Pedagógia-pszichológia tárgyak, másik nyelv vagy történelem</a:t>
            </a:r>
          </a:p>
        </p:txBody>
      </p:sp>
      <p:cxnSp>
        <p:nvCxnSpPr>
          <p:cNvPr id="43" name="Egyenes összekötő nyíllal 42"/>
          <p:cNvCxnSpPr/>
          <p:nvPr/>
        </p:nvCxnSpPr>
        <p:spPr>
          <a:xfrm>
            <a:off x="5786446" y="6858000"/>
            <a:ext cx="178595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zövegdoboz 43"/>
          <p:cNvSpPr txBox="1"/>
          <p:nvPr/>
        </p:nvSpPr>
        <p:spPr>
          <a:xfrm>
            <a:off x="4786314" y="5715016"/>
            <a:ext cx="1357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Tanárszak</a:t>
            </a:r>
          </a:p>
        </p:txBody>
      </p:sp>
      <p:cxnSp>
        <p:nvCxnSpPr>
          <p:cNvPr id="46" name="Egyenes összekötő nyíllal 45"/>
          <p:cNvCxnSpPr/>
          <p:nvPr/>
        </p:nvCxnSpPr>
        <p:spPr>
          <a:xfrm rot="5400000">
            <a:off x="1214414" y="3643314"/>
            <a:ext cx="1285884" cy="1000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gyenes összekötő nyíllal 52"/>
          <p:cNvCxnSpPr/>
          <p:nvPr/>
        </p:nvCxnSpPr>
        <p:spPr>
          <a:xfrm>
            <a:off x="10287040" y="5572140"/>
            <a:ext cx="285752" cy="1428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nyíllal 62"/>
          <p:cNvCxnSpPr/>
          <p:nvPr/>
        </p:nvCxnSpPr>
        <p:spPr>
          <a:xfrm>
            <a:off x="3929058" y="5572140"/>
            <a:ext cx="857256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gyenes összekötő nyíllal 66"/>
          <p:cNvCxnSpPr/>
          <p:nvPr/>
        </p:nvCxnSpPr>
        <p:spPr>
          <a:xfrm rot="5400000">
            <a:off x="857224" y="5786454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rot="16200000" flipV="1">
            <a:off x="1928794" y="2571744"/>
            <a:ext cx="714380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zövegdoboz 29"/>
          <p:cNvSpPr txBox="1"/>
          <p:nvPr/>
        </p:nvSpPr>
        <p:spPr>
          <a:xfrm>
            <a:off x="569309" y="936294"/>
            <a:ext cx="2500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másik nyelv szak 50 kredites minor szak (lengyel, német, angol, francia, olasz, magyar, kínai, klasszika-filológia)</a:t>
            </a:r>
          </a:p>
          <a:p>
            <a:endParaRPr lang="hu-HU" sz="1600" dirty="0"/>
          </a:p>
        </p:txBody>
      </p:sp>
      <p:sp>
        <p:nvSpPr>
          <p:cNvPr id="31" name="Szövegdoboz 30"/>
          <p:cNvSpPr txBox="1"/>
          <p:nvPr/>
        </p:nvSpPr>
        <p:spPr>
          <a:xfrm>
            <a:off x="4286248" y="214290"/>
            <a:ext cx="207170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másik  50 kredites társadalomtudományi  minor szak (politikatudományok, nemzetközi tanulmányok, szociológia)</a:t>
            </a:r>
          </a:p>
          <a:p>
            <a:endParaRPr lang="hu-HU" dirty="0"/>
          </a:p>
        </p:txBody>
      </p:sp>
      <p:cxnSp>
        <p:nvCxnSpPr>
          <p:cNvPr id="39" name="Egyenes összekötő nyíllal 38"/>
          <p:cNvCxnSpPr>
            <a:cxnSpLocks/>
            <a:stCxn id="30" idx="0"/>
          </p:cNvCxnSpPr>
          <p:nvPr/>
        </p:nvCxnSpPr>
        <p:spPr>
          <a:xfrm flipH="1" flipV="1">
            <a:off x="1783756" y="507666"/>
            <a:ext cx="35718" cy="2837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zövegdoboz 46"/>
          <p:cNvSpPr txBox="1"/>
          <p:nvPr/>
        </p:nvSpPr>
        <p:spPr>
          <a:xfrm>
            <a:off x="581377" y="190640"/>
            <a:ext cx="25717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Fordító-tolmács mesterszak</a:t>
            </a:r>
          </a:p>
          <a:p>
            <a:endParaRPr lang="hu-HU" dirty="0"/>
          </a:p>
        </p:txBody>
      </p:sp>
      <p:sp>
        <p:nvSpPr>
          <p:cNvPr id="49" name="Szövegdoboz 48"/>
          <p:cNvSpPr txBox="1"/>
          <p:nvPr/>
        </p:nvSpPr>
        <p:spPr>
          <a:xfrm>
            <a:off x="7358082" y="285728"/>
            <a:ext cx="16430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Továbbtanulás nemzetközi tanulmányok, politikatudomány mesterszak</a:t>
            </a:r>
          </a:p>
        </p:txBody>
      </p:sp>
      <p:sp>
        <p:nvSpPr>
          <p:cNvPr id="50" name="Szövegdoboz 49"/>
          <p:cNvSpPr txBox="1"/>
          <p:nvPr/>
        </p:nvSpPr>
        <p:spPr>
          <a:xfrm>
            <a:off x="4000496" y="3786191"/>
            <a:ext cx="18573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Nyelvészet, nyelvtörténet, irodalomtudomány, esztétika (kutatás, tudomány)</a:t>
            </a:r>
          </a:p>
          <a:p>
            <a:endParaRPr lang="hu-HU" dirty="0"/>
          </a:p>
        </p:txBody>
      </p:sp>
      <p:cxnSp>
        <p:nvCxnSpPr>
          <p:cNvPr id="56" name="Egyenes összekötő nyíllal 55"/>
          <p:cNvCxnSpPr/>
          <p:nvPr/>
        </p:nvCxnSpPr>
        <p:spPr>
          <a:xfrm rot="5400000">
            <a:off x="7965305" y="5893611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Szövegdoboz 56"/>
          <p:cNvSpPr txBox="1"/>
          <p:nvPr/>
        </p:nvSpPr>
        <p:spPr>
          <a:xfrm>
            <a:off x="7358082" y="6143644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Doktori Iskola</a:t>
            </a:r>
          </a:p>
          <a:p>
            <a:endParaRPr lang="hu-HU" dirty="0"/>
          </a:p>
        </p:txBody>
      </p:sp>
      <p:sp>
        <p:nvSpPr>
          <p:cNvPr id="61" name="Szövegdoboz 60"/>
          <p:cNvSpPr txBox="1"/>
          <p:nvPr/>
        </p:nvSpPr>
        <p:spPr>
          <a:xfrm>
            <a:off x="214282" y="4714884"/>
            <a:ext cx="15716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Történelem, régészet 50 kredites minor</a:t>
            </a:r>
          </a:p>
          <a:p>
            <a:endParaRPr lang="hu-HU" dirty="0"/>
          </a:p>
        </p:txBody>
      </p:sp>
      <p:cxnSp>
        <p:nvCxnSpPr>
          <p:cNvPr id="73" name="Egyenes összekötő nyíllal 72"/>
          <p:cNvCxnSpPr>
            <a:stCxn id="17" idx="2"/>
          </p:cNvCxnSpPr>
          <p:nvPr/>
        </p:nvCxnSpPr>
        <p:spPr>
          <a:xfrm rot="16200000" flipH="1">
            <a:off x="4806998" y="3592558"/>
            <a:ext cx="780169" cy="35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Szövegdoboz 74"/>
          <p:cNvSpPr txBox="1"/>
          <p:nvPr/>
        </p:nvSpPr>
        <p:spPr>
          <a:xfrm>
            <a:off x="0" y="5857893"/>
            <a:ext cx="2357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Régészet, történettudomány mesterszak</a:t>
            </a:r>
          </a:p>
        </p:txBody>
      </p:sp>
      <p:cxnSp>
        <p:nvCxnSpPr>
          <p:cNvPr id="33" name="Egyenes összekötő nyíllal 32"/>
          <p:cNvCxnSpPr/>
          <p:nvPr/>
        </p:nvCxnSpPr>
        <p:spPr>
          <a:xfrm>
            <a:off x="2571736" y="3357562"/>
            <a:ext cx="3286148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zövegdoboz 35"/>
          <p:cNvSpPr txBox="1"/>
          <p:nvPr/>
        </p:nvSpPr>
        <p:spPr>
          <a:xfrm>
            <a:off x="6000760" y="3429001"/>
            <a:ext cx="1428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Média, kommunikáció 50 kredites minor</a:t>
            </a:r>
          </a:p>
        </p:txBody>
      </p:sp>
      <p:cxnSp>
        <p:nvCxnSpPr>
          <p:cNvPr id="45" name="Egyenes összekötő nyíllal 44"/>
          <p:cNvCxnSpPr/>
          <p:nvPr/>
        </p:nvCxnSpPr>
        <p:spPr>
          <a:xfrm>
            <a:off x="7072330" y="4214818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gyenes összekötő nyíllal 53"/>
          <p:cNvCxnSpPr>
            <a:endCxn id="22" idx="1"/>
          </p:cNvCxnSpPr>
          <p:nvPr/>
        </p:nvCxnSpPr>
        <p:spPr>
          <a:xfrm rot="5400000" flipH="1" flipV="1">
            <a:off x="6730601" y="2872957"/>
            <a:ext cx="612021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églalap 57"/>
          <p:cNvSpPr/>
          <p:nvPr/>
        </p:nvSpPr>
        <p:spPr>
          <a:xfrm>
            <a:off x="1783756" y="3073371"/>
            <a:ext cx="7165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/>
              <a:t>+</a:t>
            </a:r>
            <a:r>
              <a:rPr lang="hu-HU" sz="2400" b="1" dirty="0">
                <a:solidFill>
                  <a:srgbClr val="FFC000"/>
                </a:solidFill>
              </a:rPr>
              <a:t> 50</a:t>
            </a:r>
          </a:p>
        </p:txBody>
      </p:sp>
    </p:spTree>
    <p:extLst>
      <p:ext uri="{BB962C8B-B14F-4D97-AF65-F5344CB8AC3E}">
        <p14:creationId xmlns:p14="http://schemas.microsoft.com/office/powerpoint/2010/main" val="3979587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hu-HU" dirty="0"/>
              <a:t>A képzés profilja - Milyen tárgyak lesznek a nyelven kívül?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1460" y="1533120"/>
            <a:ext cx="8401080" cy="5357850"/>
          </a:xfrm>
        </p:spPr>
        <p:txBody>
          <a:bodyPr>
            <a:normAutofit fontScale="77500" lnSpcReduction="20000"/>
          </a:bodyPr>
          <a:lstStyle/>
          <a:p>
            <a:pPr lvl="0" algn="just"/>
            <a:r>
              <a:rPr lang="hu-HU" b="1" dirty="0"/>
              <a:t>Kultúra, művészet, irodalom</a:t>
            </a:r>
            <a:endParaRPr lang="hu-HU" dirty="0"/>
          </a:p>
          <a:p>
            <a:pPr algn="just">
              <a:buNone/>
            </a:pPr>
            <a:r>
              <a:rPr lang="hu-HU" dirty="0"/>
              <a:t>     pl. Az orosz kultúra, A lengyel kultúra, Az ortodox kereszténység, Kortárs orosz irodalom, Szláv színház és filmművészet, Az orosz populáris kultúra a 20-21. században</a:t>
            </a:r>
          </a:p>
          <a:p>
            <a:pPr lvl="0" algn="just"/>
            <a:r>
              <a:rPr lang="hu-HU" b="1" dirty="0"/>
              <a:t>Történelemmel, politikával, társadalommal kapcsolatos tárgyak </a:t>
            </a:r>
          </a:p>
          <a:p>
            <a:pPr lvl="0" algn="just">
              <a:buNone/>
            </a:pPr>
            <a:r>
              <a:rPr lang="hu-HU" dirty="0"/>
              <a:t>     pl. A keleti és a nyugati szlávok története, Fejezetek az orosz civilizáció történetéből, A posztszovjet Oroszország (1991-től napjainkig)</a:t>
            </a:r>
          </a:p>
          <a:p>
            <a:pPr algn="just"/>
            <a:r>
              <a:rPr lang="hu-HU" b="1" dirty="0"/>
              <a:t>Nyelvészeti tárgyak </a:t>
            </a:r>
          </a:p>
          <a:p>
            <a:pPr marL="0" indent="0" algn="just">
              <a:buNone/>
            </a:pPr>
            <a:r>
              <a:rPr lang="hu-HU" b="1" dirty="0"/>
              <a:t>      </a:t>
            </a:r>
            <a:r>
              <a:rPr lang="hu-HU" dirty="0"/>
              <a:t>pl. a mai orosz társalgási nyelv, a keleti szláv nyelvek története, fordítás, szakfordítás,  műfordítás, a média nyelve és műfajai, üzleti nyelv, turizmus-vendéglátás szaknyelve</a:t>
            </a:r>
          </a:p>
          <a:p>
            <a:pPr algn="just">
              <a:buNone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69E2B-7B3E-7D05-E9B0-F71B1841C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7E46759-E749-D3BD-404B-5A4B73206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223572"/>
            <a:ext cx="7200800" cy="401662"/>
          </a:xfrm>
        </p:spPr>
        <p:txBody>
          <a:bodyPr>
            <a:normAutofit fontScale="90000"/>
          </a:bodyPr>
          <a:lstStyle/>
          <a:p>
            <a:r>
              <a:rPr lang="hu-HU" dirty="0">
                <a:cs typeface="Times New Roman" panose="02020603050405020304" pitchFamily="18" charset="0"/>
              </a:rPr>
              <a:t>Nemzetközi oktatógárda</a:t>
            </a:r>
          </a:p>
        </p:txBody>
      </p:sp>
      <p:pic>
        <p:nvPicPr>
          <p:cNvPr id="7170" name="Picture 2" descr="Bölcsészet- és Társadalomtudományi Kar | Pozsgai István | Pázmány Péter  Katolikus Egyetem – Kiemelt felsőoktatási intézmény">
            <a:extLst>
              <a:ext uri="{FF2B5EF4-FFF2-40B4-BE49-F238E27FC236}">
                <a16:creationId xmlns:a16="http://schemas.microsoft.com/office/drawing/2014/main" id="{E2DBF937-6626-1A0D-6CB4-9FD2486DB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32073"/>
            <a:ext cx="2160240" cy="204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ölcsészet- és Társadalomtudományi Kar | Dr. Lyavinecz-Ugrin Marianna |  Pázmány Péter Katolikus Egyetem – Kiemelt felsőoktatási intézmény">
            <a:extLst>
              <a:ext uri="{FF2B5EF4-FFF2-40B4-BE49-F238E27FC236}">
                <a16:creationId xmlns:a16="http://schemas.microsoft.com/office/drawing/2014/main" id="{DFAF287B-919E-CFF8-5DA4-B68C75DD5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917" y="2113166"/>
            <a:ext cx="3081871" cy="168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3AEB8EBA-6D29-EAF6-CF63-AFF5ECE7A33C}"/>
              </a:ext>
            </a:extLst>
          </p:cNvPr>
          <p:cNvSpPr txBox="1"/>
          <p:nvPr/>
        </p:nvSpPr>
        <p:spPr>
          <a:xfrm>
            <a:off x="163385" y="958245"/>
            <a:ext cx="2532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cs typeface="Times New Roman" panose="02020603050405020304" pitchFamily="18" charset="0"/>
              </a:rPr>
              <a:t>Dr. Pozsgai István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15C99D5-1813-B17E-AB3B-FFE62EDDCF03}"/>
              </a:ext>
            </a:extLst>
          </p:cNvPr>
          <p:cNvSpPr txBox="1"/>
          <p:nvPr/>
        </p:nvSpPr>
        <p:spPr>
          <a:xfrm>
            <a:off x="3192962" y="1111454"/>
            <a:ext cx="2597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cs typeface="Times New Roman" panose="02020603050405020304" pitchFamily="18" charset="0"/>
              </a:rPr>
              <a:t>Dr. </a:t>
            </a:r>
            <a:r>
              <a:rPr lang="hu-HU" sz="2400" dirty="0" err="1">
                <a:cs typeface="Times New Roman" panose="02020603050405020304" pitchFamily="18" charset="0"/>
              </a:rPr>
              <a:t>Lyavinecz-Ugrin</a:t>
            </a:r>
            <a:r>
              <a:rPr lang="hu-HU" sz="2400" dirty="0">
                <a:cs typeface="Times New Roman" panose="02020603050405020304" pitchFamily="18" charset="0"/>
              </a:rPr>
              <a:t> Marianna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2DB933E-FCEC-426C-0FD8-04ED1AF34A91}"/>
              </a:ext>
            </a:extLst>
          </p:cNvPr>
          <p:cNvSpPr txBox="1"/>
          <p:nvPr/>
        </p:nvSpPr>
        <p:spPr>
          <a:xfrm>
            <a:off x="240907" y="6266956"/>
            <a:ext cx="2629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Dr. </a:t>
            </a:r>
            <a:r>
              <a:rPr lang="hu-HU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Kolontári</a:t>
            </a:r>
            <a:r>
              <a:rPr lang="hu-HU" sz="2400" dirty="0">
                <a:latin typeface="Calibri" panose="020F0502020204030204" pitchFamily="34" charset="0"/>
                <a:cs typeface="Calibri" panose="020F0502020204030204" pitchFamily="34" charset="0"/>
              </a:rPr>
              <a:t> Attila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D0EB861-E0EC-2927-CF35-80CC498261ED}"/>
              </a:ext>
            </a:extLst>
          </p:cNvPr>
          <p:cNvSpPr txBox="1"/>
          <p:nvPr/>
        </p:nvSpPr>
        <p:spPr>
          <a:xfrm>
            <a:off x="6577353" y="728088"/>
            <a:ext cx="2392994" cy="479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>
                <a:cs typeface="Times New Roman" panose="02020603050405020304" pitchFamily="18" charset="0"/>
              </a:rPr>
              <a:t>Harina</a:t>
            </a:r>
            <a:r>
              <a:rPr lang="hu-HU" sz="2400" dirty="0">
                <a:cs typeface="Times New Roman" panose="02020603050405020304" pitchFamily="18" charset="0"/>
              </a:rPr>
              <a:t> Ljudmila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16422B42-EB0F-8EE0-2EDE-545CCAC1661E}"/>
              </a:ext>
            </a:extLst>
          </p:cNvPr>
          <p:cNvSpPr txBox="1"/>
          <p:nvPr/>
        </p:nvSpPr>
        <p:spPr>
          <a:xfrm>
            <a:off x="6707976" y="6262485"/>
            <a:ext cx="2367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+mj-lt"/>
                <a:cs typeface="Times New Roman" panose="02020603050405020304" pitchFamily="18" charset="0"/>
              </a:rPr>
              <a:t>Dr. Horváth Géza</a:t>
            </a:r>
          </a:p>
        </p:txBody>
      </p:sp>
      <p:pic>
        <p:nvPicPr>
          <p:cNvPr id="1026" name="Picture 2" descr="Здравствуйте! Harina Ljudmila... - Orosz nyelv online is | Facebook">
            <a:extLst>
              <a:ext uri="{FF2B5EF4-FFF2-40B4-BE49-F238E27FC236}">
                <a16:creationId xmlns:a16="http://schemas.microsoft.com/office/drawing/2014/main" id="{C584A28C-C26C-980E-AB72-0414906C8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989" y="1268500"/>
            <a:ext cx="2532357" cy="253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ölcsészet- és Társadalomtudományi Kar | Dr. Bukharbayeva Kuralay | Pázmány  Péter Katolikus Egyetem – Kiemelt felsőoktatási intézmény">
            <a:extLst>
              <a:ext uri="{FF2B5EF4-FFF2-40B4-BE49-F238E27FC236}">
                <a16:creationId xmlns:a16="http://schemas.microsoft.com/office/drawing/2014/main" id="{B85DA673-C4E9-694D-5261-618C8268E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041" y="4116362"/>
            <a:ext cx="3081870" cy="168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591E5CCB-BD76-8E4D-0A0E-DAB4ACF8DC8B}"/>
              </a:ext>
            </a:extLst>
          </p:cNvPr>
          <p:cNvSpPr txBox="1"/>
          <p:nvPr/>
        </p:nvSpPr>
        <p:spPr>
          <a:xfrm>
            <a:off x="3627284" y="5846986"/>
            <a:ext cx="2670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cs typeface="Times New Roman" panose="02020603050405020304" pitchFamily="18" charset="0"/>
              </a:rPr>
              <a:t>Dr. </a:t>
            </a:r>
            <a:r>
              <a:rPr lang="hu-HU" sz="2400" dirty="0" err="1">
                <a:cs typeface="Times New Roman" panose="02020603050405020304" pitchFamily="18" charset="0"/>
              </a:rPr>
              <a:t>Kuralay</a:t>
            </a:r>
            <a:r>
              <a:rPr lang="hu-HU" sz="2400" dirty="0"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cs typeface="Times New Roman" panose="02020603050405020304" pitchFamily="18" charset="0"/>
              </a:rPr>
              <a:t>Bukharbayeva</a:t>
            </a:r>
            <a:endParaRPr lang="hu-HU" sz="2400" dirty="0">
              <a:cs typeface="Times New Roman" panose="02020603050405020304" pitchFamily="18" charset="0"/>
            </a:endParaRPr>
          </a:p>
        </p:txBody>
      </p:sp>
      <p:pic>
        <p:nvPicPr>
          <p:cNvPr id="11" name="Picture 2" descr="Az orosz levéltárakban „néha meglepő dolgokkal találhatja szemben magát az  ember” – interjú Kolontári Attilával - Ujkor.hu">
            <a:extLst>
              <a:ext uri="{FF2B5EF4-FFF2-40B4-BE49-F238E27FC236}">
                <a16:creationId xmlns:a16="http://schemas.microsoft.com/office/drawing/2014/main" id="{575A682E-AB22-12E3-1A86-FB661AF58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19" y="3566505"/>
            <a:ext cx="1729928" cy="259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Kép 11" descr="A képen Emberi arc, személy, szemüveg, ruháza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ECF5954-7D58-96D8-3D83-ECAD2585D8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74" y="3903710"/>
            <a:ext cx="1344607" cy="232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08E3FD-E4B4-8879-D19D-9002697D2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613" y="208773"/>
            <a:ext cx="6572716" cy="221587"/>
          </a:xfrm>
        </p:spPr>
        <p:txBody>
          <a:bodyPr>
            <a:normAutofit fontScale="90000"/>
          </a:bodyPr>
          <a:lstStyle/>
          <a:p>
            <a:r>
              <a:rPr lang="hu-HU" dirty="0">
                <a:cs typeface="Times New Roman" panose="02020603050405020304" pitchFamily="18" charset="0"/>
              </a:rPr>
              <a:t>Közösséget építünk</a:t>
            </a:r>
          </a:p>
        </p:txBody>
      </p:sp>
      <p:pic>
        <p:nvPicPr>
          <p:cNvPr id="5" name="Kép 4" descr="A képen ég, kültéri, épület, ruházat látható&#10;&#10;Automatikusan generált leírás">
            <a:extLst>
              <a:ext uri="{FF2B5EF4-FFF2-40B4-BE49-F238E27FC236}">
                <a16:creationId xmlns:a16="http://schemas.microsoft.com/office/drawing/2014/main" id="{5D100336-3A04-5C37-0420-25BB83F757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9" b="7778"/>
          <a:stretch>
            <a:fillRect/>
          </a:stretch>
        </p:blipFill>
        <p:spPr>
          <a:xfrm rot="21131839">
            <a:off x="315478" y="568718"/>
            <a:ext cx="2086550" cy="3029484"/>
          </a:xfrm>
          <a:prstGeom prst="rect">
            <a:avLst/>
          </a:prstGeom>
        </p:spPr>
      </p:pic>
      <p:pic>
        <p:nvPicPr>
          <p:cNvPr id="7" name="Kép 6" descr="A képen ruházat, ember, személy, Emberi arc látható&#10;&#10;Automatikusan generált leírás">
            <a:extLst>
              <a:ext uri="{FF2B5EF4-FFF2-40B4-BE49-F238E27FC236}">
                <a16:creationId xmlns:a16="http://schemas.microsoft.com/office/drawing/2014/main" id="{757B053E-D099-7E92-842A-ADA7CFBA49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3"/>
          <a:stretch>
            <a:fillRect/>
          </a:stretch>
        </p:blipFill>
        <p:spPr>
          <a:xfrm>
            <a:off x="5586379" y="632848"/>
            <a:ext cx="3438128" cy="2314980"/>
          </a:xfrm>
          <a:prstGeom prst="rect">
            <a:avLst/>
          </a:prstGeom>
        </p:spPr>
      </p:pic>
      <p:pic>
        <p:nvPicPr>
          <p:cNvPr id="11" name="Kép 10" descr="A képen ruházat, személy, kültéri, tó látható&#10;&#10;Automatikusan generált leírás">
            <a:extLst>
              <a:ext uri="{FF2B5EF4-FFF2-40B4-BE49-F238E27FC236}">
                <a16:creationId xmlns:a16="http://schemas.microsoft.com/office/drawing/2014/main" id="{67AC4B49-4A07-B5F6-4A5D-E957CD5004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4692">
            <a:off x="5833082" y="2973893"/>
            <a:ext cx="2996148" cy="2247111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4E20631E-4F2D-D56C-CDAC-4F201D459222}"/>
              </a:ext>
            </a:extLst>
          </p:cNvPr>
          <p:cNvSpPr txBox="1"/>
          <p:nvPr/>
        </p:nvSpPr>
        <p:spPr>
          <a:xfrm>
            <a:off x="2500854" y="621174"/>
            <a:ext cx="3034100" cy="1574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cs typeface="Times New Roman" panose="02020603050405020304" pitchFamily="18" charset="0"/>
              </a:rPr>
              <a:t>Kirándulás az ürömi kápolnához, Tihanyba, látogatás az Orosz Kulturális Központban</a:t>
            </a:r>
          </a:p>
        </p:txBody>
      </p:sp>
      <p:pic>
        <p:nvPicPr>
          <p:cNvPr id="4098" name="Picture 2" descr="Lehet, hogy egy kép erről: 3 ember, vonat és szöveg">
            <a:extLst>
              <a:ext uri="{FF2B5EF4-FFF2-40B4-BE49-F238E27FC236}">
                <a16:creationId xmlns:a16="http://schemas.microsoft.com/office/drawing/2014/main" id="{8060DB56-4D3E-F40F-138B-4714AD2B3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811" y="4726358"/>
            <a:ext cx="2629243" cy="197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5D1F0716-13DD-5C3E-1D42-E08FECF402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3836" r="4972"/>
          <a:stretch>
            <a:fillRect/>
          </a:stretch>
        </p:blipFill>
        <p:spPr>
          <a:xfrm rot="487892">
            <a:off x="2930303" y="4619438"/>
            <a:ext cx="2491867" cy="2021008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283F81C6-8E6D-C564-7746-2901A71A7C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53" y="2177789"/>
            <a:ext cx="3034100" cy="2275575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04122649-C7A4-3002-E54E-40A55AB224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29001" r="5948" b="-2"/>
          <a:stretch>
            <a:fillRect/>
          </a:stretch>
        </p:blipFill>
        <p:spPr>
          <a:xfrm rot="20953315">
            <a:off x="213778" y="4361777"/>
            <a:ext cx="2644806" cy="203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63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4B722-BB05-72F9-D447-FEF5D2ACA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331570-43EA-2D3B-C093-0B269C22F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613" y="208773"/>
            <a:ext cx="6572716" cy="221587"/>
          </a:xfrm>
        </p:spPr>
        <p:txBody>
          <a:bodyPr>
            <a:normAutofit fontScale="90000"/>
          </a:bodyPr>
          <a:lstStyle/>
          <a:p>
            <a:r>
              <a:rPr lang="hu-HU" dirty="0">
                <a:latin typeface="+mn-lt"/>
                <a:cs typeface="Times New Roman" panose="02020603050405020304" pitchFamily="18" charset="0"/>
              </a:rPr>
              <a:t>Közösséget építünk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02C02E6-2F32-931B-5113-A6D74909E858}"/>
              </a:ext>
            </a:extLst>
          </p:cNvPr>
          <p:cNvSpPr txBox="1"/>
          <p:nvPr/>
        </p:nvSpPr>
        <p:spPr>
          <a:xfrm>
            <a:off x="2500854" y="621174"/>
            <a:ext cx="3034100" cy="1574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latin typeface="+mj-lt"/>
                <a:cs typeface="Times New Roman" panose="02020603050405020304" pitchFamily="18" charset="0"/>
              </a:rPr>
              <a:t>Kirándulás az ürömi kápolnához, Tihanyba, látogatás az Orosz Kulturális Központba</a:t>
            </a:r>
          </a:p>
        </p:txBody>
      </p:sp>
      <p:pic>
        <p:nvPicPr>
          <p:cNvPr id="4" name="Picture 2" descr="Lehet, hogy egy kép erről: 3 ember és , szöveg, amely így szól: „Szlavisztika orosz”">
            <a:extLst>
              <a:ext uri="{FF2B5EF4-FFF2-40B4-BE49-F238E27FC236}">
                <a16:creationId xmlns:a16="http://schemas.microsoft.com/office/drawing/2014/main" id="{E8EFA93F-F018-1577-2B99-3E33B6696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28449"/>
          <a:stretch>
            <a:fillRect/>
          </a:stretch>
        </p:blipFill>
        <p:spPr bwMode="auto">
          <a:xfrm rot="21178250">
            <a:off x="169700" y="573063"/>
            <a:ext cx="2183668" cy="209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84762BD7-C766-2F71-F45C-A318A64F4E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" t="15350" r="17713" b="14300"/>
          <a:stretch>
            <a:fillRect/>
          </a:stretch>
        </p:blipFill>
        <p:spPr>
          <a:xfrm>
            <a:off x="5487912" y="774474"/>
            <a:ext cx="3621213" cy="2350277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9CEDD8F1-9CA8-2712-2C93-AE08E14A18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4300"/>
          <a:stretch>
            <a:fillRect/>
          </a:stretch>
        </p:blipFill>
        <p:spPr>
          <a:xfrm>
            <a:off x="4907193" y="4034732"/>
            <a:ext cx="4082142" cy="2697995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15EED332-2E38-E998-AA7F-73F9C75D79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t="23750"/>
          <a:stretch>
            <a:fillRect/>
          </a:stretch>
        </p:blipFill>
        <p:spPr>
          <a:xfrm>
            <a:off x="2195736" y="2270990"/>
            <a:ext cx="3790646" cy="2194684"/>
          </a:xfrm>
          <a:prstGeom prst="rect">
            <a:avLst/>
          </a:prstGeom>
        </p:spPr>
      </p:pic>
      <p:pic>
        <p:nvPicPr>
          <p:cNvPr id="21" name="Kép 20" descr="A képen ruházat, személy, Emberi arc, mosoly látható&#10;&#10;Automatikusan generált leírás">
            <a:extLst>
              <a:ext uri="{FF2B5EF4-FFF2-40B4-BE49-F238E27FC236}">
                <a16:creationId xmlns:a16="http://schemas.microsoft.com/office/drawing/2014/main" id="{31D581E4-83C2-4BE0-D0C0-25AA9564D8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8573" b="5934"/>
          <a:stretch>
            <a:fillRect/>
          </a:stretch>
        </p:blipFill>
        <p:spPr>
          <a:xfrm>
            <a:off x="66862" y="4034732"/>
            <a:ext cx="3801619" cy="260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16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6221EC-D590-EDAF-BCD3-983A0266B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hu-HU" dirty="0">
                <a:cs typeface="Times New Roman" panose="02020603050405020304" pitchFamily="18" charset="0"/>
              </a:rPr>
              <a:t>Szakestek</a:t>
            </a:r>
          </a:p>
        </p:txBody>
      </p:sp>
      <p:pic>
        <p:nvPicPr>
          <p:cNvPr id="8194" name="Picture 2" descr="Nem érhető el leírás a fényképhez.">
            <a:extLst>
              <a:ext uri="{FF2B5EF4-FFF2-40B4-BE49-F238E27FC236}">
                <a16:creationId xmlns:a16="http://schemas.microsoft.com/office/drawing/2014/main" id="{285C1A7A-732E-6B64-4B24-6EBA7432C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" t="6095" r="-1" b="7040"/>
          <a:stretch>
            <a:fillRect/>
          </a:stretch>
        </p:blipFill>
        <p:spPr bwMode="auto">
          <a:xfrm>
            <a:off x="5522645" y="836236"/>
            <a:ext cx="3380825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1D33043-715E-E422-7E9E-7228E4ECF0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4" r="686" b="4504"/>
          <a:stretch>
            <a:fillRect/>
          </a:stretch>
        </p:blipFill>
        <p:spPr>
          <a:xfrm>
            <a:off x="240530" y="836236"/>
            <a:ext cx="3880651" cy="3528392"/>
          </a:xfrm>
          <a:prstGeom prst="rect">
            <a:avLst/>
          </a:prstGeom>
        </p:spPr>
      </p:pic>
      <p:pic>
        <p:nvPicPr>
          <p:cNvPr id="5" name="Picture 4" descr="Nem érhető el leírás a fényképhez.">
            <a:extLst>
              <a:ext uri="{FF2B5EF4-FFF2-40B4-BE49-F238E27FC236}">
                <a16:creationId xmlns:a16="http://schemas.microsoft.com/office/drawing/2014/main" id="{BFEE61D3-B06C-9B64-DF02-0E7855041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" t="11034" r="-1" b="5650"/>
          <a:stretch>
            <a:fillRect/>
          </a:stretch>
        </p:blipFill>
        <p:spPr bwMode="auto">
          <a:xfrm>
            <a:off x="2831822" y="3835873"/>
            <a:ext cx="2578718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741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C2D96-B622-FE4D-685A-BFC559421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5F743C-415D-76AF-8312-926E9DB33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hu-HU" dirty="0">
                <a:cs typeface="Times New Roman" panose="02020603050405020304" pitchFamily="18" charset="0"/>
              </a:rPr>
              <a:t>Karácsonyi készülődés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1AF707A-4D04-964D-2E4A-AC184F0597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45" t="6582" r="-217" b="27537"/>
          <a:stretch>
            <a:fillRect/>
          </a:stretch>
        </p:blipFill>
        <p:spPr>
          <a:xfrm>
            <a:off x="-112777" y="836712"/>
            <a:ext cx="4288733" cy="2003648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EBC9B5FC-175F-D36D-97BC-2C11288DE1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2" t="26897" r="3061"/>
          <a:stretch>
            <a:fillRect/>
          </a:stretch>
        </p:blipFill>
        <p:spPr>
          <a:xfrm>
            <a:off x="4283968" y="1196752"/>
            <a:ext cx="4536949" cy="2802561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2CE439C3-C59B-E2EE-12D3-DE860CAC61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30050" r="9838" b="4004"/>
          <a:stretch>
            <a:fillRect/>
          </a:stretch>
        </p:blipFill>
        <p:spPr>
          <a:xfrm>
            <a:off x="179512" y="3621818"/>
            <a:ext cx="4976037" cy="3034209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FAA4941C-18EC-9A90-5C07-A2A0FF76C6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65" r="1155"/>
          <a:stretch>
            <a:fillRect/>
          </a:stretch>
        </p:blipFill>
        <p:spPr>
          <a:xfrm>
            <a:off x="2123728" y="1976322"/>
            <a:ext cx="1873680" cy="1443036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3F0FB8B4-0DED-FF49-62B6-A29A3E49FF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5900" b="4851"/>
          <a:stretch>
            <a:fillRect/>
          </a:stretch>
        </p:blipFill>
        <p:spPr>
          <a:xfrm>
            <a:off x="5208712" y="4064655"/>
            <a:ext cx="3699682" cy="252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76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emély, szoba, konferenciaterem látható&#10;&#10;Automatikusan generált leírás">
            <a:extLst>
              <a:ext uri="{FF2B5EF4-FFF2-40B4-BE49-F238E27FC236}">
                <a16:creationId xmlns:a16="http://schemas.microsoft.com/office/drawing/2014/main" id="{344BA177-588A-427F-AAE3-2E12C18E95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" t="6763" r="3716" b="3971"/>
          <a:stretch>
            <a:fillRect/>
          </a:stretch>
        </p:blipFill>
        <p:spPr>
          <a:xfrm>
            <a:off x="179512" y="804139"/>
            <a:ext cx="3816424" cy="2880321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517A6FA-791F-4C97-BCF8-9D93C77BD0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" t="11708" r="6342"/>
          <a:stretch>
            <a:fillRect/>
          </a:stretch>
        </p:blipFill>
        <p:spPr bwMode="auto">
          <a:xfrm>
            <a:off x="148747" y="3045634"/>
            <a:ext cx="2408888" cy="311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2529DAB8-CB4E-4511-8FF5-2BC74A09CCD1}"/>
              </a:ext>
            </a:extLst>
          </p:cNvPr>
          <p:cNvSpPr txBox="1"/>
          <p:nvPr/>
        </p:nvSpPr>
        <p:spPr>
          <a:xfrm>
            <a:off x="611560" y="157808"/>
            <a:ext cx="3544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latin typeface="+mj-lt"/>
                <a:cs typeface="Times New Roman" panose="02020603050405020304" pitchFamily="18" charset="0"/>
              </a:rPr>
              <a:t>Kutatók éjszakája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80ED49E-9A48-9E2F-7FB2-BB8122933B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" r="989" b="18355"/>
          <a:stretch>
            <a:fillRect/>
          </a:stretch>
        </p:blipFill>
        <p:spPr>
          <a:xfrm>
            <a:off x="4283968" y="157808"/>
            <a:ext cx="4517924" cy="2880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40E8EFF-EDBD-253D-8AE1-149A5C3F92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9" t="-1" b="2364"/>
          <a:stretch>
            <a:fillRect/>
          </a:stretch>
        </p:blipFill>
        <p:spPr>
          <a:xfrm rot="5400000">
            <a:off x="5618702" y="3144176"/>
            <a:ext cx="3114382" cy="3215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3C878A6B-5EDB-90D4-3B00-97AF475F98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5900" r="15350"/>
          <a:stretch>
            <a:fillRect/>
          </a:stretch>
        </p:blipFill>
        <p:spPr>
          <a:xfrm>
            <a:off x="2781121" y="3875208"/>
            <a:ext cx="2697029" cy="24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76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DC4D0-2589-A014-E226-5D56A2E6E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C438097F-E5DF-B816-C2A6-755F355FFA09}"/>
              </a:ext>
            </a:extLst>
          </p:cNvPr>
          <p:cNvSpPr txBox="1"/>
          <p:nvPr/>
        </p:nvSpPr>
        <p:spPr>
          <a:xfrm>
            <a:off x="611561" y="188640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latin typeface="+mj-lt"/>
                <a:cs typeface="Times New Roman" panose="02020603050405020304" pitchFamily="18" charset="0"/>
              </a:rPr>
              <a:t>Kutatók éjszakája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1ED28E2E-CCDC-7F68-5363-30502CD5EC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773" y="332656"/>
            <a:ext cx="3441850" cy="2581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97439F9-DA61-5B6F-013E-C3A2F033F8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10021"/>
          <a:stretch>
            <a:fillRect/>
          </a:stretch>
        </p:blipFill>
        <p:spPr>
          <a:xfrm>
            <a:off x="323528" y="846669"/>
            <a:ext cx="4732090" cy="3275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C54C213-F534-B79F-F5BD-784909C7C9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2" r="1689"/>
          <a:stretch>
            <a:fillRect/>
          </a:stretch>
        </p:blipFill>
        <p:spPr>
          <a:xfrm>
            <a:off x="4733141" y="3173506"/>
            <a:ext cx="4247194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74E6CE00-1CF9-7C80-C933-36C0EC48F7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1" r="12702" b="484"/>
          <a:stretch>
            <a:fillRect/>
          </a:stretch>
        </p:blipFill>
        <p:spPr>
          <a:xfrm>
            <a:off x="597752" y="3572072"/>
            <a:ext cx="3813109" cy="309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83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CD5294E-0C2C-10E4-30F5-3383A310E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u-HU" dirty="0">
                <a:latin typeface="+mn-lt"/>
                <a:cs typeface="Times New Roman" panose="02020603050405020304" pitchFamily="18" charset="0"/>
              </a:rPr>
              <a:t>Külföldi részképzések</a:t>
            </a:r>
            <a:br>
              <a:rPr lang="hu-HU" dirty="0">
                <a:latin typeface="+mn-lt"/>
                <a:cs typeface="Times New Roman" panose="02020603050405020304" pitchFamily="18" charset="0"/>
              </a:rPr>
            </a:br>
            <a:r>
              <a:rPr lang="hu-HU" dirty="0">
                <a:latin typeface="+mn-lt"/>
                <a:cs typeface="Times New Roman" panose="02020603050405020304" pitchFamily="18" charset="0"/>
              </a:rPr>
              <a:t>(Erasmus+, államközi ösztöndíjak)</a:t>
            </a:r>
          </a:p>
        </p:txBody>
      </p:sp>
    </p:spTree>
    <p:extLst>
      <p:ext uri="{BB962C8B-B14F-4D97-AF65-F5344CB8AC3E}">
        <p14:creationId xmlns:p14="http://schemas.microsoft.com/office/powerpoint/2010/main" val="584604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https://img.washingtonpost.com/wp-apps/imrs.php?src=https://img.washingtonpost.com/blogs/worldviews/files/2015/04/largest-languages-1.jpg&amp;w=148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42852"/>
            <a:ext cx="8286808" cy="657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8D8F79B-752F-4E3B-B18A-9F20A5EE6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184" y="1124744"/>
            <a:ext cx="2386608" cy="418058"/>
          </a:xfrm>
        </p:spPr>
        <p:txBody>
          <a:bodyPr>
            <a:normAutofit fontScale="90000"/>
          </a:bodyPr>
          <a:lstStyle/>
          <a:p>
            <a:r>
              <a:rPr lang="hu-HU" dirty="0">
                <a:latin typeface="+mn-lt"/>
                <a:cs typeface="Times New Roman" panose="02020603050405020304" pitchFamily="18" charset="0"/>
              </a:rPr>
              <a:t>Kazany</a:t>
            </a:r>
          </a:p>
        </p:txBody>
      </p:sp>
      <p:pic>
        <p:nvPicPr>
          <p:cNvPr id="5" name="Kép 4" descr="A képen égbolt, kültéri, talaj látható&#10;&#10;Automatikusan generált leírás">
            <a:extLst>
              <a:ext uri="{FF2B5EF4-FFF2-40B4-BE49-F238E27FC236}">
                <a16:creationId xmlns:a16="http://schemas.microsoft.com/office/drawing/2014/main" id="{05AF4EAE-422E-4531-B09B-611BC97B80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869"/>
            <a:ext cx="5292080" cy="3969060"/>
          </a:xfrm>
          <a:prstGeom prst="rect">
            <a:avLst/>
          </a:prstGeom>
        </p:spPr>
      </p:pic>
      <p:pic>
        <p:nvPicPr>
          <p:cNvPr id="7" name="Kép 6" descr="A képen égbolt, kültéri, talaj, épület látható&#10;&#10;Automatikusan generált leírás">
            <a:extLst>
              <a:ext uri="{FF2B5EF4-FFF2-40B4-BE49-F238E27FC236}">
                <a16:creationId xmlns:a16="http://schemas.microsoft.com/office/drawing/2014/main" id="{7DBF91CE-E19D-4110-AB07-2BCFCC0EEC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" t="1864" b="5392"/>
          <a:stretch>
            <a:fillRect/>
          </a:stretch>
        </p:blipFill>
        <p:spPr>
          <a:xfrm rot="21268578">
            <a:off x="268878" y="2926893"/>
            <a:ext cx="4724633" cy="3580878"/>
          </a:xfrm>
          <a:prstGeom prst="rect">
            <a:avLst/>
          </a:prstGeom>
        </p:spPr>
      </p:pic>
      <p:pic>
        <p:nvPicPr>
          <p:cNvPr id="4" name="Kép 3" descr="A képen személy, beltéri, mennyezet, modellt állás látható&#10;&#10;Automatikusan generált leírás">
            <a:extLst>
              <a:ext uri="{FF2B5EF4-FFF2-40B4-BE49-F238E27FC236}">
                <a16:creationId xmlns:a16="http://schemas.microsoft.com/office/drawing/2014/main" id="{00CF3902-80FF-2847-F837-B5644DC823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" t="5623" r="7298"/>
          <a:stretch>
            <a:fillRect/>
          </a:stretch>
        </p:blipFill>
        <p:spPr>
          <a:xfrm rot="227575">
            <a:off x="4885313" y="2406965"/>
            <a:ext cx="4042669" cy="33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95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A075282-23CA-58A5-EDCF-DC69C05F5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067128" cy="490066"/>
          </a:xfrm>
        </p:spPr>
        <p:txBody>
          <a:bodyPr>
            <a:normAutofit fontScale="90000"/>
          </a:bodyPr>
          <a:lstStyle/>
          <a:p>
            <a:r>
              <a:rPr lang="hu-HU" dirty="0">
                <a:cs typeface="Times New Roman" panose="02020603050405020304" pitchFamily="18" charset="0"/>
              </a:rPr>
              <a:t>Szentpétervár</a:t>
            </a:r>
          </a:p>
        </p:txBody>
      </p:sp>
      <p:pic>
        <p:nvPicPr>
          <p:cNvPr id="9218" name="Picture 2" descr="Lehet, hogy egy kép erről: 4 ember">
            <a:extLst>
              <a:ext uri="{FF2B5EF4-FFF2-40B4-BE49-F238E27FC236}">
                <a16:creationId xmlns:a16="http://schemas.microsoft.com/office/drawing/2014/main" id="{333E1BDA-9D71-FEBB-AECB-D5D45BF162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13349" r="4399"/>
          <a:stretch>
            <a:fillRect/>
          </a:stretch>
        </p:blipFill>
        <p:spPr bwMode="auto">
          <a:xfrm rot="21358416">
            <a:off x="347355" y="1060047"/>
            <a:ext cx="3673708" cy="272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 descr="A képen személy, Emberi arc, ruházat, kültéri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2604B9B-4B77-F738-27AA-0B3EE5F267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26132">
            <a:off x="5019224" y="763468"/>
            <a:ext cx="3861048" cy="2895786"/>
          </a:xfrm>
          <a:prstGeom prst="rect">
            <a:avLst/>
          </a:prstGeom>
        </p:spPr>
      </p:pic>
      <p:pic>
        <p:nvPicPr>
          <p:cNvPr id="7" name="Kép 6" descr="A képen kültéri, ruházat, fa, személ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65DD292-1E48-7B59-F260-933D123670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6894"/>
          <a:stretch>
            <a:fillRect/>
          </a:stretch>
        </p:blipFill>
        <p:spPr>
          <a:xfrm>
            <a:off x="3797788" y="3907346"/>
            <a:ext cx="4509580" cy="2650809"/>
          </a:xfrm>
          <a:prstGeom prst="rect">
            <a:avLst/>
          </a:prstGeom>
        </p:spPr>
      </p:pic>
      <p:pic>
        <p:nvPicPr>
          <p:cNvPr id="9220" name="Picture 4" descr="Lehet, hogy egy kép erről: 3 ember és karácsonyfa">
            <a:extLst>
              <a:ext uri="{FF2B5EF4-FFF2-40B4-BE49-F238E27FC236}">
                <a16:creationId xmlns:a16="http://schemas.microsoft.com/office/drawing/2014/main" id="{5AB07DA9-FDC9-B59F-B786-97C1A44F9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81" y="4137267"/>
            <a:ext cx="3227851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195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5F00C0-5201-D024-BEB2-92B7AC349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721" y="66980"/>
            <a:ext cx="5218044" cy="562074"/>
          </a:xfrm>
        </p:spPr>
        <p:txBody>
          <a:bodyPr>
            <a:normAutofit fontScale="90000"/>
          </a:bodyPr>
          <a:lstStyle/>
          <a:p>
            <a:r>
              <a:rPr lang="hu-HU" dirty="0">
                <a:cs typeface="Times New Roman" panose="02020603050405020304" pitchFamily="18" charset="0"/>
              </a:rPr>
              <a:t>Moszkva, Tallinn, Tartu</a:t>
            </a:r>
          </a:p>
        </p:txBody>
      </p:sp>
      <p:pic>
        <p:nvPicPr>
          <p:cNvPr id="9" name="Kép 8" descr="A képen égbolt, víz, kültéri látható&#10;&#10;Automatikusan generált leírás">
            <a:extLst>
              <a:ext uri="{FF2B5EF4-FFF2-40B4-BE49-F238E27FC236}">
                <a16:creationId xmlns:a16="http://schemas.microsoft.com/office/drawing/2014/main" id="{2450FFAD-66FC-C24E-047B-5F9072294D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49" t="9835" r="-1402" b="20130"/>
          <a:stretch>
            <a:fillRect/>
          </a:stretch>
        </p:blipFill>
        <p:spPr>
          <a:xfrm rot="21290268">
            <a:off x="547762" y="762516"/>
            <a:ext cx="2821977" cy="2527666"/>
          </a:xfrm>
          <a:prstGeom prst="rect">
            <a:avLst/>
          </a:prstGeom>
        </p:spPr>
      </p:pic>
      <p:pic>
        <p:nvPicPr>
          <p:cNvPr id="11" name="Kép 10" descr="A képen személy, modellt állás, csoport, beltéri látható&#10;&#10;Automatikusan generált leírás">
            <a:extLst>
              <a:ext uri="{FF2B5EF4-FFF2-40B4-BE49-F238E27FC236}">
                <a16:creationId xmlns:a16="http://schemas.microsoft.com/office/drawing/2014/main" id="{95DDAD47-8AC3-D62E-062F-3DCDD9ED75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94">
            <a:off x="4934205" y="812952"/>
            <a:ext cx="3913760" cy="2935320"/>
          </a:xfrm>
          <a:prstGeom prst="rect">
            <a:avLst/>
          </a:prstGeom>
        </p:spPr>
      </p:pic>
      <p:pic>
        <p:nvPicPr>
          <p:cNvPr id="1026" name="Picture 2" descr="Lehet, hogy egy kép erről: 3 ember, álló emberek és égbolt">
            <a:extLst>
              <a:ext uri="{FF2B5EF4-FFF2-40B4-BE49-F238E27FC236}">
                <a16:creationId xmlns:a16="http://schemas.microsoft.com/office/drawing/2014/main" id="{C1C3AE67-6138-7ED3-1C25-20281F8DD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612" y="3114271"/>
            <a:ext cx="3402352" cy="316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E8872EDD-841D-6AB8-59A0-A171176309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637" y="3820571"/>
            <a:ext cx="3330059" cy="2497545"/>
          </a:xfrm>
          <a:prstGeom prst="rect">
            <a:avLst/>
          </a:prstGeom>
        </p:spPr>
      </p:pic>
      <p:pic>
        <p:nvPicPr>
          <p:cNvPr id="4" name="Kép 3" descr="A képen térkép látható&#10;&#10;Automatikusan generált leírás">
            <a:extLst>
              <a:ext uri="{FF2B5EF4-FFF2-40B4-BE49-F238E27FC236}">
                <a16:creationId xmlns:a16="http://schemas.microsoft.com/office/drawing/2014/main" id="{6AEBF9F8-A557-4C63-ED90-2F7A37A0DC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" t="11966"/>
          <a:stretch>
            <a:fillRect/>
          </a:stretch>
        </p:blipFill>
        <p:spPr>
          <a:xfrm rot="5400000">
            <a:off x="6129079" y="3881647"/>
            <a:ext cx="3376310" cy="232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80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>
            <a:extLst>
              <a:ext uri="{FF2B5EF4-FFF2-40B4-BE49-F238E27FC236}">
                <a16:creationId xmlns:a16="http://schemas.microsoft.com/office/drawing/2014/main" id="{A4343F66-C4F1-3E19-6F19-C9E5835C232A}"/>
              </a:ext>
            </a:extLst>
          </p:cNvPr>
          <p:cNvSpPr txBox="1"/>
          <p:nvPr/>
        </p:nvSpPr>
        <p:spPr>
          <a:xfrm>
            <a:off x="2205637" y="188640"/>
            <a:ext cx="5390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latin typeface="+mj-lt"/>
                <a:cs typeface="Times New Roman" panose="02020603050405020304" pitchFamily="18" charset="0"/>
              </a:rPr>
              <a:t>Novoszibirszk</a:t>
            </a:r>
          </a:p>
        </p:txBody>
      </p:sp>
      <p:pic>
        <p:nvPicPr>
          <p:cNvPr id="12290" name="Picture 2" descr="Lehet, hogy egy kép erről: 4 ember, mosolygó emberek és szöveg">
            <a:extLst>
              <a:ext uri="{FF2B5EF4-FFF2-40B4-BE49-F238E27FC236}">
                <a16:creationId xmlns:a16="http://schemas.microsoft.com/office/drawing/2014/main" id="{B8FACB68-6D5E-4AEF-15FA-70C6F5A12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91" y="876320"/>
            <a:ext cx="3963411" cy="300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 descr="A képen ruházat, Emberi arc, személy, fedett pályá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1BB97BC-F937-D65F-776D-2C2B743D49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1353">
            <a:off x="5981500" y="1006701"/>
            <a:ext cx="2895786" cy="3861048"/>
          </a:xfrm>
          <a:prstGeom prst="rect">
            <a:avLst/>
          </a:prstGeom>
        </p:spPr>
      </p:pic>
      <p:pic>
        <p:nvPicPr>
          <p:cNvPr id="6" name="Kép 5" descr="A képen galéria, fedett pályás, szoba, helyszín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1C9B02A-D630-D94D-B556-8F6631CFBF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0327">
            <a:off x="284704" y="3544614"/>
            <a:ext cx="3948413" cy="2961310"/>
          </a:xfrm>
          <a:prstGeom prst="rect">
            <a:avLst/>
          </a:prstGeom>
        </p:spPr>
      </p:pic>
      <p:pic>
        <p:nvPicPr>
          <p:cNvPr id="2" name="Kép 1" descr="A képen személy, Emberi arc, ég, ruházat látható&#10;&#10;Automatikusan generált leírás">
            <a:extLst>
              <a:ext uri="{FF2B5EF4-FFF2-40B4-BE49-F238E27FC236}">
                <a16:creationId xmlns:a16="http://schemas.microsoft.com/office/drawing/2014/main" id="{479CF652-CDF5-353E-286D-12C3DE190C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9951" y="4051295"/>
            <a:ext cx="3120008" cy="234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65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D57C7090-3C68-4CEA-8C64-A962603991F9}"/>
              </a:ext>
            </a:extLst>
          </p:cNvPr>
          <p:cNvSpPr txBox="1"/>
          <p:nvPr/>
        </p:nvSpPr>
        <p:spPr>
          <a:xfrm>
            <a:off x="9792072" y="4800121"/>
            <a:ext cx="1476388" cy="844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9656B3CB-0A82-49D0-95D8-56E7230A1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42" y="704743"/>
            <a:ext cx="85084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kumimoji="0" lang="hu-HU" altLang="hu-HU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2" descr="Harmadik nap a Szakkollégiumi Konferencián">
            <a:extLst>
              <a:ext uri="{FF2B5EF4-FFF2-40B4-BE49-F238E27FC236}">
                <a16:creationId xmlns:a16="http://schemas.microsoft.com/office/drawing/2014/main" id="{5B93C839-427E-467B-8FD2-1EDA9ECEF9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" t="9476" r="7403" b="3325"/>
          <a:stretch>
            <a:fillRect/>
          </a:stretch>
        </p:blipFill>
        <p:spPr bwMode="auto">
          <a:xfrm>
            <a:off x="4792870" y="1098237"/>
            <a:ext cx="3984907" cy="285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em érhető el leírás a fényképhez.">
            <a:extLst>
              <a:ext uri="{FF2B5EF4-FFF2-40B4-BE49-F238E27FC236}">
                <a16:creationId xmlns:a16="http://schemas.microsoft.com/office/drawing/2014/main" id="{561874F9-A1A4-696F-297E-995132E9CE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15657"/>
          <a:stretch>
            <a:fillRect/>
          </a:stretch>
        </p:blipFill>
        <p:spPr bwMode="auto">
          <a:xfrm>
            <a:off x="164254" y="1000578"/>
            <a:ext cx="4156520" cy="276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em érhető el leírás a fényképhez.">
            <a:extLst>
              <a:ext uri="{FF2B5EF4-FFF2-40B4-BE49-F238E27FC236}">
                <a16:creationId xmlns:a16="http://schemas.microsoft.com/office/drawing/2014/main" id="{9FEE5009-FBB6-C31B-5A0B-503F5D79E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99268"/>
            <a:ext cx="3347864" cy="251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F7E18FAA-1765-D0B4-4550-964B4CB84021}"/>
              </a:ext>
            </a:extLst>
          </p:cNvPr>
          <p:cNvSpPr txBox="1"/>
          <p:nvPr/>
        </p:nvSpPr>
        <p:spPr>
          <a:xfrm>
            <a:off x="827584" y="147834"/>
            <a:ext cx="7596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latin typeface="+mj-lt"/>
                <a:cs typeface="Times New Roman" panose="02020603050405020304" pitchFamily="18" charset="0"/>
              </a:rPr>
              <a:t>Tudományos Diákkör (TDK)</a:t>
            </a:r>
          </a:p>
        </p:txBody>
      </p:sp>
      <p:pic>
        <p:nvPicPr>
          <p:cNvPr id="7170" name="Picture 2" descr="Nem érhető el leírás a fényképhez.">
            <a:extLst>
              <a:ext uri="{FF2B5EF4-FFF2-40B4-BE49-F238E27FC236}">
                <a16:creationId xmlns:a16="http://schemas.microsoft.com/office/drawing/2014/main" id="{C133D2B5-0682-39A4-C635-777FF68BC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01211"/>
            <a:ext cx="3478606" cy="260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58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A9C348B-55DB-0370-CAFF-E3E6BEE1F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49" y="0"/>
            <a:ext cx="8229600" cy="1143000"/>
          </a:xfrm>
        </p:spPr>
        <p:txBody>
          <a:bodyPr>
            <a:normAutofit/>
          </a:bodyPr>
          <a:lstStyle/>
          <a:p>
            <a:r>
              <a:rPr lang="hu-HU" sz="4000" dirty="0">
                <a:cs typeface="Times New Roman" panose="02020603050405020304" pitchFamily="18" charset="0"/>
              </a:rPr>
              <a:t>Kortárs irodalmi beszélgetések</a:t>
            </a:r>
          </a:p>
        </p:txBody>
      </p:sp>
      <p:pic>
        <p:nvPicPr>
          <p:cNvPr id="7" name="Kép 6" descr="A képen szöveg, személy, számítógép, asztal látható&#10;&#10;Automatikusan generált leírás">
            <a:extLst>
              <a:ext uri="{FF2B5EF4-FFF2-40B4-BE49-F238E27FC236}">
                <a16:creationId xmlns:a16="http://schemas.microsoft.com/office/drawing/2014/main" id="{A08F0916-BA36-50EF-A5D8-F8CC5F6251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5"/>
          <a:stretch>
            <a:fillRect/>
          </a:stretch>
        </p:blipFill>
        <p:spPr>
          <a:xfrm>
            <a:off x="224201" y="3645024"/>
            <a:ext cx="3836374" cy="2592288"/>
          </a:xfrm>
          <a:prstGeom prst="rect">
            <a:avLst/>
          </a:prstGeom>
        </p:spPr>
      </p:pic>
      <p:pic>
        <p:nvPicPr>
          <p:cNvPr id="11" name="Kép 10" descr="A képen személy látható&#10;&#10;Automatikusan generált leírás">
            <a:extLst>
              <a:ext uri="{FF2B5EF4-FFF2-40B4-BE49-F238E27FC236}">
                <a16:creationId xmlns:a16="http://schemas.microsoft.com/office/drawing/2014/main" id="{5267E3C6-CEE6-4FCE-A2A1-32CCC75CD3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149080"/>
            <a:ext cx="4536504" cy="2551784"/>
          </a:xfrm>
          <a:prstGeom prst="rect">
            <a:avLst/>
          </a:prstGeom>
        </p:spPr>
      </p:pic>
      <p:pic>
        <p:nvPicPr>
          <p:cNvPr id="3" name="Kép 2" descr="A képen szöveg, asztal, beltéri, személy látható&#10;&#10;Automatikusan generált leírás">
            <a:extLst>
              <a:ext uri="{FF2B5EF4-FFF2-40B4-BE49-F238E27FC236}">
                <a16:creationId xmlns:a16="http://schemas.microsoft.com/office/drawing/2014/main" id="{F9429ACB-719F-31D6-DEA2-CC841C3087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8" r="200" b="10621"/>
          <a:stretch>
            <a:fillRect/>
          </a:stretch>
        </p:blipFill>
        <p:spPr>
          <a:xfrm>
            <a:off x="46408" y="892803"/>
            <a:ext cx="5461696" cy="2592288"/>
          </a:xfrm>
          <a:prstGeom prst="rect">
            <a:avLst/>
          </a:prstGeom>
        </p:spPr>
      </p:pic>
      <p:pic>
        <p:nvPicPr>
          <p:cNvPr id="4" name="Kép 3" descr="A képen padló, beltéri, személy, konferenciaterem látható&#10;&#10;Automatikusan generált leírás">
            <a:extLst>
              <a:ext uri="{FF2B5EF4-FFF2-40B4-BE49-F238E27FC236}">
                <a16:creationId xmlns:a16="http://schemas.microsoft.com/office/drawing/2014/main" id="{43128B5E-67C7-CF2D-A8D1-15CDFB9FC4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8" t="13825" r="6100" b="8763"/>
          <a:stretch>
            <a:fillRect/>
          </a:stretch>
        </p:blipFill>
        <p:spPr>
          <a:xfrm rot="226838">
            <a:off x="5084370" y="1712082"/>
            <a:ext cx="3851490" cy="201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652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59B5221-343D-54EE-1039-1D9F69056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12833"/>
            <a:ext cx="5002257" cy="871156"/>
          </a:xfrm>
        </p:spPr>
        <p:txBody>
          <a:bodyPr>
            <a:normAutofit/>
          </a:bodyPr>
          <a:lstStyle/>
          <a:p>
            <a:r>
              <a:rPr lang="hu-HU" sz="4000" dirty="0">
                <a:cs typeface="Times New Roman" panose="02020603050405020304" pitchFamily="18" charset="0"/>
              </a:rPr>
              <a:t>Műfordítói műhely</a:t>
            </a:r>
          </a:p>
        </p:txBody>
      </p:sp>
      <p:pic>
        <p:nvPicPr>
          <p:cNvPr id="4" name="Picture 8" descr="Bölcsészet- és Társadalomtudományi Kar | Pálfalvi Lajos | Pázmány Péter  Katolikus Egyetem – Kiemelt felsőoktatási intézmény">
            <a:extLst>
              <a:ext uri="{FF2B5EF4-FFF2-40B4-BE49-F238E27FC236}">
                <a16:creationId xmlns:a16="http://schemas.microsoft.com/office/drawing/2014/main" id="{6ECC16F5-7367-6E09-CEBA-4E1506F4A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65" y="1153846"/>
            <a:ext cx="2400575" cy="182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zvetlana Alekszijevics - Csernobili ima">
            <a:extLst>
              <a:ext uri="{FF2B5EF4-FFF2-40B4-BE49-F238E27FC236}">
                <a16:creationId xmlns:a16="http://schemas.microsoft.com/office/drawing/2014/main" id="{FB47A18C-5266-18EC-AA69-C14E4FF1C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14" y="3831621"/>
            <a:ext cx="1860336" cy="257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Alkotó · Iván Ildikó · Moly">
            <a:extLst>
              <a:ext uri="{FF2B5EF4-FFF2-40B4-BE49-F238E27FC236}">
                <a16:creationId xmlns:a16="http://schemas.microsoft.com/office/drawing/2014/main" id="{E372AEE6-377A-9D4D-8AF5-6F1BEC3C2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550" y="1421276"/>
            <a:ext cx="1600944" cy="160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ölcsészet- és Társadalomtudományi Kar | Németh Orsolya ...">
            <a:extLst>
              <a:ext uri="{FF2B5EF4-FFF2-40B4-BE49-F238E27FC236}">
                <a16:creationId xmlns:a16="http://schemas.microsoft.com/office/drawing/2014/main" id="{F6C7741C-1713-3476-DB29-42AB49DB0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449" y="1288280"/>
            <a:ext cx="1408923" cy="211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ólunk - Törökbálinti Református Egyházközség">
            <a:extLst>
              <a:ext uri="{FF2B5EF4-FFF2-40B4-BE49-F238E27FC236}">
                <a16:creationId xmlns:a16="http://schemas.microsoft.com/office/drawing/2014/main" id="{1CA959F8-5690-E3B8-8DD2-82B29C84D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3"/>
          <a:stretch>
            <a:fillRect/>
          </a:stretch>
        </p:blipFill>
        <p:spPr bwMode="auto">
          <a:xfrm>
            <a:off x="6920876" y="836712"/>
            <a:ext cx="1860336" cy="243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Viktor Pelevin - Transzhumanizmus Rt.">
            <a:extLst>
              <a:ext uri="{FF2B5EF4-FFF2-40B4-BE49-F238E27FC236}">
                <a16:creationId xmlns:a16="http://schemas.microsoft.com/office/drawing/2014/main" id="{844D7487-8D5E-11C1-D818-4EBEF6F7E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834" y="4050233"/>
            <a:ext cx="1725847" cy="263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Könyv: És ki vagyok én? (Leonyid Andrejev)">
            <a:extLst>
              <a:ext uri="{FF2B5EF4-FFF2-40B4-BE49-F238E27FC236}">
                <a16:creationId xmlns:a16="http://schemas.microsoft.com/office/drawing/2014/main" id="{3D6D48B0-CFB0-2B4A-365A-F3686083D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346" y="4224398"/>
            <a:ext cx="1339849" cy="2183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A velünk élő múlt · Bronisław Wildstein · Könyv · Moly">
            <a:extLst>
              <a:ext uri="{FF2B5EF4-FFF2-40B4-BE49-F238E27FC236}">
                <a16:creationId xmlns:a16="http://schemas.microsoft.com/office/drawing/2014/main" id="{6D9976A8-6D0D-9FC5-8E92-4FBC1F66B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740" y="4070946"/>
            <a:ext cx="1860337" cy="265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5B641375-9AF1-53EE-29AA-4945DD8A6897}"/>
              </a:ext>
            </a:extLst>
          </p:cNvPr>
          <p:cNvSpPr txBox="1"/>
          <p:nvPr/>
        </p:nvSpPr>
        <p:spPr>
          <a:xfrm>
            <a:off x="384856" y="3085296"/>
            <a:ext cx="1955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 Pálfalvi Lajos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C3E505E5-6A4C-4A5F-8655-3D500547A51C}"/>
              </a:ext>
            </a:extLst>
          </p:cNvPr>
          <p:cNvSpPr txBox="1"/>
          <p:nvPr/>
        </p:nvSpPr>
        <p:spPr>
          <a:xfrm>
            <a:off x="2851550" y="3131676"/>
            <a:ext cx="1600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Iván Ildikó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29EAA386-9E54-CDE3-EDE6-D3D27665F354}"/>
              </a:ext>
            </a:extLst>
          </p:cNvPr>
          <p:cNvSpPr txBox="1"/>
          <p:nvPr/>
        </p:nvSpPr>
        <p:spPr>
          <a:xfrm>
            <a:off x="4613965" y="3577954"/>
            <a:ext cx="2085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Németh Orsolya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431677D1-C47A-1F0E-A7B8-4212116B83CB}"/>
              </a:ext>
            </a:extLst>
          </p:cNvPr>
          <p:cNvSpPr txBox="1"/>
          <p:nvPr/>
        </p:nvSpPr>
        <p:spPr>
          <a:xfrm>
            <a:off x="6861327" y="3454628"/>
            <a:ext cx="2085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H. Végh Katalin </a:t>
            </a:r>
          </a:p>
        </p:txBody>
      </p:sp>
    </p:spTree>
    <p:extLst>
      <p:ext uri="{BB962C8B-B14F-4D97-AF65-F5344CB8AC3E}">
        <p14:creationId xmlns:p14="http://schemas.microsoft.com/office/powerpoint/2010/main" val="11271773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33BF759-3B8F-1301-EA3A-462E20A69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99392"/>
            <a:ext cx="8142650" cy="936729"/>
          </a:xfrm>
        </p:spPr>
        <p:txBody>
          <a:bodyPr>
            <a:normAutofit/>
          </a:bodyPr>
          <a:lstStyle/>
          <a:p>
            <a:r>
              <a:rPr lang="hu-HU" sz="4000" dirty="0">
                <a:latin typeface="+mn-lt"/>
                <a:cs typeface="Times New Roman" panose="02020603050405020304" pitchFamily="18" charset="0"/>
              </a:rPr>
              <a:t>Külföldi vendégelőadók</a:t>
            </a:r>
          </a:p>
        </p:txBody>
      </p:sp>
      <p:pic>
        <p:nvPicPr>
          <p:cNvPr id="6146" name="Picture 2" descr="Lehet, hogy egy kép erről: 11 ember és tanuló emberek">
            <a:extLst>
              <a:ext uri="{FF2B5EF4-FFF2-40B4-BE49-F238E27FC236}">
                <a16:creationId xmlns:a16="http://schemas.microsoft.com/office/drawing/2014/main" id="{1FE4F480-D940-8C5C-DE5A-A61EF2FBE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82" y="1073783"/>
            <a:ext cx="4110202" cy="308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ehet, hogy egy kép erről: 9 ember, tanuló emberek és szöveg">
            <a:extLst>
              <a:ext uri="{FF2B5EF4-FFF2-40B4-BE49-F238E27FC236}">
                <a16:creationId xmlns:a16="http://schemas.microsoft.com/office/drawing/2014/main" id="{93B39806-6BB4-2005-4DE8-9BDFD586F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402" y="1242392"/>
            <a:ext cx="4419023" cy="331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Nem érhető el leírás a fényképhez.">
            <a:extLst>
              <a:ext uri="{FF2B5EF4-FFF2-40B4-BE49-F238E27FC236}">
                <a16:creationId xmlns:a16="http://schemas.microsoft.com/office/drawing/2014/main" id="{AA7543DE-CE54-8AE0-1CCA-01E42EE6B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731" y="4155883"/>
            <a:ext cx="3306877" cy="248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C3872BB1-6026-C293-4902-967B5B0B7E04}"/>
              </a:ext>
            </a:extLst>
          </p:cNvPr>
          <p:cNvSpPr txBox="1"/>
          <p:nvPr/>
        </p:nvSpPr>
        <p:spPr>
          <a:xfrm>
            <a:off x="6300192" y="4653136"/>
            <a:ext cx="2567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err="1">
                <a:cs typeface="Times New Roman" panose="02020603050405020304" pitchFamily="18" charset="0"/>
              </a:rPr>
              <a:t>Valerij</a:t>
            </a:r>
            <a:r>
              <a:rPr lang="hu-HU" sz="2000" dirty="0">
                <a:cs typeface="Times New Roman" panose="02020603050405020304" pitchFamily="18" charset="0"/>
              </a:rPr>
              <a:t> Marosi (NGPU) előadása a kortárs orosz irodalomról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0CFC9D9-63AA-BC5D-0489-F87B5A4E891E}"/>
              </a:ext>
            </a:extLst>
          </p:cNvPr>
          <p:cNvSpPr txBox="1"/>
          <p:nvPr/>
        </p:nvSpPr>
        <p:spPr>
          <a:xfrm>
            <a:off x="-15521" y="4345360"/>
            <a:ext cx="2470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+mj-lt"/>
                <a:cs typeface="Times New Roman" panose="02020603050405020304" pitchFamily="18" charset="0"/>
              </a:rPr>
              <a:t>Alekszej </a:t>
            </a:r>
            <a:r>
              <a:rPr lang="hu-HU" sz="2000" dirty="0" err="1">
                <a:latin typeface="+mj-lt"/>
                <a:cs typeface="Times New Roman" panose="02020603050405020304" pitchFamily="18" charset="0"/>
              </a:rPr>
              <a:t>Kozlov</a:t>
            </a:r>
            <a:r>
              <a:rPr lang="hu-HU" sz="2000" dirty="0">
                <a:latin typeface="+mj-lt"/>
                <a:cs typeface="Times New Roman" panose="02020603050405020304" pitchFamily="18" charset="0"/>
              </a:rPr>
              <a:t> (NGPU) előadása Tolsztojról és Dosztojevszkijről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382329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Lehet, hogy egy kép erről: belső tér">
            <a:extLst>
              <a:ext uri="{FF2B5EF4-FFF2-40B4-BE49-F238E27FC236}">
                <a16:creationId xmlns:a16="http://schemas.microsoft.com/office/drawing/2014/main" id="{A5B05C5A-B19E-46AA-5831-04316B87A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" t="17913"/>
          <a:stretch>
            <a:fillRect/>
          </a:stretch>
        </p:blipFill>
        <p:spPr bwMode="auto">
          <a:xfrm>
            <a:off x="298815" y="1196752"/>
            <a:ext cx="3871836" cy="254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ehet, hogy egy kép erről: egy vagy több ember, ital és belső tér">
            <a:extLst>
              <a:ext uri="{FF2B5EF4-FFF2-40B4-BE49-F238E27FC236}">
                <a16:creationId xmlns:a16="http://schemas.microsoft.com/office/drawing/2014/main" id="{85FE0917-177E-C2AD-F3EE-BC5ACC6C8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397" y="3671643"/>
            <a:ext cx="3923928" cy="294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em érhető el leírás a fényképhez.">
            <a:extLst>
              <a:ext uri="{FF2B5EF4-FFF2-40B4-BE49-F238E27FC236}">
                <a16:creationId xmlns:a16="http://schemas.microsoft.com/office/drawing/2014/main" id="{4C180C9C-5D86-61B2-9F45-72F5D9EE2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t="1965" r="2904" b="1"/>
          <a:stretch>
            <a:fillRect/>
          </a:stretch>
        </p:blipFill>
        <p:spPr bwMode="auto">
          <a:xfrm>
            <a:off x="334675" y="4005064"/>
            <a:ext cx="4286243" cy="262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330C9F38-A2EE-96A3-3D17-D55D470807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" t="19551"/>
          <a:stretch>
            <a:fillRect/>
          </a:stretch>
        </p:blipFill>
        <p:spPr>
          <a:xfrm>
            <a:off x="4409936" y="993007"/>
            <a:ext cx="4424541" cy="2678636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790CFA9A-D0E3-BB34-359E-D89A9581CF72}"/>
              </a:ext>
            </a:extLst>
          </p:cNvPr>
          <p:cNvSpPr txBox="1"/>
          <p:nvPr/>
        </p:nvSpPr>
        <p:spPr>
          <a:xfrm>
            <a:off x="48410" y="-4950"/>
            <a:ext cx="9145016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hu-HU" sz="4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Együtt a vizsgákon, és a vizsgák után</a:t>
            </a:r>
          </a:p>
        </p:txBody>
      </p:sp>
    </p:spTree>
    <p:extLst>
      <p:ext uri="{BB962C8B-B14F-4D97-AF65-F5344CB8AC3E}">
        <p14:creationId xmlns:p14="http://schemas.microsoft.com/office/powerpoint/2010/main" val="41226781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73F06-B626-B5D3-321A-DE547276F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FF844C40-4502-F6A6-53AC-2F39D73342FB}"/>
              </a:ext>
            </a:extLst>
          </p:cNvPr>
          <p:cNvSpPr txBox="1"/>
          <p:nvPr/>
        </p:nvSpPr>
        <p:spPr>
          <a:xfrm>
            <a:off x="467544" y="149285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latin typeface="+mj-lt"/>
                <a:cs typeface="Times New Roman" panose="02020603050405020304" pitchFamily="18" charset="0"/>
              </a:rPr>
              <a:t>Mentorálás, pályakövetés</a:t>
            </a:r>
          </a:p>
        </p:txBody>
      </p:sp>
      <p:pic>
        <p:nvPicPr>
          <p:cNvPr id="3" name="Picture 2" descr="Nem érhető el leírás a fényképhez.">
            <a:extLst>
              <a:ext uri="{FF2B5EF4-FFF2-40B4-BE49-F238E27FC236}">
                <a16:creationId xmlns:a16="http://schemas.microsoft.com/office/drawing/2014/main" id="{D64F8BE2-A130-DA68-158D-26F3B13F5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t="15624" r="6251" b="9376"/>
          <a:stretch>
            <a:fillRect/>
          </a:stretch>
        </p:blipFill>
        <p:spPr bwMode="auto">
          <a:xfrm>
            <a:off x="205987" y="1351239"/>
            <a:ext cx="316835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B8E3744E-F247-B422-9F33-B9EFC5345589}"/>
              </a:ext>
            </a:extLst>
          </p:cNvPr>
          <p:cNvSpPr txBox="1"/>
          <p:nvPr/>
        </p:nvSpPr>
        <p:spPr>
          <a:xfrm>
            <a:off x="1799692" y="828019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cs typeface="Times New Roman" panose="02020603050405020304" pitchFamily="18" charset="0"/>
              </a:rPr>
              <a:t>Pakson jártunk a </a:t>
            </a:r>
            <a:r>
              <a:rPr lang="hu-HU" sz="2800" dirty="0" err="1">
                <a:cs typeface="Times New Roman" panose="02020603050405020304" pitchFamily="18" charset="0"/>
              </a:rPr>
              <a:t>Roszatomnál</a:t>
            </a:r>
            <a:endParaRPr lang="hu-HU" sz="2800" dirty="0">
              <a:cs typeface="Times New Roman" panose="02020603050405020304" pitchFamily="18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E02538F4-5408-3316-9B95-A544D8912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2731" r="8263" b="1550"/>
          <a:stretch>
            <a:fillRect/>
          </a:stretch>
        </p:blipFill>
        <p:spPr>
          <a:xfrm>
            <a:off x="4400262" y="1451862"/>
            <a:ext cx="4660485" cy="3561314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263FAEF2-2AF7-F806-BCE2-1D59B9A572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14550" r="1176" b="1550"/>
          <a:stretch>
            <a:fillRect/>
          </a:stretch>
        </p:blipFill>
        <p:spPr>
          <a:xfrm>
            <a:off x="1501156" y="4196929"/>
            <a:ext cx="4464496" cy="261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31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2984" y="188640"/>
            <a:ext cx="8229600" cy="860986"/>
          </a:xfrm>
        </p:spPr>
        <p:txBody>
          <a:bodyPr>
            <a:normAutofit fontScale="90000"/>
          </a:bodyPr>
          <a:lstStyle/>
          <a:p>
            <a:br>
              <a:rPr lang="hu-HU" dirty="0"/>
            </a:b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1416" y="619132"/>
            <a:ext cx="8513072" cy="605022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hu-HU" dirty="0"/>
          </a:p>
          <a:p>
            <a:pPr algn="just">
              <a:buNone/>
            </a:pPr>
            <a:r>
              <a:rPr lang="hu-HU" dirty="0">
                <a:latin typeface="+mj-lt"/>
                <a:cs typeface="Times New Roman" panose="02020603050405020304" pitchFamily="18" charset="0"/>
              </a:rPr>
              <a:t>A képzés célja olyan 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általános szlavisztikai </a:t>
            </a:r>
            <a:r>
              <a:rPr lang="hu-HU" b="1" dirty="0">
                <a:latin typeface="+mj-lt"/>
                <a:cs typeface="Times New Roman" panose="02020603050405020304" pitchFamily="18" charset="0"/>
              </a:rPr>
              <a:t>műveltséggel</a:t>
            </a:r>
            <a:r>
              <a:rPr lang="hu-HU" dirty="0">
                <a:latin typeface="+mj-lt"/>
                <a:cs typeface="Times New Roman" panose="02020603050405020304" pitchFamily="18" charset="0"/>
              </a:rPr>
              <a:t> rendelkező szakemberek képzése, akik </a:t>
            </a:r>
          </a:p>
          <a:p>
            <a:pPr algn="just">
              <a:buFontTx/>
              <a:buChar char="-"/>
            </a:pPr>
            <a:endParaRPr lang="hu-HU" b="1" dirty="0">
              <a:latin typeface="+mj-lt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hu-HU" b="1" dirty="0">
                <a:latin typeface="+mj-lt"/>
                <a:cs typeface="Times New Roman" panose="02020603050405020304" pitchFamily="18" charset="0"/>
              </a:rPr>
              <a:t>egy szláv nyelvet legalább középfokú (B2)</a:t>
            </a:r>
            <a:r>
              <a:rPr lang="hu-HU" dirty="0">
                <a:latin typeface="+mj-lt"/>
                <a:cs typeface="Times New Roman" panose="02020603050405020304" pitchFamily="18" charset="0"/>
              </a:rPr>
              <a:t>, egy </a:t>
            </a:r>
            <a:r>
              <a:rPr lang="hu-HU" b="1" dirty="0">
                <a:latin typeface="+mj-lt"/>
                <a:cs typeface="Times New Roman" panose="02020603050405020304" pitchFamily="18" charset="0"/>
              </a:rPr>
              <a:t>másik szláv nyelvet (nálunk: a lengyelt) </a:t>
            </a:r>
            <a:r>
              <a:rPr lang="hu-HU" dirty="0">
                <a:latin typeface="+mj-lt"/>
                <a:cs typeface="Times New Roman" panose="02020603050405020304" pitchFamily="18" charset="0"/>
              </a:rPr>
              <a:t>legalább</a:t>
            </a:r>
            <a:r>
              <a:rPr lang="hu-HU" b="1" dirty="0">
                <a:latin typeface="+mj-lt"/>
                <a:cs typeface="Times New Roman" panose="02020603050405020304" pitchFamily="18" charset="0"/>
              </a:rPr>
              <a:t> alapfokú (A2) </a:t>
            </a:r>
            <a:r>
              <a:rPr lang="hu-HU" dirty="0">
                <a:latin typeface="+mj-lt"/>
                <a:cs typeface="Times New Roman" panose="02020603050405020304" pitchFamily="18" charset="0"/>
              </a:rPr>
              <a:t>szinten szóban és írásban használni tudnak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u-HU" dirty="0">
                <a:latin typeface="+mj-lt"/>
                <a:cs typeface="Times New Roman" panose="02020603050405020304" pitchFamily="18" charset="0"/>
              </a:rPr>
              <a:t>átfogó tájékozottsággal rendelkeznek a szláv kultúrákról</a:t>
            </a:r>
          </a:p>
          <a:p>
            <a:pPr marL="0" indent="0" algn="just">
              <a:buNone/>
            </a:pPr>
            <a:endParaRPr lang="hu-HU" dirty="0">
              <a:latin typeface="+mj-lt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hu-HU" dirty="0">
                <a:latin typeface="+mj-lt"/>
                <a:cs typeface="Times New Roman" panose="02020603050405020304" pitchFamily="18" charset="0"/>
              </a:rPr>
              <a:t>A képzési idő: 6 félév (3 év) Államilag finanszírozott és költségtérítéses formában is. Levelező és nappali képzésben</a:t>
            </a:r>
          </a:p>
          <a:p>
            <a:pPr>
              <a:buNone/>
            </a:pPr>
            <a:endParaRPr lang="hu-HU" b="1" dirty="0">
              <a:latin typeface="+mj-lt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hu-HU" sz="3100" b="1" dirty="0">
                <a:latin typeface="+mj-lt"/>
                <a:cs typeface="Times New Roman" panose="02020603050405020304" pitchFamily="18" charset="0"/>
              </a:rPr>
              <a:t>Végzettség megnevezése:</a:t>
            </a:r>
          </a:p>
          <a:p>
            <a:pPr algn="ctr">
              <a:buNone/>
            </a:pPr>
            <a:r>
              <a:rPr lang="hu-HU" b="1" dirty="0" err="1">
                <a:latin typeface="+mj-lt"/>
                <a:cs typeface="Times New Roman" panose="02020603050405020304" pitchFamily="18" charset="0"/>
              </a:rPr>
              <a:t>Slavonic</a:t>
            </a:r>
            <a:r>
              <a:rPr lang="hu-HU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hu-HU" b="1" dirty="0" err="1">
                <a:latin typeface="+mj-lt"/>
                <a:cs typeface="Times New Roman" panose="02020603050405020304" pitchFamily="18" charset="0"/>
              </a:rPr>
              <a:t>Studies</a:t>
            </a:r>
            <a:r>
              <a:rPr lang="hu-HU" b="1" dirty="0">
                <a:latin typeface="+mj-lt"/>
                <a:cs typeface="Times New Roman" panose="02020603050405020304" pitchFamily="18" charset="0"/>
              </a:rPr>
              <a:t> (</a:t>
            </a:r>
            <a:r>
              <a:rPr lang="hu-HU" b="1" dirty="0" err="1">
                <a:latin typeface="+mj-lt"/>
                <a:cs typeface="Times New Roman" panose="02020603050405020304" pitchFamily="18" charset="0"/>
              </a:rPr>
              <a:t>Philologist</a:t>
            </a:r>
            <a:r>
              <a:rPr lang="hu-HU" b="1" dirty="0">
                <a:latin typeface="+mj-lt"/>
                <a:cs typeface="Times New Roman" panose="02020603050405020304" pitchFamily="18" charset="0"/>
              </a:rPr>
              <a:t> in </a:t>
            </a:r>
            <a:r>
              <a:rPr lang="hu-HU" b="1" dirty="0" err="1">
                <a:latin typeface="+mj-lt"/>
                <a:cs typeface="Times New Roman" panose="02020603050405020304" pitchFamily="18" charset="0"/>
              </a:rPr>
              <a:t>Russian</a:t>
            </a:r>
            <a:r>
              <a:rPr lang="hu-HU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hu-HU" b="1" dirty="0" err="1">
                <a:latin typeface="+mj-lt"/>
                <a:cs typeface="Times New Roman" panose="02020603050405020304" pitchFamily="18" charset="0"/>
              </a:rPr>
              <a:t>Studies</a:t>
            </a:r>
            <a:r>
              <a:rPr lang="hu-HU" b="1" dirty="0">
                <a:latin typeface="+mj-lt"/>
                <a:cs typeface="Times New Roman" panose="02020603050405020304" pitchFamily="18" charset="0"/>
              </a:rPr>
              <a:t>) / </a:t>
            </a:r>
          </a:p>
          <a:p>
            <a:pPr algn="ctr">
              <a:buNone/>
            </a:pPr>
            <a:r>
              <a:rPr lang="hu-HU" b="1" dirty="0">
                <a:latin typeface="+mj-lt"/>
                <a:cs typeface="Times New Roman" panose="02020603050405020304" pitchFamily="18" charset="0"/>
              </a:rPr>
              <a:t>Szlavisztika, orosz alapszakos bölcsész</a:t>
            </a:r>
          </a:p>
          <a:p>
            <a:pPr>
              <a:buNone/>
            </a:pPr>
            <a:endParaRPr lang="hu-HU" b="1" dirty="0"/>
          </a:p>
          <a:p>
            <a:pPr>
              <a:buNone/>
            </a:pPr>
            <a:endParaRPr lang="hu-HU" dirty="0"/>
          </a:p>
          <a:p>
            <a:pPr>
              <a:buNone/>
            </a:pPr>
            <a:endParaRPr lang="hu-HU" b="1" dirty="0"/>
          </a:p>
          <a:p>
            <a:pPr>
              <a:buNone/>
            </a:pPr>
            <a:endParaRPr lang="hu-HU" b="1" dirty="0"/>
          </a:p>
          <a:p>
            <a:endParaRPr lang="hu-HU" dirty="0"/>
          </a:p>
          <a:p>
            <a:endParaRPr lang="hu-H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ehet, hogy egy kép erről: 5 ember és belső tér">
            <a:extLst>
              <a:ext uri="{FF2B5EF4-FFF2-40B4-BE49-F238E27FC236}">
                <a16:creationId xmlns:a16="http://schemas.microsoft.com/office/drawing/2014/main" id="{4BC6E3F5-CEDE-4202-A967-90BE18EF8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" t="12210"/>
          <a:stretch>
            <a:fillRect/>
          </a:stretch>
        </p:blipFill>
        <p:spPr bwMode="auto">
          <a:xfrm>
            <a:off x="147251" y="1584087"/>
            <a:ext cx="4581995" cy="303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240D449-51E1-FEAC-E1A0-40D23B7548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44" r="6742" b="2670"/>
          <a:stretch>
            <a:fillRect/>
          </a:stretch>
        </p:blipFill>
        <p:spPr>
          <a:xfrm>
            <a:off x="3983111" y="3434876"/>
            <a:ext cx="4967660" cy="3176661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E9299F85-E2B7-31D8-2CE6-FEC0FC2BDC76}"/>
              </a:ext>
            </a:extLst>
          </p:cNvPr>
          <p:cNvSpPr txBox="1"/>
          <p:nvPr/>
        </p:nvSpPr>
        <p:spPr>
          <a:xfrm>
            <a:off x="179512" y="260648"/>
            <a:ext cx="8784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>
                <a:latin typeface="+mj-lt"/>
                <a:cs typeface="Times New Roman" panose="02020603050405020304" pitchFamily="18" charset="0"/>
              </a:rPr>
              <a:t>A Szláv Textus online folyóirat szerkesztőségi ülése</a:t>
            </a:r>
          </a:p>
        </p:txBody>
      </p:sp>
    </p:spTree>
    <p:extLst>
      <p:ext uri="{BB962C8B-B14F-4D97-AF65-F5344CB8AC3E}">
        <p14:creationId xmlns:p14="http://schemas.microsoft.com/office/powerpoint/2010/main" val="15190061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7A29C27-4C8A-4D41-94A2-70C25F299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dirty="0">
                <a:cs typeface="Times New Roman" panose="02020603050405020304" pitchFamily="18" charset="0"/>
              </a:rPr>
              <a:t>Továbbtanulás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3211B5B-8F00-4A6E-80E9-989B60AA9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4983162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cs typeface="Times New Roman" panose="02020603050405020304" pitchFamily="18" charset="0"/>
              </a:rPr>
              <a:t>Szlavisztika mesterszak (orosz, lengyel szakirány) – PPKE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cs typeface="Times New Roman" panose="02020603050405020304" pitchFamily="18" charset="0"/>
              </a:rPr>
              <a:t>Nemzetközi Tanulmányok mesterszak – PPKE, NKE, ELTE, BCE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cs typeface="Times New Roman" panose="02020603050405020304" pitchFamily="18" charset="0"/>
              </a:rPr>
              <a:t>Politikatudomány mesterszak – PPKE, NKE, ELTE, BCE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 err="1">
                <a:cs typeface="Times New Roman" panose="02020603050405020304" pitchFamily="18" charset="0"/>
              </a:rPr>
              <a:t>Ruszisztika</a:t>
            </a:r>
            <a:r>
              <a:rPr lang="hu-HU" dirty="0">
                <a:cs typeface="Times New Roman" panose="02020603050405020304" pitchFamily="18" charset="0"/>
              </a:rPr>
              <a:t> mesterszak – ELTE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cs typeface="Times New Roman" panose="02020603050405020304" pitchFamily="18" charset="0"/>
              </a:rPr>
              <a:t>Orosz nyelv és irodalom mesterszak – ELTE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cs typeface="Times New Roman" panose="02020603050405020304" pitchFamily="18" charset="0"/>
              </a:rPr>
              <a:t>Fordító-tolmács mesterszak – ELTE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cs typeface="Times New Roman" panose="02020603050405020304" pitchFamily="18" charset="0"/>
              </a:rPr>
              <a:t>Műszaki, gazdasági és társadalomtudományi szakfordító (és tolmács) – BME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pPr marL="0" indent="0" algn="ctr">
              <a:buNone/>
            </a:pPr>
            <a:r>
              <a:rPr lang="hu-HU" dirty="0">
                <a:cs typeface="Times New Roman" panose="02020603050405020304" pitchFamily="18" charset="0"/>
              </a:rPr>
              <a:t>Doktori képzés</a:t>
            </a:r>
          </a:p>
        </p:txBody>
      </p:sp>
      <p:cxnSp>
        <p:nvCxnSpPr>
          <p:cNvPr id="5" name="Egyenes összekötő nyíllal 4">
            <a:extLst>
              <a:ext uri="{FF2B5EF4-FFF2-40B4-BE49-F238E27FC236}">
                <a16:creationId xmlns:a16="http://schemas.microsoft.com/office/drawing/2014/main" id="{9069F97C-9AA1-4BB8-A60D-93286F6475EF}"/>
              </a:ext>
            </a:extLst>
          </p:cNvPr>
          <p:cNvCxnSpPr>
            <a:cxnSpLocks/>
          </p:cNvCxnSpPr>
          <p:nvPr/>
        </p:nvCxnSpPr>
        <p:spPr>
          <a:xfrm>
            <a:off x="4572000" y="5013176"/>
            <a:ext cx="0" cy="864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2633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8226D8-E68B-C4C9-FC9C-FF2323B93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8866"/>
            <a:ext cx="8579296" cy="605764"/>
          </a:xfrm>
        </p:spPr>
        <p:txBody>
          <a:bodyPr>
            <a:noAutofit/>
          </a:bodyPr>
          <a:lstStyle/>
          <a:p>
            <a:r>
              <a:rPr lang="hu-HU" sz="3600" dirty="0">
                <a:cs typeface="Times New Roman" panose="02020603050405020304" pitchFamily="18" charset="0"/>
              </a:rPr>
              <a:t>Hallgatói karrierek</a:t>
            </a:r>
          </a:p>
        </p:txBody>
      </p:sp>
      <p:pic>
        <p:nvPicPr>
          <p:cNvPr id="4" name="Kép 3" descr="A képen ruházat, kültéri, személy, Emberi arc látható&#10;&#10;Automatikusan generált leírás">
            <a:extLst>
              <a:ext uri="{FF2B5EF4-FFF2-40B4-BE49-F238E27FC236}">
                <a16:creationId xmlns:a16="http://schemas.microsoft.com/office/drawing/2014/main" id="{E994565B-70F7-D00C-CDC2-F22FF79F4A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" t="11407"/>
          <a:stretch>
            <a:fillRect/>
          </a:stretch>
        </p:blipFill>
        <p:spPr>
          <a:xfrm>
            <a:off x="147290" y="127566"/>
            <a:ext cx="2160899" cy="2655103"/>
          </a:xfrm>
          <a:prstGeom prst="rect">
            <a:avLst/>
          </a:prstGeom>
        </p:spPr>
      </p:pic>
      <p:pic>
        <p:nvPicPr>
          <p:cNvPr id="11266" name="Picture 2" descr="Gyere a Pázmány BTK-ra orosz nyelvet tanulni!">
            <a:extLst>
              <a:ext uri="{FF2B5EF4-FFF2-40B4-BE49-F238E27FC236}">
                <a16:creationId xmlns:a16="http://schemas.microsoft.com/office/drawing/2014/main" id="{EECD071D-F39D-9849-0250-7A8640467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922" y="777843"/>
            <a:ext cx="3598460" cy="187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Nem érhető el leírás a fényképhez.">
            <a:extLst>
              <a:ext uri="{FF2B5EF4-FFF2-40B4-BE49-F238E27FC236}">
                <a16:creationId xmlns:a16="http://schemas.microsoft.com/office/drawing/2014/main" id="{7972D92B-0346-C8B6-6F20-2FA82B0035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82"/>
          <a:stretch>
            <a:fillRect/>
          </a:stretch>
        </p:blipFill>
        <p:spPr bwMode="auto">
          <a:xfrm>
            <a:off x="216024" y="4225840"/>
            <a:ext cx="3059832" cy="167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 descr="A képen személy, ruházat, fal, Emberi arc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4BFD243-846A-6136-6083-FF9BE76941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0"/>
          <a:stretch>
            <a:fillRect/>
          </a:stretch>
        </p:blipFill>
        <p:spPr>
          <a:xfrm>
            <a:off x="2834809" y="800415"/>
            <a:ext cx="1958493" cy="2341976"/>
          </a:xfrm>
          <a:prstGeom prst="rect">
            <a:avLst/>
          </a:prstGeom>
        </p:spPr>
      </p:pic>
      <p:pic>
        <p:nvPicPr>
          <p:cNvPr id="11270" name="Picture 6" descr="Lehet, hogy egy kép erről: 1 személy, hajfonatok és szőke haj">
            <a:extLst>
              <a:ext uri="{FF2B5EF4-FFF2-40B4-BE49-F238E27FC236}">
                <a16:creationId xmlns:a16="http://schemas.microsoft.com/office/drawing/2014/main" id="{F1E5CE04-DEE4-6563-2AE2-F8B8857EB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334" y="3796429"/>
            <a:ext cx="2567015" cy="192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8F10A5D5-FFBF-7A28-AFF2-F58C51694528}"/>
              </a:ext>
            </a:extLst>
          </p:cNvPr>
          <p:cNvSpPr txBox="1"/>
          <p:nvPr/>
        </p:nvSpPr>
        <p:spPr>
          <a:xfrm>
            <a:off x="76000" y="2829412"/>
            <a:ext cx="2300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Máté András, PhD doktorandusz, irodalomtudomány Zeneakadémia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032C92C7-C7FE-1426-7261-677FA1F661EA}"/>
              </a:ext>
            </a:extLst>
          </p:cNvPr>
          <p:cNvSpPr txBox="1"/>
          <p:nvPr/>
        </p:nvSpPr>
        <p:spPr>
          <a:xfrm>
            <a:off x="2574291" y="3142391"/>
            <a:ext cx="2567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Barna Benedek, </a:t>
            </a:r>
          </a:p>
          <a:p>
            <a:pPr algn="ctr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KKM, elemző, szakértő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27190716-9689-BE33-B339-0073155F0025}"/>
              </a:ext>
            </a:extLst>
          </p:cNvPr>
          <p:cNvSpPr txBox="1"/>
          <p:nvPr/>
        </p:nvSpPr>
        <p:spPr>
          <a:xfrm>
            <a:off x="6034919" y="2729067"/>
            <a:ext cx="2409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Gajdos Nárcisz, PhD doktorandusz, irodalomtudomány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82DEB2A7-D9DC-6CC2-DB4D-6F39C5888A8F}"/>
              </a:ext>
            </a:extLst>
          </p:cNvPr>
          <p:cNvSpPr txBox="1"/>
          <p:nvPr/>
        </p:nvSpPr>
        <p:spPr>
          <a:xfrm>
            <a:off x="278968" y="5978206"/>
            <a:ext cx="2830115" cy="666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László Evelin, </a:t>
            </a:r>
          </a:p>
          <a:p>
            <a:pPr algn="ctr"/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fordító-tolmács MA, ELTE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C2EFC7E1-405A-7203-CDDD-75C07ADB61CF}"/>
              </a:ext>
            </a:extLst>
          </p:cNvPr>
          <p:cNvSpPr txBox="1"/>
          <p:nvPr/>
        </p:nvSpPr>
        <p:spPr>
          <a:xfrm>
            <a:off x="6215277" y="5705712"/>
            <a:ext cx="2821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Ájben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Katalin, PhD doktorandusz, történettudomány, oktató PPKE</a:t>
            </a:r>
          </a:p>
        </p:txBody>
      </p:sp>
      <p:pic>
        <p:nvPicPr>
          <p:cNvPr id="11272" name="Picture 8" descr="Nem érhető el leírás a fényképhez.">
            <a:extLst>
              <a:ext uri="{FF2B5EF4-FFF2-40B4-BE49-F238E27FC236}">
                <a16:creationId xmlns:a16="http://schemas.microsoft.com/office/drawing/2014/main" id="{49F14A89-FC99-ACB6-7C01-EC318D092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2421" y="3929481"/>
            <a:ext cx="1659158" cy="165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EF52BC08-9111-BD95-67CE-DE92ED19C635}"/>
              </a:ext>
            </a:extLst>
          </p:cNvPr>
          <p:cNvSpPr txBox="1"/>
          <p:nvPr/>
        </p:nvSpPr>
        <p:spPr>
          <a:xfrm>
            <a:off x="3275856" y="5560153"/>
            <a:ext cx="2759063" cy="1247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Fizer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József, társadalomtudományi és gazdasági és szakfordító, BME</a:t>
            </a:r>
          </a:p>
        </p:txBody>
      </p:sp>
    </p:spTree>
    <p:extLst>
      <p:ext uri="{BB962C8B-B14F-4D97-AF65-F5344CB8AC3E}">
        <p14:creationId xmlns:p14="http://schemas.microsoft.com/office/powerpoint/2010/main" val="1694615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4060A96-5988-4344-BE14-E3848EBF9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dirty="0">
                <a:cs typeface="Times New Roman" panose="02020603050405020304" pitchFamily="18" charset="0"/>
              </a:rPr>
              <a:t>Miért a Pázmány Szlavisztika?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1DC20C2-A1AC-4169-8E8B-3181F119A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516" y="1303877"/>
            <a:ext cx="8712968" cy="55686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cs typeface="Times New Roman" panose="02020603050405020304" pitchFamily="18" charset="0"/>
              </a:rPr>
              <a:t>minőségi képzést nyújtunk (erős nyelvi alapozással)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cs typeface="Times New Roman" panose="02020603050405020304" pitchFamily="18" charset="0"/>
              </a:rPr>
              <a:t>a csoportbontások és többszintű fejlesztés az egyéni fejlődést támogatja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cs typeface="Times New Roman" panose="02020603050405020304" pitchFamily="18" charset="0"/>
              </a:rPr>
              <a:t>közösséget építünk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cs typeface="Times New Roman" panose="02020603050405020304" pitchFamily="18" charset="0"/>
              </a:rPr>
              <a:t>támogatjuk a külföldi részképzést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cs typeface="Times New Roman" panose="02020603050405020304" pitchFamily="18" charset="0"/>
              </a:rPr>
              <a:t>segítjük hallgatóink tanulmányait a képzésben és a képzésen túl 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cs typeface="Times New Roman" panose="02020603050405020304" pitchFamily="18" charset="0"/>
              </a:rPr>
              <a:t>továbbtanulási lehetőségek, mentorálás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368162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571504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endParaRPr lang="hu-HU" sz="4400" dirty="0"/>
          </a:p>
          <a:p>
            <a:pPr algn="ctr">
              <a:buNone/>
            </a:pPr>
            <a:r>
              <a:rPr lang="hu-HU" sz="4400" dirty="0">
                <a:latin typeface="+mj-lt"/>
                <a:cs typeface="Times New Roman" panose="02020603050405020304" pitchFamily="18" charset="0"/>
              </a:rPr>
              <a:t>PPKE BTK</a:t>
            </a:r>
          </a:p>
          <a:p>
            <a:pPr algn="ctr">
              <a:buNone/>
            </a:pPr>
            <a:r>
              <a:rPr lang="hu-HU" sz="4400" dirty="0">
                <a:latin typeface="+mj-lt"/>
                <a:cs typeface="Times New Roman" panose="02020603050405020304" pitchFamily="18" charset="0"/>
              </a:rPr>
              <a:t>Közép-Európa Intézet / </a:t>
            </a:r>
          </a:p>
          <a:p>
            <a:pPr algn="ctr">
              <a:buNone/>
            </a:pPr>
            <a:r>
              <a:rPr lang="hu-HU" sz="4400" dirty="0">
                <a:latin typeface="+mj-lt"/>
                <a:cs typeface="Times New Roman" panose="02020603050405020304" pitchFamily="18" charset="0"/>
              </a:rPr>
              <a:t>Orosz Tanszék</a:t>
            </a:r>
          </a:p>
          <a:p>
            <a:pPr algn="ctr">
              <a:buNone/>
            </a:pPr>
            <a:r>
              <a:rPr lang="hu-HU" sz="4400" u="sng" dirty="0">
                <a:latin typeface="+mj-lt"/>
                <a:cs typeface="Times New Roman" panose="02020603050405020304" pitchFamily="18" charset="0"/>
                <a:hlinkClick r:id="rId2"/>
              </a:rPr>
              <a:t>https://btk.ppke.hu/orosz-tanszek</a:t>
            </a:r>
            <a:endParaRPr lang="hu-HU" sz="4400" u="sng" dirty="0">
              <a:latin typeface="+mj-lt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hu-HU" sz="4400" u="sng" dirty="0">
                <a:latin typeface="+mj-lt"/>
                <a:cs typeface="Times New Roman" panose="02020603050405020304" pitchFamily="18" charset="0"/>
              </a:rPr>
              <a:t>Facebook</a:t>
            </a:r>
            <a:r>
              <a:rPr lang="hu-HU" sz="4400" dirty="0">
                <a:latin typeface="+mj-lt"/>
                <a:cs typeface="Times New Roman" panose="02020603050405020304" pitchFamily="18" charset="0"/>
              </a:rPr>
              <a:t>: Pázmány Szlavisztika</a:t>
            </a:r>
          </a:p>
          <a:p>
            <a:pPr algn="ctr">
              <a:buNone/>
            </a:pPr>
            <a:r>
              <a:rPr lang="hu-HU" sz="4400" dirty="0">
                <a:latin typeface="+mj-lt"/>
                <a:cs typeface="Times New Roman" panose="02020603050405020304" pitchFamily="18" charset="0"/>
                <a:hlinkClick r:id="rId3"/>
              </a:rPr>
              <a:t>https://www.facebook.com/pazmanyszlavisztika</a:t>
            </a:r>
            <a:endParaRPr lang="hu-HU" sz="4400" dirty="0">
              <a:latin typeface="+mj-lt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hu-HU" sz="4400" dirty="0">
              <a:latin typeface="+mj-lt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600063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br>
              <a:rPr lang="hu-HU" b="1" dirty="0"/>
            </a:br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Kinek ajánljuk?</a:t>
            </a:r>
            <a:b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6087" y="1285836"/>
            <a:ext cx="8568952" cy="5572164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hu-HU" sz="2600" dirty="0">
                <a:cs typeface="Times New Roman" panose="02020603050405020304" pitchFamily="18" charset="0"/>
              </a:rPr>
              <a:t>Aki szívesen tanul nyelvet, sőt nyelveket (orosz és lengyel);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u-HU" sz="2600" dirty="0">
                <a:cs typeface="Times New Roman" panose="02020603050405020304" pitchFamily="18" charset="0"/>
              </a:rPr>
              <a:t>Aki nyitott idegen kultúrákra, egy másik nép, másik ország szokásaira, kultúrájára, mentalitására, történelmére, politikájára;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u-HU" sz="2600" dirty="0">
                <a:cs typeface="Times New Roman" panose="02020603050405020304" pitchFamily="18" charset="0"/>
              </a:rPr>
              <a:t>Aki szeret új dolgokat kipróbálni, világot látni (ösztöndíjas nyelvtanulási lehetőségek Kazanyban, Novoszibirszkben, Moszkvában, Péterváron, Velencében, Padovában, </a:t>
            </a:r>
            <a:r>
              <a:rPr lang="hu-HU" sz="2600" dirty="0" err="1">
                <a:cs typeface="Times New Roman" panose="02020603050405020304" pitchFamily="18" charset="0"/>
              </a:rPr>
              <a:t>Tallinnban</a:t>
            </a:r>
            <a:r>
              <a:rPr lang="hu-HU" sz="2600" dirty="0">
                <a:cs typeface="Times New Roman" panose="02020603050405020304" pitchFamily="18" charset="0"/>
              </a:rPr>
              <a:t>, Tartuban, Krakkóban, Varsóban);</a:t>
            </a:r>
          </a:p>
          <a:p>
            <a:pPr lvl="0" algn="just" fontAlgn="base">
              <a:buFont typeface="Wingdings" panose="05000000000000000000" pitchFamily="2" charset="2"/>
              <a:buChar char="Ø"/>
            </a:pPr>
            <a:r>
              <a:rPr lang="hu-HU" sz="2600" dirty="0">
                <a:cs typeface="Times New Roman" panose="02020603050405020304" pitchFamily="18" charset="0"/>
              </a:rPr>
              <a:t>Akik vonzódnak a művészethez, színházhoz, zenéhez, filmhez, a kortárs irodalmi és művészeti jelenségekhez.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9736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u="sng" dirty="0"/>
              <a:t>Bemeneti követelmények</a:t>
            </a:r>
            <a:r>
              <a:rPr lang="hu-HU" dirty="0"/>
              <a:t>: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357850"/>
          </a:xfrm>
        </p:spPr>
        <p:txBody>
          <a:bodyPr>
            <a:normAutofit/>
          </a:bodyPr>
          <a:lstStyle/>
          <a:p>
            <a:r>
              <a:rPr lang="hu-HU" dirty="0"/>
              <a:t>Orosz nyelvtudás nélkül  </a:t>
            </a:r>
            <a:r>
              <a:rPr lang="hu-HU" b="1" dirty="0"/>
              <a:t>VAGY </a:t>
            </a:r>
            <a:r>
              <a:rPr lang="hu-HU" dirty="0"/>
              <a:t>orosz nyelvtudással</a:t>
            </a:r>
          </a:p>
          <a:p>
            <a:r>
              <a:rPr lang="hu-HU" b="1" dirty="0"/>
              <a:t>Középszintű</a:t>
            </a:r>
            <a:r>
              <a:rPr lang="hu-HU" dirty="0"/>
              <a:t> érettségi</a:t>
            </a:r>
          </a:p>
          <a:p>
            <a:r>
              <a:rPr lang="hu-HU" dirty="0"/>
              <a:t>érettségi </a:t>
            </a:r>
            <a:r>
              <a:rPr lang="hu-HU" u="sng" dirty="0"/>
              <a:t>magyar nyelv és irodalomból </a:t>
            </a:r>
            <a:r>
              <a:rPr lang="hu-HU" b="1" dirty="0"/>
              <a:t>VAGY</a:t>
            </a:r>
            <a:r>
              <a:rPr lang="hu-HU" dirty="0"/>
              <a:t> </a:t>
            </a:r>
            <a:r>
              <a:rPr lang="hu-HU" u="sng" dirty="0"/>
              <a:t>történelemből</a:t>
            </a:r>
          </a:p>
          <a:p>
            <a:r>
              <a:rPr lang="hu-HU" b="1" dirty="0"/>
              <a:t>+</a:t>
            </a:r>
            <a:r>
              <a:rPr lang="hu-HU" dirty="0"/>
              <a:t> érettségi </a:t>
            </a:r>
            <a:r>
              <a:rPr lang="hu-HU" u="sng" dirty="0"/>
              <a:t>egy további nyelvből </a:t>
            </a:r>
            <a:r>
              <a:rPr lang="hu-HU" dirty="0"/>
              <a:t>(angol, francia, horvát, német, spanyol, olasz, latin, orosz, román, szerb, szlovák, szlovén, ukrán)</a:t>
            </a:r>
          </a:p>
          <a:p>
            <a:endParaRPr lang="hu-H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285852" y="428604"/>
            <a:ext cx="6072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u="sng" dirty="0"/>
              <a:t>Kimeneti követelmények</a:t>
            </a:r>
            <a:endParaRPr lang="hu-HU" sz="40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857224" y="1357298"/>
            <a:ext cx="757242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2800" dirty="0"/>
              <a:t>  A diplomához elvárt nyelvtudás szintje: </a:t>
            </a:r>
            <a:r>
              <a:rPr lang="hu-HU" sz="2800" b="1" dirty="0"/>
              <a:t>B2</a:t>
            </a:r>
          </a:p>
          <a:p>
            <a:pPr algn="just"/>
            <a:endParaRPr lang="hu-HU" sz="2800" dirty="0"/>
          </a:p>
          <a:p>
            <a:pPr algn="just">
              <a:buFont typeface="Arial" pitchFamily="34" charset="0"/>
              <a:buChar char="•"/>
            </a:pPr>
            <a:r>
              <a:rPr lang="hu-HU" sz="2800" dirty="0"/>
              <a:t>  Minőségi képzés: az oktatás </a:t>
            </a:r>
            <a:r>
              <a:rPr lang="hu-HU" sz="2800" b="1" dirty="0"/>
              <a:t>a nyelvi szintnek megfelelő osztott</a:t>
            </a:r>
            <a:r>
              <a:rPr lang="hu-HU" sz="2800" dirty="0"/>
              <a:t> csoportokban</a:t>
            </a:r>
          </a:p>
          <a:p>
            <a:pPr>
              <a:buFont typeface="Arial" pitchFamily="34" charset="0"/>
              <a:buChar char="•"/>
            </a:pPr>
            <a:endParaRPr lang="hu-HU" sz="2400" dirty="0"/>
          </a:p>
        </p:txBody>
      </p:sp>
      <p:cxnSp>
        <p:nvCxnSpPr>
          <p:cNvPr id="9" name="Egyenes összekötő nyíllal 8"/>
          <p:cNvCxnSpPr/>
          <p:nvPr/>
        </p:nvCxnSpPr>
        <p:spPr>
          <a:xfrm rot="10800000" flipV="1">
            <a:off x="1571604" y="4000504"/>
            <a:ext cx="2714644" cy="85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>
            <a:off x="4429124" y="4000504"/>
            <a:ext cx="2643206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357158" y="5072074"/>
            <a:ext cx="350046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Képzés  előzetes  nyelvtudás nélkül</a:t>
            </a:r>
          </a:p>
          <a:p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4786314" y="5143512"/>
            <a:ext cx="421484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dirty="0"/>
              <a:t>Képzés előzetes nyelvtudással</a:t>
            </a:r>
          </a:p>
          <a:p>
            <a:endParaRPr lang="hu-H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F909B2-9B21-9F07-2906-7865BFEC8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dirty="0"/>
              <a:t>Képzés előzetes nyelvtudás nélkül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CB547C1-D5CD-0C4D-B6D5-B6BC655FB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sz="2400" b="1" dirty="0"/>
              <a:t>teljesen kezdők (A0, A1)</a:t>
            </a:r>
          </a:p>
          <a:p>
            <a:r>
              <a:rPr lang="hu-HU" sz="2400" b="1" dirty="0"/>
              <a:t> </a:t>
            </a:r>
            <a:r>
              <a:rPr lang="hu-HU" sz="2400" dirty="0"/>
              <a:t>heti 8-10 nyelvóra</a:t>
            </a:r>
          </a:p>
          <a:p>
            <a:r>
              <a:rPr lang="hu-HU" sz="2400" dirty="0"/>
              <a:t>magyar és orosz anyanyelvű tanárok + heti 2-4 órában anyanyelvi lektor segíti a munkát</a:t>
            </a:r>
          </a:p>
          <a:p>
            <a:r>
              <a:rPr lang="hu-HU" sz="2400" dirty="0"/>
              <a:t>orosz és nemzetközi nyelvi anyagok</a:t>
            </a:r>
          </a:p>
          <a:p>
            <a:r>
              <a:rPr lang="hu-HU" sz="2400" dirty="0"/>
              <a:t>a 3. félévtől orosz nyelvű tananyagok a kultúra, történelem, és irodalom tanulmányozásában</a:t>
            </a:r>
          </a:p>
          <a:p>
            <a:r>
              <a:rPr lang="hu-HU" sz="2400" dirty="0"/>
              <a:t>a nyelvi záróvizsga szintje: B2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77350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1596BE-8E15-E8F6-9E28-A81C44B2C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Képzés előzetes nyelvtudással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6B0F1B0-4B71-7210-EED0-5CC7DE18C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531460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sz="2400" b="1" dirty="0"/>
              <a:t>(A2-B1): </a:t>
            </a:r>
            <a:r>
              <a:rPr lang="hu-HU" sz="2400" dirty="0"/>
              <a:t>orosz anyanyelvű tanárok, a 3. félévtől orosz nyelven hallgatott tárgyak, orosz nyelvű tananyagok, felkészítés a </a:t>
            </a:r>
            <a:r>
              <a:rPr lang="hu-HU" sz="2400" b="1" dirty="0"/>
              <a:t>B2</a:t>
            </a:r>
            <a:r>
              <a:rPr lang="hu-HU" sz="2400" dirty="0"/>
              <a:t>-es vagy (a kiemelkedőket) C1-es nyelvvizsgára</a:t>
            </a:r>
          </a:p>
          <a:p>
            <a:pPr marL="0" indent="0">
              <a:buNone/>
            </a:pPr>
            <a:endParaRPr lang="hu-HU" sz="2400" b="1" dirty="0"/>
          </a:p>
          <a:p>
            <a:pPr marL="0" indent="0">
              <a:buNone/>
            </a:pPr>
            <a:r>
              <a:rPr lang="hu-HU" sz="2400" b="1" dirty="0"/>
              <a:t>B2 tudás felett, ill. anyanyelvű hallgatók</a:t>
            </a:r>
          </a:p>
          <a:p>
            <a:pPr marL="0" indent="0">
              <a:buNone/>
            </a:pPr>
            <a:r>
              <a:rPr lang="hu-HU" sz="2400" dirty="0"/>
              <a:t>1. félév – B2+ szintre hozás</a:t>
            </a:r>
          </a:p>
          <a:p>
            <a:pPr marL="0" indent="0">
              <a:buNone/>
            </a:pPr>
            <a:r>
              <a:rPr lang="hu-HU" sz="2400" dirty="0"/>
              <a:t>2-6. félév – VÁLASZTHATÓ modulok:</a:t>
            </a:r>
          </a:p>
          <a:p>
            <a:pPr marL="0" indent="0">
              <a:buNone/>
            </a:pPr>
            <a:r>
              <a:rPr lang="hu-HU" sz="2400" dirty="0"/>
              <a:t>nyelvi felkészítés a C1 szintű nyelvvizsgára, valamint</a:t>
            </a:r>
          </a:p>
          <a:p>
            <a:pPr>
              <a:buFontTx/>
              <a:buChar char="-"/>
            </a:pPr>
            <a:r>
              <a:rPr lang="hu-HU" sz="2400" b="1" dirty="0"/>
              <a:t>szaknyelvi</a:t>
            </a:r>
            <a:r>
              <a:rPr lang="hu-HU" sz="2400" dirty="0"/>
              <a:t> képzés az alábbi területeken: 1. </a:t>
            </a:r>
            <a:r>
              <a:rPr lang="hu-HU" sz="2400" b="1" dirty="0"/>
              <a:t>kulturális menedzsment</a:t>
            </a:r>
            <a:r>
              <a:rPr lang="hu-HU" sz="2400" dirty="0"/>
              <a:t>, rendezvényszervezés szaknyelve, a kulturális turizmus szaknyelve (idegenvezetés), a kreatív kulturális ipar és művészetek orosz szaknyelve (orosz nyelvű tartalomgyártás) 2. </a:t>
            </a:r>
            <a:r>
              <a:rPr lang="hu-HU" sz="2400" b="1" dirty="0"/>
              <a:t>orosz gazdasági nyelv</a:t>
            </a:r>
            <a:r>
              <a:rPr lang="hu-HU" sz="2400" dirty="0"/>
              <a:t>, üzleti kommunikáció, vendéglátás 3. </a:t>
            </a:r>
            <a:r>
              <a:rPr lang="hu-HU" sz="2400" b="1" dirty="0"/>
              <a:t>média, politika, nemzetközi  kapcsolatok</a:t>
            </a:r>
            <a:r>
              <a:rPr lang="hu-HU" sz="2400" dirty="0"/>
              <a:t>, diplomácia szaknyelve  4. orosz </a:t>
            </a:r>
            <a:r>
              <a:rPr lang="hu-HU" sz="2400" b="1" dirty="0"/>
              <a:t>tudományos nyelv </a:t>
            </a:r>
          </a:p>
          <a:p>
            <a:pPr>
              <a:buFontTx/>
              <a:buChar char="-"/>
            </a:pPr>
            <a:r>
              <a:rPr lang="hu-HU" sz="2400" b="1" dirty="0"/>
              <a:t>szövegalkotás</a:t>
            </a:r>
            <a:r>
              <a:rPr lang="hu-HU" sz="2400" dirty="0"/>
              <a:t> orosz nyelven </a:t>
            </a:r>
          </a:p>
          <a:p>
            <a:pPr>
              <a:buFontTx/>
              <a:buChar char="-"/>
            </a:pPr>
            <a:r>
              <a:rPr lang="hu-HU" sz="2400" b="1" dirty="0"/>
              <a:t>fordítás</a:t>
            </a:r>
            <a:r>
              <a:rPr lang="hu-HU" sz="2400" dirty="0"/>
              <a:t>, szakfordítás              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64600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60650"/>
            <a:ext cx="8229600" cy="264092"/>
          </a:xfrm>
        </p:spPr>
        <p:txBody>
          <a:bodyPr>
            <a:normAutofit fontScale="90000"/>
          </a:bodyPr>
          <a:lstStyle/>
          <a:p>
            <a:r>
              <a:rPr lang="hu-HU" sz="4000" dirty="0">
                <a:latin typeface="+mn-lt"/>
                <a:cs typeface="Times New Roman" panose="02020603050405020304" pitchFamily="18" charset="0"/>
              </a:rPr>
              <a:t>Elhelyezkedési, továbbtanulási lehetőségek</a:t>
            </a:r>
            <a:br>
              <a:rPr lang="hu-HU" dirty="0">
                <a:latin typeface="+mn-lt"/>
              </a:rPr>
            </a:br>
            <a:endParaRPr lang="hu-HU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1990" y="956788"/>
            <a:ext cx="8717146" cy="5832648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4400" dirty="0">
                <a:cs typeface="Times New Roman" panose="02020603050405020304" pitchFamily="18" charset="0"/>
              </a:rPr>
              <a:t>fordítóként, tolmácsként, műfordítóként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4400" dirty="0">
                <a:cs typeface="Times New Roman" panose="02020603050405020304" pitchFamily="18" charset="0"/>
              </a:rPr>
              <a:t>a médiában (újságíróként vagy tudósítóként), politikai vagy gazdasági elemzőként, Oroszország-szakértőként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4400" dirty="0">
                <a:cs typeface="Times New Roman" panose="02020603050405020304" pitchFamily="18" charset="0"/>
              </a:rPr>
              <a:t>a diplomáciában (külügyi szolgálatoknál, követségeknél, európai szervezeteknél (EP-asszisztensként, tanácsadóként)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4400" dirty="0">
                <a:cs typeface="Times New Roman" panose="02020603050405020304" pitchFamily="18" charset="0"/>
              </a:rPr>
              <a:t>oroszországi magyar kulturális szervezeteknél (Moszkvai Magyar Kulturális Intézet)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4400" dirty="0">
                <a:cs typeface="Times New Roman" panose="02020603050405020304" pitchFamily="18" charset="0"/>
              </a:rPr>
              <a:t>könyvszerkesztőként, digitális szerkesztőként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4400" dirty="0">
                <a:cs typeface="Times New Roman" panose="02020603050405020304" pitchFamily="18" charset="0"/>
              </a:rPr>
              <a:t>nyelvtanárként (pedagógiai végzettséggel), illetve szláv ajkúaknak magyar nyelvet tanító nyelvtanárként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4400" dirty="0">
                <a:cs typeface="Times New Roman" panose="02020603050405020304" pitchFamily="18" charset="0"/>
              </a:rPr>
              <a:t>az üzleti életben, vendéglátásban, kereskedelemben, idegenforgalomban (idegenvezetőként)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4400" dirty="0">
                <a:cs typeface="Times New Roman" panose="02020603050405020304" pitchFamily="18" charset="0"/>
              </a:rPr>
              <a:t>művelődési, civil, egyházi, vállalkozói szervezeteknél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4400" dirty="0">
                <a:cs typeface="Times New Roman" panose="02020603050405020304" pitchFamily="18" charset="0"/>
              </a:rPr>
              <a:t>színházaknál, kulturális intézményeknél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4400" dirty="0">
                <a:cs typeface="Times New Roman" panose="02020603050405020304" pitchFamily="18" charset="0"/>
              </a:rPr>
              <a:t>állami vagy önkormányzati intézményeknél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4400" dirty="0">
                <a:cs typeface="Times New Roman" panose="02020603050405020304" pitchFamily="18" charset="0"/>
              </a:rPr>
              <a:t>kutatóként, tudományos munkatársként (doktori képzés, PhD)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12474</TotalTime>
  <Words>1117</Words>
  <Application>Microsoft Office PowerPoint</Application>
  <PresentationFormat>Diavetítés a képernyőre (4:3 oldalarány)</PresentationFormat>
  <Paragraphs>156</Paragraphs>
  <Slides>34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34</vt:i4>
      </vt:variant>
    </vt:vector>
  </HeadingPairs>
  <TitlesOfParts>
    <vt:vector size="40" baseType="lpstr">
      <vt:lpstr>Arial</vt:lpstr>
      <vt:lpstr>Arial Black</vt:lpstr>
      <vt:lpstr>Calibri</vt:lpstr>
      <vt:lpstr>Times New Roman</vt:lpstr>
      <vt:lpstr>Wingdings</vt:lpstr>
      <vt:lpstr>Office-téma</vt:lpstr>
      <vt:lpstr>PowerPoint-bemutató</vt:lpstr>
      <vt:lpstr>PowerPoint-bemutató</vt:lpstr>
      <vt:lpstr>  </vt:lpstr>
      <vt:lpstr> Kinek ajánljuk? </vt:lpstr>
      <vt:lpstr>Bemeneti követelmények: </vt:lpstr>
      <vt:lpstr>PowerPoint-bemutató</vt:lpstr>
      <vt:lpstr>Képzés előzetes nyelvtudás nélkül</vt:lpstr>
      <vt:lpstr>Képzés előzetes nyelvtudással </vt:lpstr>
      <vt:lpstr>Elhelyezkedési, továbbtanulási lehetőségek </vt:lpstr>
      <vt:lpstr>PowerPoint-bemutató</vt:lpstr>
      <vt:lpstr>A képzés profilja - Milyen tárgyak lesznek a nyelven kívül? </vt:lpstr>
      <vt:lpstr>Nemzetközi oktatógárda</vt:lpstr>
      <vt:lpstr>Közösséget építünk</vt:lpstr>
      <vt:lpstr>Közösséget építünk</vt:lpstr>
      <vt:lpstr>Szakestek</vt:lpstr>
      <vt:lpstr>Karácsonyi készülődés</vt:lpstr>
      <vt:lpstr>PowerPoint-bemutató</vt:lpstr>
      <vt:lpstr>PowerPoint-bemutató</vt:lpstr>
      <vt:lpstr>Külföldi részképzések (Erasmus+, államközi ösztöndíjak)</vt:lpstr>
      <vt:lpstr>Kazany</vt:lpstr>
      <vt:lpstr>Szentpétervár</vt:lpstr>
      <vt:lpstr>Moszkva, Tallinn, Tartu</vt:lpstr>
      <vt:lpstr>PowerPoint-bemutató</vt:lpstr>
      <vt:lpstr>PowerPoint-bemutató</vt:lpstr>
      <vt:lpstr>Kortárs irodalmi beszélgetések</vt:lpstr>
      <vt:lpstr>Műfordítói műhely</vt:lpstr>
      <vt:lpstr>Külföldi vendégelőadók</vt:lpstr>
      <vt:lpstr>PowerPoint-bemutató</vt:lpstr>
      <vt:lpstr>PowerPoint-bemutató</vt:lpstr>
      <vt:lpstr>PowerPoint-bemutató</vt:lpstr>
      <vt:lpstr>Továbbtanulás</vt:lpstr>
      <vt:lpstr>Hallgatói karrierek</vt:lpstr>
      <vt:lpstr>Miért a Pázmány Szlavisztika?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Szaktájékoztató szlavisztika alapszak – orosz/lengyel szakirány</dc:title>
  <dc:creator>Name</dc:creator>
  <cp:lastModifiedBy>Géza Horváth</cp:lastModifiedBy>
  <cp:revision>134</cp:revision>
  <dcterms:created xsi:type="dcterms:W3CDTF">2018-11-09T16:00:28Z</dcterms:created>
  <dcterms:modified xsi:type="dcterms:W3CDTF">2025-11-11T08:54:01Z</dcterms:modified>
</cp:coreProperties>
</file>