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8" r:id="rId3"/>
    <p:sldId id="308" r:id="rId4"/>
    <p:sldId id="261" r:id="rId5"/>
    <p:sldId id="264" r:id="rId6"/>
    <p:sldId id="282" r:id="rId7"/>
    <p:sldId id="262" r:id="rId8"/>
    <p:sldId id="290" r:id="rId9"/>
    <p:sldId id="309" r:id="rId10"/>
    <p:sldId id="291" r:id="rId11"/>
    <p:sldId id="265" r:id="rId12"/>
    <p:sldId id="288" r:id="rId13"/>
    <p:sldId id="306" r:id="rId14"/>
    <p:sldId id="292" r:id="rId15"/>
    <p:sldId id="297" r:id="rId16"/>
    <p:sldId id="296" r:id="rId17"/>
    <p:sldId id="271" r:id="rId18"/>
    <p:sldId id="295" r:id="rId19"/>
    <p:sldId id="268" r:id="rId20"/>
    <p:sldId id="307" r:id="rId21"/>
    <p:sldId id="310" r:id="rId22"/>
    <p:sldId id="311" r:id="rId23"/>
    <p:sldId id="275" r:id="rId24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83B7BA2-5708-47C9-9D00-7F9AD91E7FA6}" v="115" dt="2019-10-30T06:40:17.6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4758" autoAdjust="0"/>
    <p:restoredTop sz="94660"/>
  </p:normalViewPr>
  <p:slideViewPr>
    <p:cSldViewPr>
      <p:cViewPr varScale="1">
        <p:scale>
          <a:sx n="104" d="100"/>
          <a:sy n="104" d="100"/>
        </p:scale>
        <p:origin x="142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éza Horváth" userId="241add3676ead984" providerId="LiveId" clId="{8CAC444A-76AF-4769-936D-B306885C03EA}"/>
    <pc:docChg chg="undo custSel addSld delSld modSld sldOrd">
      <pc:chgData name="Géza Horváth" userId="241add3676ead984" providerId="LiveId" clId="{8CAC444A-76AF-4769-936D-B306885C03EA}" dt="2019-10-30T06:43:13.872" v="1882" actId="20577"/>
      <pc:docMkLst>
        <pc:docMk/>
      </pc:docMkLst>
      <pc:sldChg chg="modSp">
        <pc:chgData name="Géza Horváth" userId="241add3676ead984" providerId="LiveId" clId="{8CAC444A-76AF-4769-936D-B306885C03EA}" dt="2019-10-30T05:56:31.258" v="278" actId="113"/>
        <pc:sldMkLst>
          <pc:docMk/>
          <pc:sldMk cId="0" sldId="256"/>
        </pc:sldMkLst>
        <pc:spChg chg="mod">
          <ac:chgData name="Géza Horváth" userId="241add3676ead984" providerId="LiveId" clId="{8CAC444A-76AF-4769-936D-B306885C03EA}" dt="2019-10-30T05:56:31.258" v="278" actId="113"/>
          <ac:spMkLst>
            <pc:docMk/>
            <pc:sldMk cId="0" sldId="256"/>
            <ac:spMk id="2" creationId="{00000000-0000-0000-0000-000000000000}"/>
          </ac:spMkLst>
        </pc:spChg>
        <pc:spChg chg="mod">
          <ac:chgData name="Géza Horváth" userId="241add3676ead984" providerId="LiveId" clId="{8CAC444A-76AF-4769-936D-B306885C03EA}" dt="2019-10-30T05:48:24.476" v="165" actId="20577"/>
          <ac:spMkLst>
            <pc:docMk/>
            <pc:sldMk cId="0" sldId="256"/>
            <ac:spMk id="3" creationId="{00000000-0000-0000-0000-000000000000}"/>
          </ac:spMkLst>
        </pc:spChg>
      </pc:sldChg>
      <pc:sldChg chg="modSp">
        <pc:chgData name="Géza Horváth" userId="241add3676ead984" providerId="LiveId" clId="{8CAC444A-76AF-4769-936D-B306885C03EA}" dt="2019-10-30T05:51:31.653" v="238" actId="27636"/>
        <pc:sldMkLst>
          <pc:docMk/>
          <pc:sldMk cId="0" sldId="261"/>
        </pc:sldMkLst>
        <pc:spChg chg="mod">
          <ac:chgData name="Géza Horváth" userId="241add3676ead984" providerId="LiveId" clId="{8CAC444A-76AF-4769-936D-B306885C03EA}" dt="2019-10-30T05:51:01.536" v="213" actId="20577"/>
          <ac:spMkLst>
            <pc:docMk/>
            <pc:sldMk cId="0" sldId="261"/>
            <ac:spMk id="2" creationId="{00000000-0000-0000-0000-000000000000}"/>
          </ac:spMkLst>
        </pc:spChg>
        <pc:spChg chg="mod">
          <ac:chgData name="Géza Horváth" userId="241add3676ead984" providerId="LiveId" clId="{8CAC444A-76AF-4769-936D-B306885C03EA}" dt="2019-10-30T05:51:31.653" v="238" actId="27636"/>
          <ac:spMkLst>
            <pc:docMk/>
            <pc:sldMk cId="0" sldId="261"/>
            <ac:spMk id="3" creationId="{00000000-0000-0000-0000-000000000000}"/>
          </ac:spMkLst>
        </pc:spChg>
      </pc:sldChg>
      <pc:sldChg chg="modSp ord">
        <pc:chgData name="Géza Horváth" userId="241add3676ead984" providerId="LiveId" clId="{8CAC444A-76AF-4769-936D-B306885C03EA}" dt="2019-10-30T06:15:17.939" v="1214" actId="115"/>
        <pc:sldMkLst>
          <pc:docMk/>
          <pc:sldMk cId="0" sldId="262"/>
        </pc:sldMkLst>
        <pc:spChg chg="mod">
          <ac:chgData name="Géza Horváth" userId="241add3676ead984" providerId="LiveId" clId="{8CAC444A-76AF-4769-936D-B306885C03EA}" dt="2019-10-30T06:15:17.939" v="1214" actId="115"/>
          <ac:spMkLst>
            <pc:docMk/>
            <pc:sldMk cId="0" sldId="262"/>
            <ac:spMk id="3" creationId="{00000000-0000-0000-0000-000000000000}"/>
          </ac:spMkLst>
        </pc:spChg>
      </pc:sldChg>
      <pc:sldChg chg="modSp">
        <pc:chgData name="Géza Horváth" userId="241add3676ead984" providerId="LiveId" clId="{8CAC444A-76AF-4769-936D-B306885C03EA}" dt="2019-10-30T05:52:02.201" v="251" actId="20577"/>
        <pc:sldMkLst>
          <pc:docMk/>
          <pc:sldMk cId="0" sldId="264"/>
        </pc:sldMkLst>
        <pc:spChg chg="mod">
          <ac:chgData name="Géza Horváth" userId="241add3676ead984" providerId="LiveId" clId="{8CAC444A-76AF-4769-936D-B306885C03EA}" dt="2019-10-30T05:52:02.201" v="251" actId="20577"/>
          <ac:spMkLst>
            <pc:docMk/>
            <pc:sldMk cId="0" sldId="264"/>
            <ac:spMk id="3" creationId="{00000000-0000-0000-0000-000000000000}"/>
          </ac:spMkLst>
        </pc:spChg>
      </pc:sldChg>
      <pc:sldChg chg="ord">
        <pc:chgData name="Géza Horváth" userId="241add3676ead984" providerId="LiveId" clId="{8CAC444A-76AF-4769-936D-B306885C03EA}" dt="2019-10-30T05:56:05.137" v="276"/>
        <pc:sldMkLst>
          <pc:docMk/>
          <pc:sldMk cId="0" sldId="265"/>
        </pc:sldMkLst>
      </pc:sldChg>
      <pc:sldChg chg="modSp">
        <pc:chgData name="Géza Horváth" userId="241add3676ead984" providerId="LiveId" clId="{8CAC444A-76AF-4769-936D-B306885C03EA}" dt="2019-10-30T06:21:49.908" v="1338" actId="20577"/>
        <pc:sldMkLst>
          <pc:docMk/>
          <pc:sldMk cId="0" sldId="268"/>
        </pc:sldMkLst>
        <pc:spChg chg="mod">
          <ac:chgData name="Géza Horváth" userId="241add3676ead984" providerId="LiveId" clId="{8CAC444A-76AF-4769-936D-B306885C03EA}" dt="2019-10-30T06:21:49.908" v="1338" actId="20577"/>
          <ac:spMkLst>
            <pc:docMk/>
            <pc:sldMk cId="0" sldId="268"/>
            <ac:spMk id="2" creationId="{00000000-0000-0000-0000-000000000000}"/>
          </ac:spMkLst>
        </pc:spChg>
      </pc:sldChg>
      <pc:sldChg chg="modSp add del ord">
        <pc:chgData name="Géza Horváth" userId="241add3676ead984" providerId="LiveId" clId="{8CAC444A-76AF-4769-936D-B306885C03EA}" dt="2019-10-30T06:24:30.264" v="1435" actId="20577"/>
        <pc:sldMkLst>
          <pc:docMk/>
          <pc:sldMk cId="0" sldId="271"/>
        </pc:sldMkLst>
        <pc:spChg chg="mod">
          <ac:chgData name="Géza Horváth" userId="241add3676ead984" providerId="LiveId" clId="{8CAC444A-76AF-4769-936D-B306885C03EA}" dt="2019-10-30T06:24:30.264" v="1435" actId="20577"/>
          <ac:spMkLst>
            <pc:docMk/>
            <pc:sldMk cId="0" sldId="271"/>
            <ac:spMk id="2" creationId="{00000000-0000-0000-0000-000000000000}"/>
          </ac:spMkLst>
        </pc:spChg>
      </pc:sldChg>
      <pc:sldChg chg="del">
        <pc:chgData name="Géza Horváth" userId="241add3676ead984" providerId="LiveId" clId="{8CAC444A-76AF-4769-936D-B306885C03EA}" dt="2019-10-30T06:09:15.314" v="1086" actId="2696"/>
        <pc:sldMkLst>
          <pc:docMk/>
          <pc:sldMk cId="0" sldId="276"/>
        </pc:sldMkLst>
      </pc:sldChg>
      <pc:sldChg chg="modSp">
        <pc:chgData name="Géza Horváth" userId="241add3676ead984" providerId="LiveId" clId="{8CAC444A-76AF-4769-936D-B306885C03EA}" dt="2019-10-30T05:54:44.186" v="272" actId="207"/>
        <pc:sldMkLst>
          <pc:docMk/>
          <pc:sldMk cId="0" sldId="282"/>
        </pc:sldMkLst>
        <pc:spChg chg="mod">
          <ac:chgData name="Géza Horváth" userId="241add3676ead984" providerId="LiveId" clId="{8CAC444A-76AF-4769-936D-B306885C03EA}" dt="2019-10-30T05:54:24.933" v="267" actId="20577"/>
          <ac:spMkLst>
            <pc:docMk/>
            <pc:sldMk cId="0" sldId="282"/>
            <ac:spMk id="4" creationId="{00000000-0000-0000-0000-000000000000}"/>
          </ac:spMkLst>
        </pc:spChg>
        <pc:spChg chg="mod">
          <ac:chgData name="Géza Horváth" userId="241add3676ead984" providerId="LiveId" clId="{8CAC444A-76AF-4769-936D-B306885C03EA}" dt="2019-10-30T05:54:05.899" v="256" actId="20577"/>
          <ac:spMkLst>
            <pc:docMk/>
            <pc:sldMk cId="0" sldId="282"/>
            <ac:spMk id="30" creationId="{00000000-0000-0000-0000-000000000000}"/>
          </ac:spMkLst>
        </pc:spChg>
        <pc:spChg chg="mod">
          <ac:chgData name="Géza Horváth" userId="241add3676ead984" providerId="LiveId" clId="{8CAC444A-76AF-4769-936D-B306885C03EA}" dt="2019-10-30T05:52:59.466" v="252" actId="14100"/>
          <ac:spMkLst>
            <pc:docMk/>
            <pc:sldMk cId="0" sldId="282"/>
            <ac:spMk id="31" creationId="{00000000-0000-0000-0000-000000000000}"/>
          </ac:spMkLst>
        </pc:spChg>
        <pc:spChg chg="mod">
          <ac:chgData name="Géza Horváth" userId="241add3676ead984" providerId="LiveId" clId="{8CAC444A-76AF-4769-936D-B306885C03EA}" dt="2019-10-30T05:53:40.673" v="255" actId="1076"/>
          <ac:spMkLst>
            <pc:docMk/>
            <pc:sldMk cId="0" sldId="282"/>
            <ac:spMk id="47" creationId="{00000000-0000-0000-0000-000000000000}"/>
          </ac:spMkLst>
        </pc:spChg>
        <pc:spChg chg="mod">
          <ac:chgData name="Géza Horváth" userId="241add3676ead984" providerId="LiveId" clId="{8CAC444A-76AF-4769-936D-B306885C03EA}" dt="2019-10-30T05:54:44.186" v="272" actId="207"/>
          <ac:spMkLst>
            <pc:docMk/>
            <pc:sldMk cId="0" sldId="282"/>
            <ac:spMk id="58" creationId="{00000000-0000-0000-0000-000000000000}"/>
          </ac:spMkLst>
        </pc:spChg>
        <pc:cxnChg chg="mod">
          <ac:chgData name="Géza Horváth" userId="241add3676ead984" providerId="LiveId" clId="{8CAC444A-76AF-4769-936D-B306885C03EA}" dt="2019-10-30T05:53:30.587" v="254" actId="1076"/>
          <ac:cxnSpMkLst>
            <pc:docMk/>
            <pc:sldMk cId="0" sldId="282"/>
            <ac:cxnSpMk id="39" creationId="{00000000-0000-0000-0000-000000000000}"/>
          </ac:cxnSpMkLst>
        </pc:cxnChg>
      </pc:sldChg>
      <pc:sldChg chg="del">
        <pc:chgData name="Géza Horváth" userId="241add3676ead984" providerId="LiveId" clId="{8CAC444A-76AF-4769-936D-B306885C03EA}" dt="2019-10-30T06:12:14.298" v="1139" actId="47"/>
        <pc:sldMkLst>
          <pc:docMk/>
          <pc:sldMk cId="0" sldId="287"/>
        </pc:sldMkLst>
      </pc:sldChg>
      <pc:sldChg chg="modSp ord">
        <pc:chgData name="Géza Horváth" userId="241add3676ead984" providerId="LiveId" clId="{8CAC444A-76AF-4769-936D-B306885C03EA}" dt="2019-10-30T06:16:41.683" v="1239" actId="113"/>
        <pc:sldMkLst>
          <pc:docMk/>
          <pc:sldMk cId="0" sldId="290"/>
        </pc:sldMkLst>
        <pc:spChg chg="mod">
          <ac:chgData name="Géza Horváth" userId="241add3676ead984" providerId="LiveId" clId="{8CAC444A-76AF-4769-936D-B306885C03EA}" dt="2019-10-30T06:16:41.683" v="1239" actId="113"/>
          <ac:spMkLst>
            <pc:docMk/>
            <pc:sldMk cId="0" sldId="290"/>
            <ac:spMk id="7" creationId="{00000000-0000-0000-0000-000000000000}"/>
          </ac:spMkLst>
        </pc:spChg>
        <pc:spChg chg="mod">
          <ac:chgData name="Géza Horváth" userId="241add3676ead984" providerId="LiveId" clId="{8CAC444A-76AF-4769-936D-B306885C03EA}" dt="2019-10-30T05:55:44.379" v="275" actId="121"/>
          <ac:spMkLst>
            <pc:docMk/>
            <pc:sldMk cId="0" sldId="290"/>
            <ac:spMk id="13" creationId="{00000000-0000-0000-0000-000000000000}"/>
          </ac:spMkLst>
        </pc:spChg>
      </pc:sldChg>
      <pc:sldChg chg="modSp ord modAnim">
        <pc:chgData name="Géza Horváth" userId="241add3676ead984" providerId="LiveId" clId="{8CAC444A-76AF-4769-936D-B306885C03EA}" dt="2019-10-30T06:17:56.553" v="1252"/>
        <pc:sldMkLst>
          <pc:docMk/>
          <pc:sldMk cId="0" sldId="291"/>
        </pc:sldMkLst>
        <pc:spChg chg="mod">
          <ac:chgData name="Géza Horváth" userId="241add3676ead984" providerId="LiveId" clId="{8CAC444A-76AF-4769-936D-B306885C03EA}" dt="2019-10-30T06:07:54.169" v="1078" actId="14100"/>
          <ac:spMkLst>
            <pc:docMk/>
            <pc:sldMk cId="0" sldId="291"/>
            <ac:spMk id="2" creationId="{00000000-0000-0000-0000-000000000000}"/>
          </ac:spMkLst>
        </pc:spChg>
        <pc:spChg chg="mod">
          <ac:chgData name="Géza Horváth" userId="241add3676ead984" providerId="LiveId" clId="{8CAC444A-76AF-4769-936D-B306885C03EA}" dt="2019-10-30T06:08:34.209" v="1085" actId="20577"/>
          <ac:spMkLst>
            <pc:docMk/>
            <pc:sldMk cId="0" sldId="291"/>
            <ac:spMk id="3" creationId="{00000000-0000-0000-0000-000000000000}"/>
          </ac:spMkLst>
        </pc:spChg>
      </pc:sldChg>
      <pc:sldChg chg="modSp">
        <pc:chgData name="Géza Horváth" userId="241add3676ead984" providerId="LiveId" clId="{8CAC444A-76AF-4769-936D-B306885C03EA}" dt="2019-10-30T06:19:13.570" v="1260" actId="113"/>
        <pc:sldMkLst>
          <pc:docMk/>
          <pc:sldMk cId="0" sldId="292"/>
        </pc:sldMkLst>
        <pc:spChg chg="mod">
          <ac:chgData name="Géza Horváth" userId="241add3676ead984" providerId="LiveId" clId="{8CAC444A-76AF-4769-936D-B306885C03EA}" dt="2019-10-30T06:19:13.570" v="1260" actId="113"/>
          <ac:spMkLst>
            <pc:docMk/>
            <pc:sldMk cId="0" sldId="292"/>
            <ac:spMk id="5" creationId="{00000000-0000-0000-0000-000000000000}"/>
          </ac:spMkLst>
        </pc:spChg>
      </pc:sldChg>
      <pc:sldChg chg="modSp">
        <pc:chgData name="Géza Horváth" userId="241add3676ead984" providerId="LiveId" clId="{8CAC444A-76AF-4769-936D-B306885C03EA}" dt="2019-10-30T06:40:17.610" v="1643" actId="20577"/>
        <pc:sldMkLst>
          <pc:docMk/>
          <pc:sldMk cId="0" sldId="296"/>
        </pc:sldMkLst>
        <pc:spChg chg="mod">
          <ac:chgData name="Géza Horváth" userId="241add3676ead984" providerId="LiveId" clId="{8CAC444A-76AF-4769-936D-B306885C03EA}" dt="2019-10-30T06:40:17.610" v="1643" actId="20577"/>
          <ac:spMkLst>
            <pc:docMk/>
            <pc:sldMk cId="0" sldId="296"/>
            <ac:spMk id="3" creationId="{00000000-0000-0000-0000-000000000000}"/>
          </ac:spMkLst>
        </pc:spChg>
      </pc:sldChg>
      <pc:sldChg chg="modSp">
        <pc:chgData name="Géza Horváth" userId="241add3676ead984" providerId="LiveId" clId="{8CAC444A-76AF-4769-936D-B306885C03EA}" dt="2019-10-30T05:48:37.397" v="168" actId="20577"/>
        <pc:sldMkLst>
          <pc:docMk/>
          <pc:sldMk cId="0" sldId="298"/>
        </pc:sldMkLst>
        <pc:spChg chg="mod">
          <ac:chgData name="Géza Horváth" userId="241add3676ead984" providerId="LiveId" clId="{8CAC444A-76AF-4769-936D-B306885C03EA}" dt="2019-10-30T05:48:37.397" v="168" actId="20577"/>
          <ac:spMkLst>
            <pc:docMk/>
            <pc:sldMk cId="0" sldId="298"/>
            <ac:spMk id="3" creationId="{00000000-0000-0000-0000-000000000000}"/>
          </ac:spMkLst>
        </pc:spChg>
      </pc:sldChg>
      <pc:sldChg chg="del">
        <pc:chgData name="Géza Horváth" userId="241add3676ead984" providerId="LiveId" clId="{8CAC444A-76AF-4769-936D-B306885C03EA}" dt="2019-10-30T05:49:19.010" v="170" actId="2696"/>
        <pc:sldMkLst>
          <pc:docMk/>
          <pc:sldMk cId="0" sldId="303"/>
        </pc:sldMkLst>
      </pc:sldChg>
      <pc:sldChg chg="modSp ord">
        <pc:chgData name="Géza Horváth" userId="241add3676ead984" providerId="LiveId" clId="{8CAC444A-76AF-4769-936D-B306885C03EA}" dt="2019-10-30T06:07:21.218" v="1075" actId="113"/>
        <pc:sldMkLst>
          <pc:docMk/>
          <pc:sldMk cId="0" sldId="306"/>
        </pc:sldMkLst>
        <pc:spChg chg="mod">
          <ac:chgData name="Géza Horváth" userId="241add3676ead984" providerId="LiveId" clId="{8CAC444A-76AF-4769-936D-B306885C03EA}" dt="2019-10-30T06:07:21.218" v="1075" actId="113"/>
          <ac:spMkLst>
            <pc:docMk/>
            <pc:sldMk cId="0" sldId="306"/>
            <ac:spMk id="7" creationId="{00000000-0000-0000-0000-000000000000}"/>
          </ac:spMkLst>
        </pc:spChg>
      </pc:sldChg>
      <pc:sldChg chg="modSp">
        <pc:chgData name="Géza Horváth" userId="241add3676ead984" providerId="LiveId" clId="{8CAC444A-76AF-4769-936D-B306885C03EA}" dt="2019-10-30T06:23:08.443" v="1408" actId="113"/>
        <pc:sldMkLst>
          <pc:docMk/>
          <pc:sldMk cId="0" sldId="307"/>
        </pc:sldMkLst>
        <pc:spChg chg="mod">
          <ac:chgData name="Géza Horváth" userId="241add3676ead984" providerId="LiveId" clId="{8CAC444A-76AF-4769-936D-B306885C03EA}" dt="2019-10-30T06:23:08.443" v="1408" actId="113"/>
          <ac:spMkLst>
            <pc:docMk/>
            <pc:sldMk cId="0" sldId="307"/>
            <ac:spMk id="3" creationId="{00000000-0000-0000-0000-000000000000}"/>
          </ac:spMkLst>
        </pc:spChg>
      </pc:sldChg>
      <pc:sldChg chg="addSp modSp">
        <pc:chgData name="Géza Horváth" userId="241add3676ead984" providerId="LiveId" clId="{8CAC444A-76AF-4769-936D-B306885C03EA}" dt="2019-10-30T05:50:44.698" v="212" actId="113"/>
        <pc:sldMkLst>
          <pc:docMk/>
          <pc:sldMk cId="0" sldId="308"/>
        </pc:sldMkLst>
        <pc:spChg chg="add mod">
          <ac:chgData name="Géza Horváth" userId="241add3676ead984" providerId="LiveId" clId="{8CAC444A-76AF-4769-936D-B306885C03EA}" dt="2019-10-30T05:50:44.698" v="212" actId="113"/>
          <ac:spMkLst>
            <pc:docMk/>
            <pc:sldMk cId="0" sldId="308"/>
            <ac:spMk id="5" creationId="{E51B8BB5-0B9A-4D8C-ADEF-336D04BBE284}"/>
          </ac:spMkLst>
        </pc:spChg>
      </pc:sldChg>
      <pc:sldChg chg="del">
        <pc:chgData name="Géza Horváth" userId="241add3676ead984" providerId="LiveId" clId="{8CAC444A-76AF-4769-936D-B306885C03EA}" dt="2019-10-30T05:48:53.752" v="169" actId="2696"/>
        <pc:sldMkLst>
          <pc:docMk/>
          <pc:sldMk cId="0" sldId="309"/>
        </pc:sldMkLst>
      </pc:sldChg>
      <pc:sldChg chg="modSp add">
        <pc:chgData name="Géza Horváth" userId="241add3676ead984" providerId="LiveId" clId="{8CAC444A-76AF-4769-936D-B306885C03EA}" dt="2019-10-30T06:17:14.249" v="1251" actId="20577"/>
        <pc:sldMkLst>
          <pc:docMk/>
          <pc:sldMk cId="3348329624" sldId="309"/>
        </pc:sldMkLst>
        <pc:spChg chg="mod">
          <ac:chgData name="Géza Horváth" userId="241add3676ead984" providerId="LiveId" clId="{8CAC444A-76AF-4769-936D-B306885C03EA}" dt="2019-10-30T06:13:36.759" v="1196" actId="255"/>
          <ac:spMkLst>
            <pc:docMk/>
            <pc:sldMk cId="3348329624" sldId="309"/>
            <ac:spMk id="2" creationId="{5972CFD0-9250-4E7B-A408-8C8793D67139}"/>
          </ac:spMkLst>
        </pc:spChg>
        <pc:spChg chg="mod">
          <ac:chgData name="Géza Horváth" userId="241add3676ead984" providerId="LiveId" clId="{8CAC444A-76AF-4769-936D-B306885C03EA}" dt="2019-10-30T06:17:14.249" v="1251" actId="20577"/>
          <ac:spMkLst>
            <pc:docMk/>
            <pc:sldMk cId="3348329624" sldId="309"/>
            <ac:spMk id="3" creationId="{4EBB3216-CCAB-4357-B73A-50E01EFEC635}"/>
          </ac:spMkLst>
        </pc:spChg>
      </pc:sldChg>
      <pc:sldChg chg="addSp delSp modSp add">
        <pc:chgData name="Géza Horváth" userId="241add3676ead984" providerId="LiveId" clId="{8CAC444A-76AF-4769-936D-B306885C03EA}" dt="2019-10-30T06:37:12.874" v="1487" actId="1076"/>
        <pc:sldMkLst>
          <pc:docMk/>
          <pc:sldMk cId="3042971184" sldId="310"/>
        </pc:sldMkLst>
        <pc:spChg chg="mod">
          <ac:chgData name="Géza Horváth" userId="241add3676ead984" providerId="LiveId" clId="{8CAC444A-76AF-4769-936D-B306885C03EA}" dt="2019-10-30T06:30:47.745" v="1463" actId="14100"/>
          <ac:spMkLst>
            <pc:docMk/>
            <pc:sldMk cId="3042971184" sldId="310"/>
            <ac:spMk id="2" creationId="{7CE5DCB0-5ED2-414F-BB97-1C45D2E7C05D}"/>
          </ac:spMkLst>
        </pc:spChg>
        <pc:spChg chg="del">
          <ac:chgData name="Géza Horváth" userId="241add3676ead984" providerId="LiveId" clId="{8CAC444A-76AF-4769-936D-B306885C03EA}" dt="2019-10-30T06:26:08.029" v="1437" actId="478"/>
          <ac:spMkLst>
            <pc:docMk/>
            <pc:sldMk cId="3042971184" sldId="310"/>
            <ac:spMk id="3" creationId="{B5CE4E3B-D84F-470F-BCD3-493521C94725}"/>
          </ac:spMkLst>
        </pc:spChg>
        <pc:spChg chg="add del">
          <ac:chgData name="Géza Horváth" userId="241add3676ead984" providerId="LiveId" clId="{8CAC444A-76AF-4769-936D-B306885C03EA}" dt="2019-10-30T06:34:04.711" v="1465"/>
          <ac:spMkLst>
            <pc:docMk/>
            <pc:sldMk cId="3042971184" sldId="310"/>
            <ac:spMk id="12" creationId="{3729FC64-784D-415C-B4A9-C2D0D039CA93}"/>
          </ac:spMkLst>
        </pc:spChg>
        <pc:spChg chg="add del">
          <ac:chgData name="Géza Horváth" userId="241add3676ead984" providerId="LiveId" clId="{8CAC444A-76AF-4769-936D-B306885C03EA}" dt="2019-10-30T06:34:18.601" v="1467"/>
          <ac:spMkLst>
            <pc:docMk/>
            <pc:sldMk cId="3042971184" sldId="310"/>
            <ac:spMk id="13" creationId="{C011C70D-02B8-4691-8DBE-803C8989BE9D}"/>
          </ac:spMkLst>
        </pc:spChg>
        <pc:spChg chg="add mod">
          <ac:chgData name="Géza Horváth" userId="241add3676ead984" providerId="LiveId" clId="{8CAC444A-76AF-4769-936D-B306885C03EA}" dt="2019-10-30T06:34:37.721" v="1469" actId="14100"/>
          <ac:spMkLst>
            <pc:docMk/>
            <pc:sldMk cId="3042971184" sldId="310"/>
            <ac:spMk id="14" creationId="{EB86DE8C-98B1-418C-8D98-27469F4212FA}"/>
          </ac:spMkLst>
        </pc:spChg>
        <pc:spChg chg="add">
          <ac:chgData name="Géza Horváth" userId="241add3676ead984" providerId="LiveId" clId="{8CAC444A-76AF-4769-936D-B306885C03EA}" dt="2019-10-30T06:34:39.939" v="1470"/>
          <ac:spMkLst>
            <pc:docMk/>
            <pc:sldMk cId="3042971184" sldId="310"/>
            <ac:spMk id="15" creationId="{C5EA3634-E1E5-4720-B10D-3F0D1E3C742D}"/>
          </ac:spMkLst>
        </pc:spChg>
        <pc:picChg chg="add mod">
          <ac:chgData name="Géza Horváth" userId="241add3676ead984" providerId="LiveId" clId="{8CAC444A-76AF-4769-936D-B306885C03EA}" dt="2019-10-30T06:37:09.514" v="1486" actId="1076"/>
          <ac:picMkLst>
            <pc:docMk/>
            <pc:sldMk cId="3042971184" sldId="310"/>
            <ac:picMk id="5" creationId="{27402697-519F-4E39-8B1F-1E0BB6D27839}"/>
          </ac:picMkLst>
        </pc:picChg>
        <pc:picChg chg="add mod">
          <ac:chgData name="Géza Horváth" userId="241add3676ead984" providerId="LiveId" clId="{8CAC444A-76AF-4769-936D-B306885C03EA}" dt="2019-10-30T06:29:09.289" v="1452" actId="1076"/>
          <ac:picMkLst>
            <pc:docMk/>
            <pc:sldMk cId="3042971184" sldId="310"/>
            <ac:picMk id="7" creationId="{85D8B813-48B7-476F-B0A5-189EF77C682C}"/>
          </ac:picMkLst>
        </pc:picChg>
        <pc:picChg chg="add mod">
          <ac:chgData name="Géza Horváth" userId="241add3676ead984" providerId="LiveId" clId="{8CAC444A-76AF-4769-936D-B306885C03EA}" dt="2019-10-30T06:36:40.809" v="1483" actId="1076"/>
          <ac:picMkLst>
            <pc:docMk/>
            <pc:sldMk cId="3042971184" sldId="310"/>
            <ac:picMk id="9" creationId="{89A55E0D-8413-44EC-95F5-58AFD65FB523}"/>
          </ac:picMkLst>
        </pc:picChg>
        <pc:picChg chg="add del mod">
          <ac:chgData name="Géza Horváth" userId="241add3676ead984" providerId="LiveId" clId="{8CAC444A-76AF-4769-936D-B306885C03EA}" dt="2019-10-30T06:36:18.641" v="1476" actId="478"/>
          <ac:picMkLst>
            <pc:docMk/>
            <pc:sldMk cId="3042971184" sldId="310"/>
            <ac:picMk id="11" creationId="{9E54D86D-3487-4ED1-BD1D-7DBDE9F28E7C}"/>
          </ac:picMkLst>
        </pc:picChg>
        <pc:picChg chg="add mod">
          <ac:chgData name="Géza Horváth" userId="241add3676ead984" providerId="LiveId" clId="{8CAC444A-76AF-4769-936D-B306885C03EA}" dt="2019-10-30T06:37:12.874" v="1487" actId="1076"/>
          <ac:picMkLst>
            <pc:docMk/>
            <pc:sldMk cId="3042971184" sldId="310"/>
            <ac:picMk id="17" creationId="{8EB9AE0C-3747-4D5F-8E37-675BFF2A4939}"/>
          </ac:picMkLst>
        </pc:picChg>
      </pc:sldChg>
      <pc:sldChg chg="modSp add del">
        <pc:chgData name="Géza Horváth" userId="241add3676ead984" providerId="LiveId" clId="{8CAC444A-76AF-4769-936D-B306885C03EA}" dt="2019-10-30T06:21:13.081" v="1325" actId="47"/>
        <pc:sldMkLst>
          <pc:docMk/>
          <pc:sldMk cId="3462846942" sldId="310"/>
        </pc:sldMkLst>
        <pc:spChg chg="mod">
          <ac:chgData name="Géza Horváth" userId="241add3676ead984" providerId="LiveId" clId="{8CAC444A-76AF-4769-936D-B306885C03EA}" dt="2019-10-30T06:20:43.006" v="1303" actId="27636"/>
          <ac:spMkLst>
            <pc:docMk/>
            <pc:sldMk cId="3462846942" sldId="310"/>
            <ac:spMk id="2" creationId="{F22456E5-F682-42AC-9860-23B4634C2E70}"/>
          </ac:spMkLst>
        </pc:spChg>
      </pc:sldChg>
      <pc:sldChg chg="modSp add">
        <pc:chgData name="Géza Horváth" userId="241add3676ead984" providerId="LiveId" clId="{8CAC444A-76AF-4769-936D-B306885C03EA}" dt="2019-10-30T06:43:13.872" v="1882" actId="20577"/>
        <pc:sldMkLst>
          <pc:docMk/>
          <pc:sldMk cId="67547287" sldId="311"/>
        </pc:sldMkLst>
        <pc:spChg chg="mod">
          <ac:chgData name="Géza Horváth" userId="241add3676ead984" providerId="LiveId" clId="{8CAC444A-76AF-4769-936D-B306885C03EA}" dt="2019-10-30T06:42:55.475" v="1881" actId="20577"/>
          <ac:spMkLst>
            <pc:docMk/>
            <pc:sldMk cId="67547287" sldId="311"/>
            <ac:spMk id="2" creationId="{B4060A96-5988-4344-BE14-E3848EBF9594}"/>
          </ac:spMkLst>
        </pc:spChg>
        <pc:spChg chg="mod">
          <ac:chgData name="Géza Horváth" userId="241add3676ead984" providerId="LiveId" clId="{8CAC444A-76AF-4769-936D-B306885C03EA}" dt="2019-10-30T06:43:13.872" v="1882" actId="20577"/>
          <ac:spMkLst>
            <pc:docMk/>
            <pc:sldMk cId="67547287" sldId="311"/>
            <ac:spMk id="3" creationId="{71DC20C2-A1AC-4169-8E8B-3181F119A5B9}"/>
          </ac:spMkLst>
        </pc:spChg>
      </pc:sldChg>
      <pc:sldChg chg="add del">
        <pc:chgData name="Géza Horváth" userId="241add3676ead984" providerId="LiveId" clId="{8CAC444A-76AF-4769-936D-B306885C03EA}" dt="2019-10-30T06:21:22.536" v="1326" actId="47"/>
        <pc:sldMkLst>
          <pc:docMk/>
          <pc:sldMk cId="1515681527" sldId="311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BF5C9-8704-45A5-B203-B81B49C8F3BC}" type="datetimeFigureOut">
              <a:rPr lang="hu-HU" smtClean="0"/>
              <a:pPr/>
              <a:t>2019. 10. 30.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D40B9-5681-4EB1-B3B9-A43855E4D31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BF5C9-8704-45A5-B203-B81B49C8F3BC}" type="datetimeFigureOut">
              <a:rPr lang="hu-HU" smtClean="0"/>
              <a:pPr/>
              <a:t>2019. 10. 30.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D40B9-5681-4EB1-B3B9-A43855E4D31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BF5C9-8704-45A5-B203-B81B49C8F3BC}" type="datetimeFigureOut">
              <a:rPr lang="hu-HU" smtClean="0"/>
              <a:pPr/>
              <a:t>2019. 10. 30.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D40B9-5681-4EB1-B3B9-A43855E4D31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BF5C9-8704-45A5-B203-B81B49C8F3BC}" type="datetimeFigureOut">
              <a:rPr lang="hu-HU" smtClean="0"/>
              <a:pPr/>
              <a:t>2019. 10. 30.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D40B9-5681-4EB1-B3B9-A43855E4D31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BF5C9-8704-45A5-B203-B81B49C8F3BC}" type="datetimeFigureOut">
              <a:rPr lang="hu-HU" smtClean="0"/>
              <a:pPr/>
              <a:t>2019. 10. 30.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D40B9-5681-4EB1-B3B9-A43855E4D31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BF5C9-8704-45A5-B203-B81B49C8F3BC}" type="datetimeFigureOut">
              <a:rPr lang="hu-HU" smtClean="0"/>
              <a:pPr/>
              <a:t>2019. 10. 30.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D40B9-5681-4EB1-B3B9-A43855E4D31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BF5C9-8704-45A5-B203-B81B49C8F3BC}" type="datetimeFigureOut">
              <a:rPr lang="hu-HU" smtClean="0"/>
              <a:pPr/>
              <a:t>2019. 10. 30.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D40B9-5681-4EB1-B3B9-A43855E4D31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BF5C9-8704-45A5-B203-B81B49C8F3BC}" type="datetimeFigureOut">
              <a:rPr lang="hu-HU" smtClean="0"/>
              <a:pPr/>
              <a:t>2019. 10. 30.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D40B9-5681-4EB1-B3B9-A43855E4D31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BF5C9-8704-45A5-B203-B81B49C8F3BC}" type="datetimeFigureOut">
              <a:rPr lang="hu-HU" smtClean="0"/>
              <a:pPr/>
              <a:t>2019. 10. 30.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D40B9-5681-4EB1-B3B9-A43855E4D31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BF5C9-8704-45A5-B203-B81B49C8F3BC}" type="datetimeFigureOut">
              <a:rPr lang="hu-HU" smtClean="0"/>
              <a:pPr/>
              <a:t>2019. 10. 30.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D40B9-5681-4EB1-B3B9-A43855E4D31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BF5C9-8704-45A5-B203-B81B49C8F3BC}" type="datetimeFigureOut">
              <a:rPr lang="hu-HU" smtClean="0"/>
              <a:pPr/>
              <a:t>2019. 10. 30.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D40B9-5681-4EB1-B3B9-A43855E4D31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2BF5C9-8704-45A5-B203-B81B49C8F3BC}" type="datetimeFigureOut">
              <a:rPr lang="hu-HU" smtClean="0"/>
              <a:pPr/>
              <a:t>2019. 10. 30.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8D40B9-5681-4EB1-B3B9-A43855E4D31E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btk.ppke.hu/karunkrol/intezetek-tanszekek/kozep-europa-intezet/orosz-szak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1071547"/>
            <a:ext cx="7772400" cy="2528904"/>
          </a:xfrm>
        </p:spPr>
        <p:txBody>
          <a:bodyPr>
            <a:normAutofit fontScale="90000"/>
          </a:bodyPr>
          <a:lstStyle/>
          <a:p>
            <a:br>
              <a:rPr lang="hu-HU" dirty="0"/>
            </a:br>
            <a:r>
              <a:rPr lang="hu-HU" dirty="0"/>
              <a:t> </a:t>
            </a:r>
            <a:r>
              <a:rPr lang="hu-HU" b="1" dirty="0"/>
              <a:t>Pázmány Péter Katolikus Egyetem </a:t>
            </a:r>
            <a:br>
              <a:rPr lang="hu-HU" b="1" dirty="0"/>
            </a:br>
            <a:r>
              <a:rPr lang="hu-HU" b="1" dirty="0"/>
              <a:t>Szlavisztika alapszak – orosz szakirány</a:t>
            </a:r>
            <a:br>
              <a:rPr lang="hu-HU" b="1" dirty="0"/>
            </a:br>
            <a:endParaRPr lang="hu-HU" b="1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428596" y="3501008"/>
            <a:ext cx="8535892" cy="2714074"/>
          </a:xfrm>
        </p:spPr>
        <p:txBody>
          <a:bodyPr numCol="2">
            <a:normAutofit/>
          </a:bodyPr>
          <a:lstStyle/>
          <a:p>
            <a:pPr algn="l"/>
            <a:r>
              <a:rPr lang="hu-HU" dirty="0"/>
              <a:t>Szakfelelős: </a:t>
            </a:r>
          </a:p>
          <a:p>
            <a:pPr algn="r"/>
            <a:r>
              <a:rPr lang="hu-HU" dirty="0"/>
              <a:t>Dr. habil. Horváth Géza</a:t>
            </a:r>
          </a:p>
          <a:p>
            <a:pPr algn="r"/>
            <a:r>
              <a:rPr lang="hu-HU" dirty="0"/>
              <a:t>Tanszékvezető</a:t>
            </a:r>
          </a:p>
          <a:p>
            <a:pPr algn="r"/>
            <a:r>
              <a:rPr lang="hu-HU" dirty="0"/>
              <a:t>Orosz Tanszék</a:t>
            </a:r>
          </a:p>
          <a:p>
            <a:pPr algn="r"/>
            <a:endParaRPr lang="hu-H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608" y="476672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hu-HU" dirty="0"/>
              <a:t>A képzés profilja - Milyen tárgyak lesznek?</a:t>
            </a:r>
            <a:br>
              <a:rPr lang="hu-HU" dirty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71460" y="1533120"/>
            <a:ext cx="8401080" cy="5357850"/>
          </a:xfrm>
        </p:spPr>
        <p:txBody>
          <a:bodyPr>
            <a:normAutofit fontScale="77500" lnSpcReduction="20000"/>
          </a:bodyPr>
          <a:lstStyle/>
          <a:p>
            <a:pPr lvl="0" algn="just"/>
            <a:r>
              <a:rPr lang="hu-HU" b="1" dirty="0"/>
              <a:t>Nyelvi, nyelvészeti tárgyak </a:t>
            </a:r>
            <a:r>
              <a:rPr lang="hu-HU" dirty="0"/>
              <a:t>heti 8-10 órában nyelvtanulás fordítás, tolmácsolás, műfordítás, a mai orosz nyelv, a média nyelve és műfajai, választható: üzleti nyelv, turizmus-vendéglátás szaknyelve, Magyar </a:t>
            </a:r>
            <a:r>
              <a:rPr lang="hu-HU" dirty="0" err="1"/>
              <a:t>országismeret</a:t>
            </a:r>
            <a:r>
              <a:rPr lang="hu-HU" dirty="0"/>
              <a:t> oroszul (idegenvezetés), igény szerint további szaknyelvek (jogi, politikai)</a:t>
            </a:r>
          </a:p>
          <a:p>
            <a:pPr lvl="0" algn="just"/>
            <a:r>
              <a:rPr lang="hu-HU" b="1" dirty="0"/>
              <a:t>Kultúra, művészet, irodalom</a:t>
            </a:r>
            <a:endParaRPr lang="hu-HU" dirty="0"/>
          </a:p>
          <a:p>
            <a:pPr algn="just">
              <a:buNone/>
            </a:pPr>
            <a:r>
              <a:rPr lang="hu-HU" dirty="0"/>
              <a:t>     Az orosz irodalom európai kontextusban, Kortárs orosz irodalom, Szláv színház és filmművészet, Bizánci művészet, Az orosz populáris kultúra a 20-21. században.</a:t>
            </a:r>
          </a:p>
          <a:p>
            <a:pPr lvl="0" algn="just"/>
            <a:r>
              <a:rPr lang="hu-HU" b="1" dirty="0"/>
              <a:t>Történelemmel, politikával, társadalommal kapcsolatos tárgyak </a:t>
            </a:r>
          </a:p>
          <a:p>
            <a:pPr lvl="0" algn="just">
              <a:buNone/>
            </a:pPr>
            <a:r>
              <a:rPr lang="hu-HU" dirty="0"/>
              <a:t>     A keleti és a nyugati szlávok története, Fejezetek az orosz civilizáció történetéből, A posztszovjet Oroszország (1991-2019), Az ortodox kereszténység</a:t>
            </a:r>
          </a:p>
          <a:p>
            <a:pPr algn="just">
              <a:buNone/>
            </a:pP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u-HU" sz="4000" dirty="0"/>
              <a:t>Elhelyezkedési, továbbtanulási lehetőségek</a:t>
            </a:r>
            <a:br>
              <a:rPr lang="hu-HU" dirty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28596" y="1071546"/>
            <a:ext cx="8501122" cy="564360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endParaRPr lang="hu-HU" dirty="0"/>
          </a:p>
          <a:p>
            <a:pPr>
              <a:buNone/>
            </a:pPr>
            <a:r>
              <a:rPr lang="hu-HU" dirty="0"/>
              <a:t>- a médiában (újságíróként vagy tudósítóként)</a:t>
            </a:r>
          </a:p>
          <a:p>
            <a:pPr>
              <a:buNone/>
            </a:pPr>
            <a:r>
              <a:rPr lang="hu-HU" dirty="0"/>
              <a:t>- a diplomáciában (külügyi szolgálatoknál, követségeknél, európai szervezeteknél (EP-asszisztensként, tanácsadóként)</a:t>
            </a:r>
          </a:p>
          <a:p>
            <a:pPr>
              <a:buNone/>
            </a:pPr>
            <a:r>
              <a:rPr lang="hu-HU" dirty="0"/>
              <a:t>- politikai vagy gazdasági elemzőként, Oroszország-szakértőként</a:t>
            </a:r>
          </a:p>
          <a:p>
            <a:pPr>
              <a:buNone/>
            </a:pPr>
            <a:r>
              <a:rPr lang="hu-HU" dirty="0"/>
              <a:t>- nyelvtanárként</a:t>
            </a:r>
          </a:p>
          <a:p>
            <a:pPr>
              <a:buNone/>
            </a:pPr>
            <a:r>
              <a:rPr lang="hu-HU" dirty="0"/>
              <a:t>- oroszországi magyar kulturális szervezeteknél (Moszkvai Magyar Kulturális Intézet), magyarországi orosz kulturális szervezeteknél (Orosz Kulturális Központ)</a:t>
            </a:r>
          </a:p>
          <a:p>
            <a:pPr>
              <a:buNone/>
            </a:pPr>
            <a:r>
              <a:rPr lang="hu-HU" dirty="0"/>
              <a:t>- fordítóként, tolmácsként, műfordítóként</a:t>
            </a:r>
          </a:p>
          <a:p>
            <a:pPr>
              <a:buNone/>
            </a:pPr>
            <a:r>
              <a:rPr lang="hu-HU" dirty="0"/>
              <a:t>- könyvszerkesztőként, digitális szerkesztőként</a:t>
            </a:r>
          </a:p>
          <a:p>
            <a:pPr>
              <a:buNone/>
            </a:pPr>
            <a:r>
              <a:rPr lang="hu-HU" dirty="0"/>
              <a:t>- az üzleti életben, vállalkozásoknál, vendéglátásban, kereskedelemben</a:t>
            </a:r>
          </a:p>
          <a:p>
            <a:pPr>
              <a:buNone/>
            </a:pPr>
            <a:r>
              <a:rPr lang="hu-HU" dirty="0"/>
              <a:t>- idegenforgalomban (idegenvezetőként)</a:t>
            </a:r>
          </a:p>
          <a:p>
            <a:pPr>
              <a:buNone/>
            </a:pPr>
            <a:r>
              <a:rPr lang="hu-HU" dirty="0"/>
              <a:t>-  művelődési, civil, egyházi, vállalkozói szervezeteknél</a:t>
            </a:r>
          </a:p>
          <a:p>
            <a:pPr>
              <a:buNone/>
            </a:pPr>
            <a:r>
              <a:rPr lang="hu-HU" dirty="0"/>
              <a:t>- színházaknál, kulturális intézményeknél</a:t>
            </a:r>
          </a:p>
          <a:p>
            <a:pPr>
              <a:buNone/>
            </a:pPr>
            <a:r>
              <a:rPr lang="hu-HU" dirty="0"/>
              <a:t>-  állami vagy önkormányzati intézményeknél</a:t>
            </a:r>
          </a:p>
          <a:p>
            <a:pPr>
              <a:buNone/>
            </a:pPr>
            <a:r>
              <a:rPr lang="hu-HU" dirty="0"/>
              <a:t>- kutatóként, tudományos munkatársként (PhD)</a:t>
            </a:r>
          </a:p>
          <a:p>
            <a:endParaRPr lang="hu-H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s://btk.ppke.hu/uploads/articles/1271810/image/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1714488"/>
            <a:ext cx="3238958" cy="2161653"/>
          </a:xfrm>
          <a:prstGeom prst="rect">
            <a:avLst/>
          </a:prstGeom>
          <a:noFill/>
        </p:spPr>
      </p:pic>
      <p:sp>
        <p:nvSpPr>
          <p:cNvPr id="6" name="Szövegdoboz 5"/>
          <p:cNvSpPr txBox="1"/>
          <p:nvPr/>
        </p:nvSpPr>
        <p:spPr>
          <a:xfrm>
            <a:off x="0" y="214290"/>
            <a:ext cx="8715404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3200" b="1" dirty="0"/>
          </a:p>
          <a:p>
            <a:endParaRPr lang="hu-HU" sz="3200" b="1" dirty="0"/>
          </a:p>
          <a:p>
            <a:endParaRPr lang="hu-HU" sz="3200" b="1" dirty="0"/>
          </a:p>
          <a:p>
            <a:endParaRPr lang="hu-HU" b="1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r>
              <a:rPr lang="hu-HU" sz="2400" dirty="0"/>
              <a:t>Az elmúlt évek magyar őstörténeti régészeti eredményei kapcsán felmerült annak igénye, hogy az Urál délkeleti régiójában lévő Cseljabinszk megyében talált, az </a:t>
            </a:r>
            <a:r>
              <a:rPr lang="hu-HU" sz="2400" dirty="0" err="1"/>
              <a:t>Uelgi-tó</a:t>
            </a:r>
            <a:r>
              <a:rPr lang="hu-HU" sz="2400" dirty="0"/>
              <a:t> partján fekvő régészeti lelőhely feltárásába a magyar kutatás is bekapcsolódjon. Az erdős sztyeppi környezetben fekvő lelőhelyen több korszakban éltek, temetkeztek emberek a 8-13. század között, magyar szempontból a 9-10. századi horizont érdekes.</a:t>
            </a:r>
            <a:endParaRPr lang="hu-HU" sz="2400" b="1" dirty="0"/>
          </a:p>
          <a:p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214282" y="2214554"/>
            <a:ext cx="33575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err="1"/>
              <a:t>Orosz-Magyar</a:t>
            </a:r>
            <a:r>
              <a:rPr lang="hu-HU" sz="2400" b="1" dirty="0"/>
              <a:t> Uráli Régészeti Expedíció a Pázmányon 2012-2018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214282" y="428604"/>
            <a:ext cx="83582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b="1" dirty="0"/>
              <a:t>A Pázmányos szlavisztikában rejlő lehetőségek – néhány példa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ocuments\Pázmány_Orosz\PR\UCLA-alairok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00240"/>
            <a:ext cx="4500562" cy="3170446"/>
          </a:xfrm>
          <a:prstGeom prst="rect">
            <a:avLst/>
          </a:prstGeom>
          <a:noFill/>
        </p:spPr>
      </p:pic>
      <p:sp>
        <p:nvSpPr>
          <p:cNvPr id="6" name="Szövegdoboz 5"/>
          <p:cNvSpPr txBox="1"/>
          <p:nvPr/>
        </p:nvSpPr>
        <p:spPr>
          <a:xfrm>
            <a:off x="5000628" y="1785926"/>
            <a:ext cx="392909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None/>
            </a:pPr>
            <a:r>
              <a:rPr lang="hu-HU" sz="2000" dirty="0"/>
              <a:t>A bölcsészettudományi kutatási és oktatási területekre vonatkozó általános együttműködési megállapodást írt alá Szuromi Szabolcs Anzelm, a PPKE rektora a </a:t>
            </a:r>
            <a:r>
              <a:rPr lang="hu-HU" sz="2000" b="1" u="sng" dirty="0" err="1"/>
              <a:t>UCLA-vel</a:t>
            </a:r>
            <a:r>
              <a:rPr lang="hu-HU" sz="2000" b="1" u="sng" dirty="0"/>
              <a:t> 2019. január 11-én Los Angelesben</a:t>
            </a:r>
            <a:r>
              <a:rPr lang="hu-HU" sz="2000" dirty="0"/>
              <a:t>. A dokumentum aláírása nemcsak az örmény tanulmányok területén történő együttműködést biztosítja, hanem kiterjed a PPKE Bölcsészet-és Társadalomtudományi Karának több területére is: a történettudományra, </a:t>
            </a:r>
            <a:r>
              <a:rPr lang="hu-HU" sz="2000" b="1" dirty="0"/>
              <a:t>a </a:t>
            </a:r>
            <a:r>
              <a:rPr lang="hu-HU" sz="2000" b="1" u="sng" dirty="0"/>
              <a:t>Közép-Európa tanulmányokra és a szlavisztikára. </a:t>
            </a:r>
            <a:endParaRPr lang="hu-HU" sz="2000" b="1" dirty="0"/>
          </a:p>
        </p:txBody>
      </p:sp>
      <p:sp>
        <p:nvSpPr>
          <p:cNvPr id="7" name="Szövegdoboz 6"/>
          <p:cNvSpPr txBox="1"/>
          <p:nvPr/>
        </p:nvSpPr>
        <p:spPr>
          <a:xfrm>
            <a:off x="285720" y="714356"/>
            <a:ext cx="76438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b="1" dirty="0"/>
              <a:t>Szlavisztikai kapcsolatok a világban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artalom helye 2"/>
          <p:cNvSpPr>
            <a:spLocks noGrp="1"/>
          </p:cNvSpPr>
          <p:nvPr>
            <p:ph idx="1"/>
          </p:nvPr>
        </p:nvSpPr>
        <p:spPr>
          <a:xfrm>
            <a:off x="357158" y="1214422"/>
            <a:ext cx="8429684" cy="5643578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endParaRPr lang="hu-HU" sz="4400" dirty="0"/>
          </a:p>
          <a:p>
            <a:pPr algn="just">
              <a:buFontTx/>
              <a:buChar char="-"/>
            </a:pPr>
            <a:r>
              <a:rPr lang="hu-HU" sz="4400" dirty="0"/>
              <a:t>MÁS, mint az európai kultúra, ORIGINÁLIS, titokzatos, más formákat követ,  irracionális, messianisztikus</a:t>
            </a:r>
          </a:p>
          <a:p>
            <a:pPr algn="just">
              <a:buFontTx/>
              <a:buChar char="-"/>
            </a:pPr>
            <a:r>
              <a:rPr lang="hu-HU" sz="4400" dirty="0"/>
              <a:t>a „legek” és a „végletek” országa: fantasztikus természeti kincsekkel, kis népekkel (tatárok, cserkeszek, oszétok, </a:t>
            </a:r>
            <a:r>
              <a:rPr lang="hu-HU" sz="4400" dirty="0" err="1"/>
              <a:t>csecsenek</a:t>
            </a:r>
            <a:r>
              <a:rPr lang="hu-HU" sz="4400" dirty="0"/>
              <a:t> stb.), titkokkal (Tunguzka, lágerek), világtól elzárt népcsoportokkal (sámánizmus, finnugor népek), kolostorokkal, óhitű közösségekkel</a:t>
            </a:r>
          </a:p>
          <a:p>
            <a:pPr algn="just">
              <a:buFontTx/>
              <a:buChar char="-"/>
            </a:pPr>
            <a:r>
              <a:rPr lang="hu-HU" sz="4400" dirty="0"/>
              <a:t>a két, méreteivel is  lenyűgöző „rivális” nagyváros: </a:t>
            </a:r>
            <a:r>
              <a:rPr lang="hu-HU" sz="4400" b="1" dirty="0"/>
              <a:t>Moszkva</a:t>
            </a:r>
            <a:r>
              <a:rPr lang="hu-HU" sz="4400" dirty="0"/>
              <a:t> „Anyácska” (12 millió lakos), és Észak Velencéje, </a:t>
            </a:r>
            <a:r>
              <a:rPr lang="hu-HU" sz="4400" b="1" dirty="0"/>
              <a:t>Szentpétervár</a:t>
            </a:r>
            <a:r>
              <a:rPr lang="hu-HU" sz="4400" dirty="0"/>
              <a:t> (5 millió lakos)</a:t>
            </a:r>
          </a:p>
          <a:p>
            <a:pPr algn="just">
              <a:buFontTx/>
              <a:buChar char="-"/>
            </a:pPr>
            <a:r>
              <a:rPr lang="hu-HU" sz="4400" dirty="0"/>
              <a:t>az új Oroszország, az új orosz identitás születőben van: itt zajlott egy 70 éves kísérlet, a szovjet kísérlet: drámai sokk a 90-es években)</a:t>
            </a:r>
          </a:p>
          <a:p>
            <a:pPr>
              <a:buFontTx/>
              <a:buChar char="-"/>
            </a:pPr>
            <a:endParaRPr lang="hu-HU" dirty="0"/>
          </a:p>
          <a:p>
            <a:endParaRPr lang="hu-HU" dirty="0"/>
          </a:p>
          <a:p>
            <a:endParaRPr lang="hu-HU" dirty="0"/>
          </a:p>
        </p:txBody>
      </p:sp>
      <p:sp>
        <p:nvSpPr>
          <p:cNvPr id="8" name="Szövegdoboz 7"/>
          <p:cNvSpPr txBox="1"/>
          <p:nvPr/>
        </p:nvSpPr>
        <p:spPr>
          <a:xfrm>
            <a:off x="1357290" y="285729"/>
            <a:ext cx="6572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dirty="0"/>
              <a:t>Miért érdekes ma az orosz nyelv és kultúra a világban?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Moszkva - </a:t>
            </a:r>
            <a:r>
              <a:rPr lang="hu-HU" dirty="0" err="1"/>
              <a:t>Pétervár</a:t>
            </a:r>
            <a:endParaRPr lang="hu-HU" dirty="0"/>
          </a:p>
        </p:txBody>
      </p:sp>
      <p:pic>
        <p:nvPicPr>
          <p:cNvPr id="1026" name="Picture 2" descr="C:\Users\User\Pictures\moszva téle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571744"/>
            <a:ext cx="5978252" cy="3740678"/>
          </a:xfrm>
          <a:prstGeom prst="rect">
            <a:avLst/>
          </a:prstGeom>
          <a:noFill/>
        </p:spPr>
      </p:pic>
      <p:pic>
        <p:nvPicPr>
          <p:cNvPr id="1027" name="Picture 3" descr="C:\Users\User\Pictures\pétervár_téle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285860"/>
            <a:ext cx="4667251" cy="35004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mai orosz kultúra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28596" y="1428736"/>
            <a:ext cx="8229600" cy="528641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hu-HU" dirty="0"/>
              <a:t>Az orosz </a:t>
            </a:r>
            <a:r>
              <a:rPr lang="hu-HU" b="1" dirty="0"/>
              <a:t>irodalom</a:t>
            </a:r>
            <a:r>
              <a:rPr lang="hu-HU" dirty="0"/>
              <a:t> egyetemes értékeket felmutató szerzői Puskin, Gogol, Dosztojevszkij, Tolsztoj, Csehov) és a posztmodern és a kortárs orosz irodalom világsztárjai (</a:t>
            </a:r>
            <a:r>
              <a:rPr lang="hu-HU" dirty="0" err="1"/>
              <a:t>Ulickaja</a:t>
            </a:r>
            <a:r>
              <a:rPr lang="hu-HU" dirty="0"/>
              <a:t>, </a:t>
            </a:r>
            <a:r>
              <a:rPr lang="hu-HU" dirty="0" err="1"/>
              <a:t>Pelevin</a:t>
            </a:r>
            <a:r>
              <a:rPr lang="hu-HU" dirty="0"/>
              <a:t>, </a:t>
            </a:r>
            <a:r>
              <a:rPr lang="hu-HU" dirty="0" err="1"/>
              <a:t>Szorokin</a:t>
            </a:r>
            <a:r>
              <a:rPr lang="hu-HU" dirty="0"/>
              <a:t>, </a:t>
            </a:r>
            <a:r>
              <a:rPr lang="hu-HU" dirty="0" err="1"/>
              <a:t>Tolsztaja</a:t>
            </a:r>
            <a:r>
              <a:rPr lang="hu-HU" dirty="0"/>
              <a:t>, </a:t>
            </a:r>
            <a:r>
              <a:rPr lang="hu-HU" dirty="0" err="1"/>
              <a:t>Akunyin</a:t>
            </a:r>
            <a:r>
              <a:rPr lang="hu-HU" dirty="0"/>
              <a:t>, </a:t>
            </a:r>
            <a:r>
              <a:rPr lang="hu-HU" dirty="0" err="1"/>
              <a:t>Vodolazkin</a:t>
            </a:r>
            <a:r>
              <a:rPr lang="hu-HU" dirty="0"/>
              <a:t>)</a:t>
            </a:r>
          </a:p>
          <a:p>
            <a:pPr>
              <a:buNone/>
            </a:pPr>
            <a:endParaRPr lang="hu-HU" dirty="0"/>
          </a:p>
          <a:p>
            <a:pPr>
              <a:buNone/>
            </a:pPr>
            <a:r>
              <a:rPr lang="hu-HU" dirty="0"/>
              <a:t>A régi (</a:t>
            </a:r>
            <a:r>
              <a:rPr lang="hu-HU" dirty="0" err="1"/>
              <a:t>Eizenstien</a:t>
            </a:r>
            <a:r>
              <a:rPr lang="hu-HU" dirty="0"/>
              <a:t>, Tarkovszkij, Nyikita </a:t>
            </a:r>
            <a:r>
              <a:rPr lang="hu-HU" dirty="0" err="1"/>
              <a:t>Mihalkov</a:t>
            </a:r>
            <a:r>
              <a:rPr lang="hu-HU" dirty="0"/>
              <a:t>, </a:t>
            </a:r>
            <a:r>
              <a:rPr lang="hu-HU" dirty="0" err="1"/>
              <a:t>Bortko</a:t>
            </a:r>
            <a:r>
              <a:rPr lang="hu-HU" dirty="0"/>
              <a:t>) és </a:t>
            </a:r>
            <a:r>
              <a:rPr lang="hu-HU" b="1" dirty="0"/>
              <a:t>új orosz filmek </a:t>
            </a:r>
            <a:r>
              <a:rPr lang="hu-HU" dirty="0" err="1"/>
              <a:t>Szerebrennyikov</a:t>
            </a:r>
            <a:r>
              <a:rPr lang="hu-HU" dirty="0"/>
              <a:t> (A tanuló, A nyár), </a:t>
            </a:r>
            <a:r>
              <a:rPr lang="hu-HU" dirty="0" err="1"/>
              <a:t>Zvjagincev</a:t>
            </a:r>
            <a:r>
              <a:rPr lang="hu-HU" dirty="0"/>
              <a:t> (</a:t>
            </a:r>
            <a:r>
              <a:rPr lang="hu-HU" dirty="0" err="1"/>
              <a:t>Jelena</a:t>
            </a:r>
            <a:r>
              <a:rPr lang="hu-HU" dirty="0"/>
              <a:t>, Leviatán, Szeretet nélkül)</a:t>
            </a:r>
          </a:p>
          <a:p>
            <a:pPr>
              <a:buNone/>
            </a:pPr>
            <a:endParaRPr lang="hu-HU" dirty="0"/>
          </a:p>
          <a:p>
            <a:pPr>
              <a:buNone/>
            </a:pPr>
            <a:r>
              <a:rPr lang="hu-HU" dirty="0"/>
              <a:t>Az orosz </a:t>
            </a:r>
            <a:r>
              <a:rPr lang="hu-HU" b="1" dirty="0"/>
              <a:t>színházi kultúra</a:t>
            </a:r>
            <a:r>
              <a:rPr lang="hu-HU" dirty="0"/>
              <a:t> (</a:t>
            </a:r>
            <a:r>
              <a:rPr lang="hu-HU" dirty="0" err="1"/>
              <a:t>Dmitrij</a:t>
            </a:r>
            <a:r>
              <a:rPr lang="hu-HU" dirty="0"/>
              <a:t> </a:t>
            </a:r>
            <a:r>
              <a:rPr lang="hu-HU" dirty="0" err="1"/>
              <a:t>Krimov</a:t>
            </a:r>
            <a:r>
              <a:rPr lang="hu-HU" dirty="0"/>
              <a:t>, Csehov a világ színpadain), régi és új </a:t>
            </a:r>
            <a:r>
              <a:rPr lang="hu-HU" b="1" dirty="0"/>
              <a:t>zenei</a:t>
            </a:r>
            <a:r>
              <a:rPr lang="hu-HU" dirty="0"/>
              <a:t> kultúra (Muszorgszkij, Csajkovszkij Sosztakovics)</a:t>
            </a:r>
          </a:p>
          <a:p>
            <a:pPr>
              <a:buNone/>
            </a:pPr>
            <a:endParaRPr lang="hu-HU" dirty="0"/>
          </a:p>
          <a:p>
            <a:pPr>
              <a:buNone/>
            </a:pPr>
            <a:r>
              <a:rPr lang="hu-HU" dirty="0"/>
              <a:t>Az orosz </a:t>
            </a:r>
            <a:r>
              <a:rPr lang="hu-HU" b="1" dirty="0"/>
              <a:t>pop és rock </a:t>
            </a:r>
            <a:r>
              <a:rPr lang="hu-HU" dirty="0"/>
              <a:t>kultúra – Akvárium, </a:t>
            </a:r>
            <a:r>
              <a:rPr lang="hu-HU" dirty="0" err="1"/>
              <a:t>Kino</a:t>
            </a:r>
            <a:r>
              <a:rPr lang="hu-HU" dirty="0"/>
              <a:t>, </a:t>
            </a:r>
            <a:r>
              <a:rPr lang="hu-HU" dirty="0" err="1"/>
              <a:t>Monyétocska</a:t>
            </a:r>
            <a:r>
              <a:rPr lang="hu-HU" dirty="0"/>
              <a:t>, Leningrád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3600" dirty="0"/>
              <a:t>Perspektivikus gazdasági-kereskedelmi  kapcsolatok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472518" cy="5257800"/>
          </a:xfrm>
        </p:spPr>
        <p:txBody>
          <a:bodyPr>
            <a:normAutofit fontScale="77500" lnSpcReduction="20000"/>
          </a:bodyPr>
          <a:lstStyle/>
          <a:p>
            <a:r>
              <a:rPr lang="hu-HU" dirty="0"/>
              <a:t>turizmus (Hévíz), kulturális rendezvények  (magyar kulturális évad, szentpétervári fesztivál, a Budapesti Tavaszi Fesztivál  kiemelt vendége az orosz zene és az orosz balett lesz)</a:t>
            </a:r>
          </a:p>
          <a:p>
            <a:pPr fontAlgn="base"/>
            <a:r>
              <a:rPr lang="hu-HU" dirty="0"/>
              <a:t>Az Oroszországba irányuló export bővülése (gyógyszerek, gabona, vezetékes távbeszélő és távíró készülék, videotelefon,stb.)</a:t>
            </a:r>
          </a:p>
          <a:p>
            <a:r>
              <a:rPr lang="hu-HU" dirty="0"/>
              <a:t> kutatási és technológia-exporton alapuló együttműködések, </a:t>
            </a:r>
            <a:r>
              <a:rPr lang="hu-HU" dirty="0" err="1"/>
              <a:t>high-tech</a:t>
            </a:r>
            <a:r>
              <a:rPr lang="hu-HU" dirty="0"/>
              <a:t> </a:t>
            </a:r>
            <a:r>
              <a:rPr lang="hu-HU" dirty="0" err="1"/>
              <a:t>együttműködések</a:t>
            </a:r>
            <a:endParaRPr lang="hu-HU" dirty="0"/>
          </a:p>
          <a:p>
            <a:r>
              <a:rPr lang="hu-HU" dirty="0"/>
              <a:t>vegyesvállalatok alapítása, műszaki-fejlesztési kooperáció kidolgozása</a:t>
            </a:r>
          </a:p>
          <a:p>
            <a:r>
              <a:rPr lang="hu-HU" dirty="0"/>
              <a:t>tartós oroszországi vállalati kapcsolatrendszer kialakítása</a:t>
            </a:r>
          </a:p>
          <a:p>
            <a:r>
              <a:rPr lang="hu-HU" dirty="0"/>
              <a:t>külgazdasági szakdiplomata-hálózat fejlesztése (Jelenleg  Szentpéterváron, Jekatyerinburg - a helyi magyar főkonzulátusok keretében, Rosztov-na-Donuban pedig önálló képviseletként)</a:t>
            </a:r>
          </a:p>
          <a:p>
            <a:endParaRPr lang="hu-HU" dirty="0"/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hu-HU" dirty="0"/>
              <a:t>Az orosz konyhaművészet</a:t>
            </a:r>
            <a:br>
              <a:rPr lang="hu-HU" dirty="0"/>
            </a:br>
            <a:endParaRPr lang="hu-HU" dirty="0"/>
          </a:p>
        </p:txBody>
      </p:sp>
      <p:pic>
        <p:nvPicPr>
          <p:cNvPr id="4" name="Tartalom helye 3" descr="KÃ©ptalÃ¡lat a kÃ¶vetkezÅre: âÑÑÑÑÐºÐ¸Ðµ Ð±Ð»ÑÐ´Ð°â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214422"/>
            <a:ext cx="2900354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Kép 5" descr="KÃ©ptalÃ¡lat a kÃ¶vetkezÅre: âÑÑÑÑÐºÐ¸Ðµ Ð±Ð»ÑÐ´Ð°â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2571744"/>
            <a:ext cx="2672758" cy="1684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Kép 6" descr="KÃ©ptalÃ¡lat a kÃ¶vetkezÅre: âÑÑÑÑÐºÐ¸Ðµ Ð±Ð»ÑÐ´Ð°â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3500438"/>
            <a:ext cx="3429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Kép 7" descr="KÃ©ptalÃ¡lat a kÃ¶vetkezÅre: âÑÑÑÑÐºÐ¸Ðµ Ð²Ð¾Ð´ÐºÐ¸â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142908" y="3714752"/>
            <a:ext cx="2857520" cy="264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KÃ©ptalÃ¡lat a kÃ¶vetkezÅre: âÑÐµÐ¼Ð³Ð°â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57818" y="642918"/>
            <a:ext cx="3349890" cy="2542195"/>
          </a:xfrm>
          <a:prstGeom prst="rect">
            <a:avLst/>
          </a:prstGeom>
          <a:noFill/>
        </p:spPr>
      </p:pic>
      <p:pic>
        <p:nvPicPr>
          <p:cNvPr id="2050" name="Picture 2" descr="C:\Users\User\Pictures\Piroshki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28992" y="4572008"/>
            <a:ext cx="2571768" cy="2000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Magyar-orosz történelmi kapcsolatok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00034" y="1142984"/>
            <a:ext cx="8229600" cy="4768865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hu-HU" sz="2800" dirty="0"/>
              <a:t>finnugor kapcsolatok, 1000 éves, középkorból eredő kapcsolatok (I. András)</a:t>
            </a:r>
          </a:p>
          <a:p>
            <a:pPr>
              <a:buFontTx/>
              <a:buChar char="-"/>
            </a:pPr>
            <a:r>
              <a:rPr lang="hu-HU" sz="2800" dirty="0"/>
              <a:t>orosz jövevényszavak (kereszt, halom, galamb, Duna, sátor, lengyel)</a:t>
            </a:r>
          </a:p>
          <a:p>
            <a:pPr>
              <a:buFontTx/>
              <a:buChar char="-"/>
            </a:pPr>
            <a:r>
              <a:rPr lang="hu-HU" sz="2800" dirty="0"/>
              <a:t>terhelt történelmi múlt feltárása (1849, 1945, 1956)</a:t>
            </a:r>
          </a:p>
          <a:p>
            <a:pPr>
              <a:buFontTx/>
              <a:buChar char="-"/>
            </a:pPr>
            <a:r>
              <a:rPr lang="hu-HU" sz="2800" dirty="0"/>
              <a:t>váratlan kapcsolódási pontok: Alexandra </a:t>
            </a:r>
            <a:r>
              <a:rPr lang="hu-HU" sz="2800" dirty="0" err="1"/>
              <a:t>Pavlovna</a:t>
            </a:r>
            <a:r>
              <a:rPr lang="hu-HU" sz="2800" dirty="0"/>
              <a:t> </a:t>
            </a:r>
            <a:r>
              <a:rPr lang="hu-HU" sz="2800" dirty="0" err="1"/>
              <a:t>Romanova</a:t>
            </a:r>
            <a:r>
              <a:rPr lang="hu-HU" sz="2800" dirty="0"/>
              <a:t> ürömi sírkápolnája; Auer Lipót Csajkovszkij hegedűmestere</a:t>
            </a:r>
          </a:p>
          <a:p>
            <a:pPr>
              <a:buFontTx/>
              <a:buChar char="-"/>
            </a:pPr>
            <a:endParaRPr lang="hu-HU" sz="2800" dirty="0"/>
          </a:p>
          <a:p>
            <a:pPr>
              <a:buFontTx/>
              <a:buChar char="-"/>
            </a:pPr>
            <a:endParaRPr lang="hu-HU" sz="2800" dirty="0"/>
          </a:p>
          <a:p>
            <a:pPr>
              <a:buFontTx/>
              <a:buChar char="-"/>
            </a:pPr>
            <a:endParaRPr lang="hu-HU" sz="2800" dirty="0"/>
          </a:p>
          <a:p>
            <a:pPr>
              <a:buNone/>
            </a:pPr>
            <a:endParaRPr lang="hu-HU" sz="2800" dirty="0"/>
          </a:p>
          <a:p>
            <a:pPr>
              <a:buNone/>
            </a:pPr>
            <a:endParaRPr lang="hu-HU" sz="2800" dirty="0"/>
          </a:p>
          <a:p>
            <a:pPr>
              <a:buFontTx/>
              <a:buChar char="-"/>
            </a:pPr>
            <a:endParaRPr lang="hu-HU" sz="2800" dirty="0"/>
          </a:p>
          <a:p>
            <a:pPr>
              <a:buNone/>
            </a:pPr>
            <a:endParaRPr lang="hu-HU" sz="2800" dirty="0"/>
          </a:p>
          <a:p>
            <a:pPr marL="0" indent="0">
              <a:buNone/>
            </a:pPr>
            <a:endParaRPr lang="hu-HU" sz="2800" dirty="0"/>
          </a:p>
          <a:p>
            <a:endParaRPr lang="hu-HU" dirty="0"/>
          </a:p>
        </p:txBody>
      </p:sp>
      <p:pic>
        <p:nvPicPr>
          <p:cNvPr id="5" name="Kép 4" descr="Alekszandra Pavlovna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4929198"/>
            <a:ext cx="1457260" cy="170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Kép 6" descr="AlexandraPavlovnaChapel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5000636"/>
            <a:ext cx="1393041" cy="1412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Kép 7" descr="https://upload.wikimedia.org/wikipedia/commons/thumb/8/88/%C3%9Cr%C3%B6m_Alexandra_Pavlovna_s%C3%ADrk%C3%A1polna_bels%C5%91_t%C3%A9r_r%C3%A9szlete.jpg/1280px-%C3%9Cr%C3%B6m_Alexandra_Pavlovna_s%C3%ADrk%C3%A1polna_bels%C5%91_t%C3%A9r_r%C3%A9szlete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5000636"/>
            <a:ext cx="2232248" cy="1431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911873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hu-HU" b="1" dirty="0"/>
          </a:p>
          <a:p>
            <a:pPr>
              <a:buNone/>
            </a:pPr>
            <a:r>
              <a:rPr lang="hu-HU" b="1" dirty="0"/>
              <a:t>A nyelvszak – </a:t>
            </a:r>
          </a:p>
          <a:p>
            <a:pPr>
              <a:buNone/>
            </a:pPr>
            <a:r>
              <a:rPr lang="hu-HU" b="1" dirty="0"/>
              <a:t>                           kulcs a humán tudományokhoz</a:t>
            </a:r>
          </a:p>
          <a:p>
            <a:pPr>
              <a:buNone/>
            </a:pPr>
            <a:r>
              <a:rPr lang="hu-HU" dirty="0"/>
              <a:t>                                </a:t>
            </a:r>
          </a:p>
          <a:p>
            <a:r>
              <a:rPr lang="hu-HU" dirty="0"/>
              <a:t>a személyközi kapcsolatokhoz (pszichológia, antropológia)</a:t>
            </a:r>
          </a:p>
          <a:p>
            <a:r>
              <a:rPr lang="hu-HU" dirty="0"/>
              <a:t>társadalmi kapcsolatok kutatásához (történelem, politikatudomány, szociológia, néprajz, folklór) </a:t>
            </a:r>
          </a:p>
          <a:p>
            <a:r>
              <a:rPr lang="hu-HU" dirty="0"/>
              <a:t>a kultúra megértéséhez (irodalom, művészet, művelődéstörténet, vallás, esztétika)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 fontScale="90000"/>
          </a:bodyPr>
          <a:lstStyle/>
          <a:p>
            <a:r>
              <a:rPr lang="hu-HU" sz="3200" dirty="0"/>
              <a:t>A magyar szlavisztika 170 éve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929330"/>
          </a:xfrm>
        </p:spPr>
        <p:txBody>
          <a:bodyPr>
            <a:normAutofit fontScale="25000" lnSpcReduction="20000"/>
          </a:bodyPr>
          <a:lstStyle/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pPr>
              <a:buNone/>
            </a:pPr>
            <a:endParaRPr lang="hu-HU" dirty="0"/>
          </a:p>
          <a:p>
            <a:endParaRPr lang="hu-HU" sz="6200" dirty="0"/>
          </a:p>
          <a:p>
            <a:r>
              <a:rPr lang="hu-HU" sz="8000" b="1" dirty="0"/>
              <a:t>1849</a:t>
            </a:r>
            <a:r>
              <a:rPr lang="hu-HU" sz="8000" dirty="0"/>
              <a:t>-ben a </a:t>
            </a:r>
            <a:r>
              <a:rPr lang="hu-HU" sz="8000" b="1" dirty="0"/>
              <a:t>Pázmány Péter Egyetemen </a:t>
            </a:r>
            <a:r>
              <a:rPr lang="hu-HU" sz="8000" dirty="0"/>
              <a:t>megindul az </a:t>
            </a:r>
            <a:r>
              <a:rPr lang="hu-HU" sz="8000" b="1" dirty="0"/>
              <a:t>orosz nyelv oktatása</a:t>
            </a:r>
          </a:p>
          <a:p>
            <a:r>
              <a:rPr lang="hu-HU" sz="8000" dirty="0"/>
              <a:t>1866 megjelenik </a:t>
            </a:r>
            <a:r>
              <a:rPr lang="hu-HU" sz="8000" dirty="0" err="1"/>
              <a:t>Bérczy</a:t>
            </a:r>
            <a:r>
              <a:rPr lang="hu-HU" sz="8000" dirty="0"/>
              <a:t> Károly </a:t>
            </a:r>
            <a:r>
              <a:rPr lang="hu-HU" sz="8000" i="1" dirty="0"/>
              <a:t>Anyegin</a:t>
            </a:r>
            <a:r>
              <a:rPr lang="hu-HU" sz="8000" dirty="0"/>
              <a:t> fordítása</a:t>
            </a:r>
          </a:p>
          <a:p>
            <a:r>
              <a:rPr lang="hu-HU" sz="8000" dirty="0"/>
              <a:t>1911 az első Szláv Filológia Tanszék</a:t>
            </a:r>
          </a:p>
          <a:p>
            <a:r>
              <a:rPr lang="hu-HU" sz="8000" dirty="0"/>
              <a:t>1915 Bonkáló Sándor </a:t>
            </a:r>
            <a:r>
              <a:rPr lang="hu-HU" sz="8000" i="1" dirty="0"/>
              <a:t>A szlávok. A szláv népek és a szláv kérdés ismertetése </a:t>
            </a:r>
            <a:r>
              <a:rPr lang="hu-HU" sz="8000" dirty="0"/>
              <a:t>című könyve</a:t>
            </a:r>
          </a:p>
          <a:p>
            <a:r>
              <a:rPr lang="hu-HU" sz="8000" dirty="0"/>
              <a:t>1926 Bonkáló Sándor </a:t>
            </a:r>
            <a:r>
              <a:rPr lang="hu-HU" sz="8000" i="1" dirty="0"/>
              <a:t>Az orosz irodalom története, 1-2.</a:t>
            </a:r>
            <a:r>
              <a:rPr lang="hu-HU" sz="8000" dirty="0"/>
              <a:t>; Athenaeum, 1926</a:t>
            </a:r>
          </a:p>
          <a:p>
            <a:r>
              <a:rPr lang="hu-HU" sz="8000" dirty="0"/>
              <a:t>1929 Új tanszékként jött létre 1929-ben a Kelet-Európa Története tanszék (</a:t>
            </a:r>
            <a:r>
              <a:rPr lang="hu-HU" sz="8000" dirty="0" err="1"/>
              <a:t>Lukinich</a:t>
            </a:r>
            <a:r>
              <a:rPr lang="hu-HU" sz="8000" dirty="0"/>
              <a:t> Imre)</a:t>
            </a:r>
            <a:endParaRPr lang="hu-HU" sz="8000" i="1" dirty="0"/>
          </a:p>
          <a:p>
            <a:r>
              <a:rPr lang="hu-HU" sz="8000" dirty="0"/>
              <a:t>1942</a:t>
            </a:r>
            <a:r>
              <a:rPr lang="hu-HU" sz="8000" i="1" dirty="0"/>
              <a:t> A magyarság és a szlávok </a:t>
            </a:r>
            <a:r>
              <a:rPr lang="hu-HU" sz="8000" dirty="0"/>
              <a:t>(Szekfű Gyula szerkesztésében)</a:t>
            </a:r>
          </a:p>
          <a:p>
            <a:endParaRPr lang="hu-HU" dirty="0"/>
          </a:p>
          <a:p>
            <a:endParaRPr lang="hu-HU" dirty="0"/>
          </a:p>
        </p:txBody>
      </p:sp>
      <p:pic>
        <p:nvPicPr>
          <p:cNvPr id="5" name="Picture 2" descr="C:\Users\User\Documents\Pázmány_Orosz\PR\a magyarság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7984" y="285728"/>
            <a:ext cx="2286016" cy="2950852"/>
          </a:xfrm>
          <a:prstGeom prst="rect">
            <a:avLst/>
          </a:prstGeom>
          <a:noFill/>
        </p:spPr>
      </p:pic>
      <p:pic>
        <p:nvPicPr>
          <p:cNvPr id="1027" name="Picture 3" descr="C:\Users\User\Documents\Pázmány_Orosz\PR\bonkáló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14290"/>
            <a:ext cx="2249488" cy="3279137"/>
          </a:xfrm>
          <a:prstGeom prst="rect">
            <a:avLst/>
          </a:prstGeom>
          <a:noFill/>
        </p:spPr>
      </p:pic>
      <p:pic>
        <p:nvPicPr>
          <p:cNvPr id="1028" name="Picture 4" descr="C:\Users\User\Documents\Pázmány_Orosz\PR\bonkáló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1142984"/>
            <a:ext cx="2190752" cy="2571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CE5DCB0-5ED2-414F-BB97-1C45D2E7C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-22448"/>
            <a:ext cx="8229600" cy="787152"/>
          </a:xfrm>
        </p:spPr>
        <p:txBody>
          <a:bodyPr>
            <a:normAutofit/>
          </a:bodyPr>
          <a:lstStyle/>
          <a:p>
            <a:r>
              <a:rPr lang="hu-HU" sz="3600" dirty="0"/>
              <a:t>Így élünk mi…</a:t>
            </a:r>
          </a:p>
        </p:txBody>
      </p:sp>
      <p:pic>
        <p:nvPicPr>
          <p:cNvPr id="5" name="Kép 4" descr="A képen személy, modellt állás, csoport, beltéri látható&#10;&#10;Automatikusan generált leírás">
            <a:extLst>
              <a:ext uri="{FF2B5EF4-FFF2-40B4-BE49-F238E27FC236}">
                <a16:creationId xmlns:a16="http://schemas.microsoft.com/office/drawing/2014/main" id="{27402697-519F-4E39-8B1F-1E0BB6D278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1" y="655570"/>
            <a:ext cx="5052053" cy="3789040"/>
          </a:xfrm>
          <a:prstGeom prst="rect">
            <a:avLst/>
          </a:prstGeom>
        </p:spPr>
      </p:pic>
      <p:pic>
        <p:nvPicPr>
          <p:cNvPr id="7" name="Kép 6" descr="A képen személy, beltéri, személyek, csoport látható&#10;&#10;Automatikusan generált leírás">
            <a:extLst>
              <a:ext uri="{FF2B5EF4-FFF2-40B4-BE49-F238E27FC236}">
                <a16:creationId xmlns:a16="http://schemas.microsoft.com/office/drawing/2014/main" id="{85D8B813-48B7-476F-B0A5-189EF77C68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3530813"/>
            <a:ext cx="4572000" cy="3429000"/>
          </a:xfrm>
          <a:prstGeom prst="rect">
            <a:avLst/>
          </a:prstGeom>
        </p:spPr>
      </p:pic>
      <p:pic>
        <p:nvPicPr>
          <p:cNvPr id="9" name="Kép 8" descr="A képen út látható&#10;&#10;Automatikusan generált leírás">
            <a:extLst>
              <a:ext uri="{FF2B5EF4-FFF2-40B4-BE49-F238E27FC236}">
                <a16:creationId xmlns:a16="http://schemas.microsoft.com/office/drawing/2014/main" id="{89A55E0D-8413-44EC-95F5-58AFD65FB5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009" y="708165"/>
            <a:ext cx="2281172" cy="3225374"/>
          </a:xfrm>
          <a:prstGeom prst="rect">
            <a:avLst/>
          </a:prstGeom>
        </p:spPr>
      </p:pic>
      <p:sp>
        <p:nvSpPr>
          <p:cNvPr id="14" name="AutoShape 6">
            <a:extLst>
              <a:ext uri="{FF2B5EF4-FFF2-40B4-BE49-F238E27FC236}">
                <a16:creationId xmlns:a16="http://schemas.microsoft.com/office/drawing/2014/main" id="{EB86DE8C-98B1-418C-8D98-27469F4212F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132856"/>
            <a:ext cx="304800" cy="1448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5" name="AutoShape 8">
            <a:extLst>
              <a:ext uri="{FF2B5EF4-FFF2-40B4-BE49-F238E27FC236}">
                <a16:creationId xmlns:a16="http://schemas.microsoft.com/office/drawing/2014/main" id="{C5EA3634-E1E5-4720-B10D-3F0D1E3C742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17" name="Kép 16" descr="A képen személy, beltéri, csoport, asztal látható&#10;&#10;Automatikusan generált leírás">
            <a:extLst>
              <a:ext uri="{FF2B5EF4-FFF2-40B4-BE49-F238E27FC236}">
                <a16:creationId xmlns:a16="http://schemas.microsoft.com/office/drawing/2014/main" id="{8EB9AE0C-3747-4D5F-8E37-675BFF2A49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4060392"/>
            <a:ext cx="4436249" cy="3327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9711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4060A96-5988-4344-BE14-E3848EBF9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Miért a Pázmány szlavisztika?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1DC20C2-A1AC-4169-8E8B-3181F119A5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/>
              <a:t>minőségi képzést </a:t>
            </a:r>
            <a:r>
              <a:rPr lang="hu-HU"/>
              <a:t>nyújtunk (PhD-val </a:t>
            </a:r>
            <a:r>
              <a:rPr lang="hu-HU" dirty="0"/>
              <a:t>rendelkező szakemberek, szakterületek kiválóságai tanítanak nálunk)</a:t>
            </a:r>
          </a:p>
          <a:p>
            <a:r>
              <a:rPr lang="hu-HU" dirty="0"/>
              <a:t>a csoportbontások és a három szintű fejlesztés egyedülálló lehetőséget biztosít az egyéni fejlődésre</a:t>
            </a:r>
          </a:p>
          <a:p>
            <a:r>
              <a:rPr lang="hu-HU" dirty="0"/>
              <a:t>közösséget építünk</a:t>
            </a:r>
          </a:p>
          <a:p>
            <a:r>
              <a:rPr lang="hu-HU" dirty="0"/>
              <a:t>segítjük hallgatóink tanulmányait a képzésben és a képzésen túl is.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75472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rmAutofit fontScale="90000"/>
          </a:bodyPr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28596" y="928670"/>
            <a:ext cx="8229600" cy="571504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hu-HU" sz="4400" dirty="0"/>
          </a:p>
          <a:p>
            <a:pPr algn="ctr">
              <a:buNone/>
            </a:pPr>
            <a:r>
              <a:rPr lang="hu-HU" sz="4400" dirty="0"/>
              <a:t>Pázmány Péter Katolikus Egyetem</a:t>
            </a:r>
          </a:p>
          <a:p>
            <a:pPr algn="ctr">
              <a:buNone/>
            </a:pPr>
            <a:r>
              <a:rPr lang="hu-HU" sz="4400" dirty="0"/>
              <a:t>Közép-Európa Intézet</a:t>
            </a:r>
          </a:p>
          <a:p>
            <a:pPr algn="ctr">
              <a:buNone/>
            </a:pPr>
            <a:r>
              <a:rPr lang="hu-HU" sz="4400" dirty="0">
                <a:hlinkClick r:id="rId2"/>
              </a:rPr>
              <a:t>https://btk.ppke.hu/karunkrol/intezetek-tanszekek/kozep-europa-intezet/orosz-szak</a:t>
            </a:r>
            <a:endParaRPr lang="hu-HU" sz="4400" dirty="0"/>
          </a:p>
          <a:p>
            <a:pPr algn="ctr">
              <a:buNone/>
            </a:pPr>
            <a:r>
              <a:rPr lang="hu-HU" sz="4400" u="sng" dirty="0" err="1"/>
              <a:t>Facebook</a:t>
            </a:r>
            <a:r>
              <a:rPr lang="hu-HU" sz="4400" dirty="0"/>
              <a:t>: Pázmány Szlavisztika</a:t>
            </a:r>
          </a:p>
          <a:p>
            <a:pPr algn="ctr">
              <a:buNone/>
            </a:pPr>
            <a:endParaRPr lang="hu-HU" sz="4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 descr="https://img.washingtonpost.com/wp-apps/imrs.php?src=https://img.washingtonpost.com/blogs/worldviews/files/2015/04/largest-languages-1.jpg&amp;w=148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42852"/>
            <a:ext cx="8286808" cy="6572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E51B8BB5-0B9A-4D8C-ADEF-336D04BBE284}"/>
              </a:ext>
            </a:extLst>
          </p:cNvPr>
          <p:cNvSpPr txBox="1"/>
          <p:nvPr/>
        </p:nvSpPr>
        <p:spPr>
          <a:xfrm>
            <a:off x="4572000" y="274638"/>
            <a:ext cx="4464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/>
              <a:t>Az orosz nyelv helyzete a világban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br>
              <a:rPr lang="hu-HU" dirty="0"/>
            </a:br>
            <a:r>
              <a:rPr lang="hu-HU" sz="3100" dirty="0"/>
              <a:t>SZLAVISZTIKA-</a:t>
            </a:r>
            <a:br>
              <a:rPr lang="hu-HU" sz="3100" dirty="0"/>
            </a:br>
            <a:r>
              <a:rPr lang="hu-HU" sz="3100" dirty="0"/>
              <a:t>OROSZ SZAKIRÁNY</a:t>
            </a:r>
            <a:br>
              <a:rPr lang="hu-HU" dirty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78645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endParaRPr lang="hu-HU" dirty="0"/>
          </a:p>
          <a:p>
            <a:pPr algn="just">
              <a:buNone/>
            </a:pPr>
            <a:r>
              <a:rPr lang="hu-HU" dirty="0"/>
              <a:t>A képzés célja olyan </a:t>
            </a: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általános szlavisztikai </a:t>
            </a:r>
            <a:r>
              <a:rPr lang="hu-HU" b="1" dirty="0"/>
              <a:t>műveltséggel</a:t>
            </a:r>
            <a:r>
              <a:rPr lang="hu-HU" dirty="0"/>
              <a:t> rendelkező szakemberek képzése, akik </a:t>
            </a:r>
          </a:p>
          <a:p>
            <a:pPr algn="just">
              <a:buFontTx/>
              <a:buChar char="-"/>
            </a:pPr>
            <a:endParaRPr lang="hu-HU" b="1" dirty="0"/>
          </a:p>
          <a:p>
            <a:pPr algn="just">
              <a:buFontTx/>
              <a:buChar char="-"/>
            </a:pPr>
            <a:r>
              <a:rPr lang="hu-HU" b="1" dirty="0"/>
              <a:t>egy szláv nyelvet legalább középfokú</a:t>
            </a:r>
            <a:r>
              <a:rPr lang="hu-HU" dirty="0"/>
              <a:t>, egy </a:t>
            </a:r>
            <a:r>
              <a:rPr lang="hu-HU" b="1" dirty="0"/>
              <a:t>másik szláv nyelvet (nálunk: a lengyelt) </a:t>
            </a:r>
            <a:r>
              <a:rPr lang="hu-HU" dirty="0"/>
              <a:t>legalább</a:t>
            </a:r>
            <a:r>
              <a:rPr lang="hu-HU" b="1" dirty="0"/>
              <a:t> alapfokú </a:t>
            </a:r>
            <a:r>
              <a:rPr lang="hu-HU" dirty="0"/>
              <a:t>szinten szóban és írásban használni tudnak</a:t>
            </a:r>
          </a:p>
          <a:p>
            <a:pPr algn="just">
              <a:buFontTx/>
              <a:buChar char="-"/>
            </a:pPr>
            <a:r>
              <a:rPr lang="hu-HU" dirty="0"/>
              <a:t>átfogó tájékozottsággal rendelkeznek a szláv kultúráról</a:t>
            </a:r>
          </a:p>
          <a:p>
            <a:pPr algn="just">
              <a:buFontTx/>
              <a:buChar char="-"/>
            </a:pPr>
            <a:r>
              <a:rPr lang="hu-HU" dirty="0"/>
              <a:t> ezen ismeretek és készségek birtokában képesek szakmájuk gyakorlati alkalmazására.</a:t>
            </a:r>
          </a:p>
          <a:p>
            <a:pPr>
              <a:buNone/>
            </a:pPr>
            <a:endParaRPr lang="hu-HU" dirty="0"/>
          </a:p>
          <a:p>
            <a:pPr>
              <a:buNone/>
            </a:pPr>
            <a:r>
              <a:rPr lang="hu-HU" dirty="0"/>
              <a:t>A képzési idő: 6 félév (3 év)Államilag finanszírozott és költségtérítéses formában is.</a:t>
            </a:r>
          </a:p>
          <a:p>
            <a:pPr>
              <a:buNone/>
            </a:pPr>
            <a:endParaRPr lang="hu-HU" b="1" dirty="0"/>
          </a:p>
          <a:p>
            <a:pPr>
              <a:buNone/>
            </a:pPr>
            <a:r>
              <a:rPr lang="hu-HU" b="1" dirty="0" err="1"/>
              <a:t>Slavonic</a:t>
            </a:r>
            <a:r>
              <a:rPr lang="hu-HU" b="1" dirty="0"/>
              <a:t> </a:t>
            </a:r>
            <a:r>
              <a:rPr lang="hu-HU" b="1" dirty="0" err="1"/>
              <a:t>Studies</a:t>
            </a:r>
            <a:r>
              <a:rPr lang="hu-HU" b="1" dirty="0"/>
              <a:t> (</a:t>
            </a:r>
            <a:r>
              <a:rPr lang="hu-HU" b="1" dirty="0" err="1"/>
              <a:t>Philologist</a:t>
            </a:r>
            <a:r>
              <a:rPr lang="hu-HU" b="1" dirty="0"/>
              <a:t> </a:t>
            </a:r>
            <a:r>
              <a:rPr lang="hu-HU" b="1" dirty="0" err="1"/>
              <a:t>in</a:t>
            </a:r>
            <a:r>
              <a:rPr lang="hu-HU" b="1" dirty="0"/>
              <a:t> </a:t>
            </a:r>
            <a:r>
              <a:rPr lang="hu-HU" b="1" dirty="0" err="1"/>
              <a:t>Russian</a:t>
            </a:r>
            <a:r>
              <a:rPr lang="hu-HU" b="1" dirty="0"/>
              <a:t> </a:t>
            </a:r>
            <a:r>
              <a:rPr lang="hu-HU" b="1" dirty="0" err="1"/>
              <a:t>Studies</a:t>
            </a:r>
            <a:r>
              <a:rPr lang="hu-HU" b="1" dirty="0"/>
              <a:t>) / Szlavisztika, orosz alapszakos bölcsész</a:t>
            </a:r>
          </a:p>
          <a:p>
            <a:pPr>
              <a:buNone/>
            </a:pPr>
            <a:endParaRPr lang="hu-HU" b="1" dirty="0"/>
          </a:p>
          <a:p>
            <a:pPr>
              <a:buNone/>
            </a:pPr>
            <a:endParaRPr lang="hu-HU" dirty="0"/>
          </a:p>
          <a:p>
            <a:pPr>
              <a:buNone/>
            </a:pPr>
            <a:endParaRPr lang="hu-HU" b="1" dirty="0"/>
          </a:p>
          <a:p>
            <a:pPr>
              <a:buNone/>
            </a:pPr>
            <a:endParaRPr lang="hu-HU" b="1" dirty="0"/>
          </a:p>
          <a:p>
            <a:endParaRPr lang="hu-HU" dirty="0"/>
          </a:p>
          <a:p>
            <a:endParaRPr lang="hu-H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br>
              <a:rPr lang="hu-HU" b="1" dirty="0"/>
            </a:br>
            <a:r>
              <a:rPr lang="hu-HU" dirty="0"/>
              <a:t>Kinek ajánljuk?</a:t>
            </a:r>
            <a:br>
              <a:rPr lang="hu-HU" dirty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572164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hu-HU" dirty="0"/>
              <a:t>- aki szívesen tanul nyelvet, sőt nyelveket (orosz és lengyel);</a:t>
            </a:r>
          </a:p>
          <a:p>
            <a:pPr algn="just">
              <a:buNone/>
            </a:pPr>
            <a:r>
              <a:rPr lang="hu-HU" dirty="0"/>
              <a:t>- aki nyitott idegen kultúrákra, egy másik nép, másik ország szokásaira, kultúrájára, mentalitására, történelmére, politikájára;</a:t>
            </a:r>
          </a:p>
          <a:p>
            <a:pPr algn="just">
              <a:buNone/>
            </a:pPr>
            <a:r>
              <a:rPr lang="hu-HU" dirty="0"/>
              <a:t>- aki szeret új dolgokat kipróbálni, világot látni (ösztöndíjas nyelvtanulási lehetőségek Moszkvában, Novoszibirszkben, Tomszkban, Szentpéterváron, Krakkóban, Varsóban);</a:t>
            </a:r>
          </a:p>
          <a:p>
            <a:pPr lvl="0" algn="just" fontAlgn="base">
              <a:buFontTx/>
              <a:buChar char="-"/>
            </a:pPr>
            <a:r>
              <a:rPr lang="hu-HU" dirty="0"/>
              <a:t>akik vonzódnak a művészethez, színházhoz, zenéhez, filmhez, a kortárs irodalmi és művészeti jelenségekhez.</a:t>
            </a: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214282" y="3000372"/>
            <a:ext cx="17145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latin typeface="Arial Black" pitchFamily="34" charset="0"/>
              </a:rPr>
              <a:t>Szlavisztika alapszak (orosz)</a:t>
            </a:r>
          </a:p>
          <a:p>
            <a:r>
              <a:rPr lang="hu-HU" dirty="0"/>
              <a:t>(6 félév 120 kredit)</a:t>
            </a:r>
          </a:p>
        </p:txBody>
      </p:sp>
      <p:cxnSp>
        <p:nvCxnSpPr>
          <p:cNvPr id="8" name="Egyenes összekötő nyíllal 7"/>
          <p:cNvCxnSpPr/>
          <p:nvPr/>
        </p:nvCxnSpPr>
        <p:spPr>
          <a:xfrm rot="5400000" flipH="1" flipV="1">
            <a:off x="2536017" y="1393017"/>
            <a:ext cx="1714512" cy="16430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nyíllal 11"/>
          <p:cNvCxnSpPr/>
          <p:nvPr/>
        </p:nvCxnSpPr>
        <p:spPr>
          <a:xfrm>
            <a:off x="6429388" y="1000108"/>
            <a:ext cx="85725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gyenes összekötő nyíllal 14"/>
          <p:cNvCxnSpPr/>
          <p:nvPr/>
        </p:nvCxnSpPr>
        <p:spPr>
          <a:xfrm flipV="1">
            <a:off x="2571736" y="2571744"/>
            <a:ext cx="1714512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zövegdoboz 16"/>
          <p:cNvSpPr txBox="1"/>
          <p:nvPr/>
        </p:nvSpPr>
        <p:spPr>
          <a:xfrm>
            <a:off x="4429124" y="2143116"/>
            <a:ext cx="15001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/>
              <a:t>interkulturális kommunikáció specializáció (lengyel+orosz)</a:t>
            </a:r>
          </a:p>
        </p:txBody>
      </p:sp>
      <p:cxnSp>
        <p:nvCxnSpPr>
          <p:cNvPr id="21" name="Egyenes összekötő nyíllal 20"/>
          <p:cNvCxnSpPr/>
          <p:nvPr/>
        </p:nvCxnSpPr>
        <p:spPr>
          <a:xfrm>
            <a:off x="5929322" y="2428868"/>
            <a:ext cx="128588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zövegdoboz 21"/>
          <p:cNvSpPr txBox="1"/>
          <p:nvPr/>
        </p:nvSpPr>
        <p:spPr>
          <a:xfrm>
            <a:off x="7215206" y="1714489"/>
            <a:ext cx="171451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/>
              <a:t>Elhelyezkedés cégeknél, civil szervezeteknél, médiánál magas szintű orosz és lengyel nyelvtudással, kultúraközvetítés</a:t>
            </a:r>
          </a:p>
        </p:txBody>
      </p:sp>
      <p:cxnSp>
        <p:nvCxnSpPr>
          <p:cNvPr id="28" name="Egyenes összekötő nyíllal 27"/>
          <p:cNvCxnSpPr/>
          <p:nvPr/>
        </p:nvCxnSpPr>
        <p:spPr>
          <a:xfrm>
            <a:off x="2571736" y="3429000"/>
            <a:ext cx="1357322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gyenes összekötő nyíllal 36"/>
          <p:cNvCxnSpPr>
            <a:stCxn id="50" idx="3"/>
          </p:cNvCxnSpPr>
          <p:nvPr/>
        </p:nvCxnSpPr>
        <p:spPr>
          <a:xfrm>
            <a:off x="5857884" y="4586410"/>
            <a:ext cx="1428760" cy="5571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Szövegdoboz 37"/>
          <p:cNvSpPr txBox="1"/>
          <p:nvPr/>
        </p:nvSpPr>
        <p:spPr>
          <a:xfrm>
            <a:off x="7358082" y="5000636"/>
            <a:ext cx="1643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/>
              <a:t>Továbbtanulás mesterszakon</a:t>
            </a:r>
          </a:p>
        </p:txBody>
      </p:sp>
      <p:cxnSp>
        <p:nvCxnSpPr>
          <p:cNvPr id="40" name="Egyenes összekötő nyíllal 39"/>
          <p:cNvCxnSpPr/>
          <p:nvPr/>
        </p:nvCxnSpPr>
        <p:spPr>
          <a:xfrm rot="16200000" flipH="1">
            <a:off x="2214546" y="3857628"/>
            <a:ext cx="1214446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Szövegdoboz 40"/>
          <p:cNvSpPr txBox="1"/>
          <p:nvPr/>
        </p:nvSpPr>
        <p:spPr>
          <a:xfrm>
            <a:off x="2357422" y="4857760"/>
            <a:ext cx="15716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/>
              <a:t>Pedagógia-pszichológia tárgyak, másik nyelv vagy történelem</a:t>
            </a:r>
          </a:p>
        </p:txBody>
      </p:sp>
      <p:cxnSp>
        <p:nvCxnSpPr>
          <p:cNvPr id="43" name="Egyenes összekötő nyíllal 42"/>
          <p:cNvCxnSpPr/>
          <p:nvPr/>
        </p:nvCxnSpPr>
        <p:spPr>
          <a:xfrm>
            <a:off x="5786446" y="6858000"/>
            <a:ext cx="178595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Szövegdoboz 43"/>
          <p:cNvSpPr txBox="1"/>
          <p:nvPr/>
        </p:nvSpPr>
        <p:spPr>
          <a:xfrm>
            <a:off x="4786314" y="5715016"/>
            <a:ext cx="13573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/>
              <a:t>Tanárszak</a:t>
            </a:r>
          </a:p>
        </p:txBody>
      </p:sp>
      <p:cxnSp>
        <p:nvCxnSpPr>
          <p:cNvPr id="46" name="Egyenes összekötő nyíllal 45"/>
          <p:cNvCxnSpPr/>
          <p:nvPr/>
        </p:nvCxnSpPr>
        <p:spPr>
          <a:xfrm rot="5400000">
            <a:off x="1214414" y="3643314"/>
            <a:ext cx="1285884" cy="10001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Egyenes összekötő nyíllal 52"/>
          <p:cNvCxnSpPr/>
          <p:nvPr/>
        </p:nvCxnSpPr>
        <p:spPr>
          <a:xfrm>
            <a:off x="10287040" y="5572140"/>
            <a:ext cx="285752" cy="1428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Egyenes összekötő nyíllal 62"/>
          <p:cNvCxnSpPr/>
          <p:nvPr/>
        </p:nvCxnSpPr>
        <p:spPr>
          <a:xfrm>
            <a:off x="3929058" y="5572140"/>
            <a:ext cx="857256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Egyenes összekötő nyíllal 66"/>
          <p:cNvCxnSpPr/>
          <p:nvPr/>
        </p:nvCxnSpPr>
        <p:spPr>
          <a:xfrm rot="5400000">
            <a:off x="857224" y="5786454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gyenes összekötő nyíllal 26"/>
          <p:cNvCxnSpPr/>
          <p:nvPr/>
        </p:nvCxnSpPr>
        <p:spPr>
          <a:xfrm rot="16200000" flipV="1">
            <a:off x="1928794" y="2571744"/>
            <a:ext cx="714380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Szövegdoboz 29"/>
          <p:cNvSpPr txBox="1"/>
          <p:nvPr/>
        </p:nvSpPr>
        <p:spPr>
          <a:xfrm>
            <a:off x="569309" y="936294"/>
            <a:ext cx="25003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/>
              <a:t>másik nyelv szak 50 kredites minor szak (lengyel, német, angol, francia, olasz, magyar, kínai, klasszika-filológia)</a:t>
            </a:r>
          </a:p>
          <a:p>
            <a:endParaRPr lang="hu-HU" sz="1600" dirty="0"/>
          </a:p>
        </p:txBody>
      </p:sp>
      <p:sp>
        <p:nvSpPr>
          <p:cNvPr id="31" name="Szövegdoboz 30"/>
          <p:cNvSpPr txBox="1"/>
          <p:nvPr/>
        </p:nvSpPr>
        <p:spPr>
          <a:xfrm>
            <a:off x="4286248" y="214290"/>
            <a:ext cx="207170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/>
              <a:t>másik  50 kredites társadalomtudományi  minor szak (politikatudományok, nemzetközi tanulmányok, szociológia)</a:t>
            </a:r>
          </a:p>
          <a:p>
            <a:endParaRPr lang="hu-HU" dirty="0"/>
          </a:p>
        </p:txBody>
      </p:sp>
      <p:cxnSp>
        <p:nvCxnSpPr>
          <p:cNvPr id="39" name="Egyenes összekötő nyíllal 38"/>
          <p:cNvCxnSpPr>
            <a:cxnSpLocks/>
            <a:stCxn id="30" idx="0"/>
          </p:cNvCxnSpPr>
          <p:nvPr/>
        </p:nvCxnSpPr>
        <p:spPr>
          <a:xfrm flipH="1" flipV="1">
            <a:off x="1783756" y="507666"/>
            <a:ext cx="35718" cy="2837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Szövegdoboz 46"/>
          <p:cNvSpPr txBox="1"/>
          <p:nvPr/>
        </p:nvSpPr>
        <p:spPr>
          <a:xfrm>
            <a:off x="581377" y="190640"/>
            <a:ext cx="257176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/>
              <a:t>Fordító-tolmács mesterszak</a:t>
            </a:r>
          </a:p>
          <a:p>
            <a:endParaRPr lang="hu-HU" dirty="0"/>
          </a:p>
        </p:txBody>
      </p:sp>
      <p:sp>
        <p:nvSpPr>
          <p:cNvPr id="49" name="Szövegdoboz 48"/>
          <p:cNvSpPr txBox="1"/>
          <p:nvPr/>
        </p:nvSpPr>
        <p:spPr>
          <a:xfrm>
            <a:off x="7358082" y="285728"/>
            <a:ext cx="16430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/>
              <a:t>Továbbtanulás nemzetközi tanulmányok, politikatudomány mesterszak</a:t>
            </a:r>
          </a:p>
        </p:txBody>
      </p:sp>
      <p:sp>
        <p:nvSpPr>
          <p:cNvPr id="50" name="Szövegdoboz 49"/>
          <p:cNvSpPr txBox="1"/>
          <p:nvPr/>
        </p:nvSpPr>
        <p:spPr>
          <a:xfrm>
            <a:off x="4000496" y="3786191"/>
            <a:ext cx="185738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/>
              <a:t>Nyelvészet, nyelvtörténet, irodalomtudomány, esztétika (kutatás, tudomány)</a:t>
            </a:r>
          </a:p>
          <a:p>
            <a:endParaRPr lang="hu-HU" dirty="0"/>
          </a:p>
        </p:txBody>
      </p:sp>
      <p:cxnSp>
        <p:nvCxnSpPr>
          <p:cNvPr id="56" name="Egyenes összekötő nyíllal 55"/>
          <p:cNvCxnSpPr/>
          <p:nvPr/>
        </p:nvCxnSpPr>
        <p:spPr>
          <a:xfrm rot="5400000">
            <a:off x="7965305" y="5893611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Szövegdoboz 56"/>
          <p:cNvSpPr txBox="1"/>
          <p:nvPr/>
        </p:nvSpPr>
        <p:spPr>
          <a:xfrm>
            <a:off x="7358082" y="6143644"/>
            <a:ext cx="1500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Doktori Iskola</a:t>
            </a:r>
          </a:p>
          <a:p>
            <a:endParaRPr lang="hu-HU" dirty="0"/>
          </a:p>
        </p:txBody>
      </p:sp>
      <p:sp>
        <p:nvSpPr>
          <p:cNvPr id="61" name="Szövegdoboz 60"/>
          <p:cNvSpPr txBox="1"/>
          <p:nvPr/>
        </p:nvSpPr>
        <p:spPr>
          <a:xfrm>
            <a:off x="214282" y="4714884"/>
            <a:ext cx="15716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/>
              <a:t>Történelem, régészet 50 kredites minor</a:t>
            </a:r>
          </a:p>
          <a:p>
            <a:endParaRPr lang="hu-HU" dirty="0"/>
          </a:p>
        </p:txBody>
      </p:sp>
      <p:cxnSp>
        <p:nvCxnSpPr>
          <p:cNvPr id="73" name="Egyenes összekötő nyíllal 72"/>
          <p:cNvCxnSpPr>
            <a:stCxn id="17" idx="2"/>
          </p:cNvCxnSpPr>
          <p:nvPr/>
        </p:nvCxnSpPr>
        <p:spPr>
          <a:xfrm rot="16200000" flipH="1">
            <a:off x="4806998" y="3592558"/>
            <a:ext cx="780169" cy="357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Szövegdoboz 74"/>
          <p:cNvSpPr txBox="1"/>
          <p:nvPr/>
        </p:nvSpPr>
        <p:spPr>
          <a:xfrm>
            <a:off x="0" y="5857893"/>
            <a:ext cx="23574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/>
              <a:t>Régészet, történettudomány mesterszak</a:t>
            </a:r>
          </a:p>
        </p:txBody>
      </p:sp>
      <p:cxnSp>
        <p:nvCxnSpPr>
          <p:cNvPr id="33" name="Egyenes összekötő nyíllal 32"/>
          <p:cNvCxnSpPr/>
          <p:nvPr/>
        </p:nvCxnSpPr>
        <p:spPr>
          <a:xfrm>
            <a:off x="2571736" y="3357562"/>
            <a:ext cx="3286148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Szövegdoboz 35"/>
          <p:cNvSpPr txBox="1"/>
          <p:nvPr/>
        </p:nvSpPr>
        <p:spPr>
          <a:xfrm>
            <a:off x="6000760" y="3429001"/>
            <a:ext cx="14287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/>
              <a:t>Média, kommunikáció 50 kredites minor</a:t>
            </a:r>
          </a:p>
        </p:txBody>
      </p:sp>
      <p:cxnSp>
        <p:nvCxnSpPr>
          <p:cNvPr id="45" name="Egyenes összekötő nyíllal 44"/>
          <p:cNvCxnSpPr/>
          <p:nvPr/>
        </p:nvCxnSpPr>
        <p:spPr>
          <a:xfrm>
            <a:off x="7072330" y="4214818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Egyenes összekötő nyíllal 53"/>
          <p:cNvCxnSpPr>
            <a:endCxn id="22" idx="1"/>
          </p:cNvCxnSpPr>
          <p:nvPr/>
        </p:nvCxnSpPr>
        <p:spPr>
          <a:xfrm rot="5400000" flipH="1" flipV="1">
            <a:off x="6730601" y="2872957"/>
            <a:ext cx="612021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églalap 57"/>
          <p:cNvSpPr/>
          <p:nvPr/>
        </p:nvSpPr>
        <p:spPr>
          <a:xfrm>
            <a:off x="1783756" y="3073371"/>
            <a:ext cx="7165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b="1" dirty="0"/>
              <a:t>+</a:t>
            </a:r>
            <a:r>
              <a:rPr lang="hu-HU" sz="2400" b="1" dirty="0">
                <a:solidFill>
                  <a:srgbClr val="FFC000"/>
                </a:solidFill>
              </a:rPr>
              <a:t> 50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u="sng" dirty="0"/>
              <a:t>Bemeneti követelmények</a:t>
            </a:r>
            <a:r>
              <a:rPr lang="hu-HU" dirty="0"/>
              <a:t>:</a:t>
            </a:r>
            <a:br>
              <a:rPr lang="hu-HU" dirty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357850"/>
          </a:xfrm>
        </p:spPr>
        <p:txBody>
          <a:bodyPr>
            <a:normAutofit/>
          </a:bodyPr>
          <a:lstStyle/>
          <a:p>
            <a:r>
              <a:rPr lang="hu-HU" dirty="0"/>
              <a:t>Orosz nyelvtudás nélkül  </a:t>
            </a:r>
            <a:r>
              <a:rPr lang="hu-HU" b="1" dirty="0"/>
              <a:t>VAGY </a:t>
            </a:r>
            <a:r>
              <a:rPr lang="hu-HU" dirty="0"/>
              <a:t>orosz nyelvtudással</a:t>
            </a:r>
          </a:p>
          <a:p>
            <a:r>
              <a:rPr lang="hu-HU" dirty="0"/>
              <a:t>érettségi </a:t>
            </a:r>
            <a:r>
              <a:rPr lang="hu-HU" u="sng" dirty="0"/>
              <a:t>magyar nyelv és irodalomból </a:t>
            </a:r>
            <a:r>
              <a:rPr lang="hu-HU" b="1" dirty="0"/>
              <a:t>VAGY</a:t>
            </a:r>
            <a:r>
              <a:rPr lang="hu-HU" dirty="0"/>
              <a:t> </a:t>
            </a:r>
            <a:r>
              <a:rPr lang="hu-HU" u="sng" dirty="0"/>
              <a:t>történelemből</a:t>
            </a:r>
          </a:p>
          <a:p>
            <a:r>
              <a:rPr lang="hu-HU" b="1" dirty="0"/>
              <a:t>+</a:t>
            </a:r>
            <a:r>
              <a:rPr lang="hu-HU" dirty="0"/>
              <a:t> érettségi </a:t>
            </a:r>
            <a:r>
              <a:rPr lang="hu-HU" u="sng" dirty="0"/>
              <a:t>egy további nyelvből </a:t>
            </a:r>
            <a:r>
              <a:rPr lang="hu-HU" dirty="0"/>
              <a:t>(angol, francia, horvát, német, spanyol, olasz, latin, orosz, román, szerb, szlovák, szlovén, ukrán)</a:t>
            </a:r>
          </a:p>
          <a:p>
            <a:r>
              <a:rPr lang="hu-HU" dirty="0"/>
              <a:t>két vizsgatárgy közül </a:t>
            </a:r>
            <a:r>
              <a:rPr lang="hu-HU" b="1" dirty="0"/>
              <a:t>az egyiket emelt szinten</a:t>
            </a:r>
            <a:r>
              <a:rPr lang="hu-HU" dirty="0"/>
              <a:t> kell teljesíteni.</a:t>
            </a:r>
          </a:p>
          <a:p>
            <a:endParaRPr lang="hu-HU" dirty="0"/>
          </a:p>
          <a:p>
            <a:endParaRPr lang="hu-H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1285852" y="428604"/>
            <a:ext cx="60722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u="sng" dirty="0"/>
              <a:t>Kimeneti követelmények</a:t>
            </a:r>
            <a:endParaRPr lang="hu-HU" sz="4000" dirty="0"/>
          </a:p>
        </p:txBody>
      </p:sp>
      <p:sp>
        <p:nvSpPr>
          <p:cNvPr id="7" name="Szövegdoboz 6"/>
          <p:cNvSpPr txBox="1"/>
          <p:nvPr/>
        </p:nvSpPr>
        <p:spPr>
          <a:xfrm>
            <a:off x="857224" y="1357298"/>
            <a:ext cx="7572428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u-HU" sz="2800" dirty="0"/>
              <a:t>A diplomához elvárt nyelvtudás szintje: </a:t>
            </a:r>
            <a:r>
              <a:rPr lang="hu-HU" sz="2800" b="1" dirty="0"/>
              <a:t>B2</a:t>
            </a:r>
          </a:p>
          <a:p>
            <a:pPr algn="just"/>
            <a:endParaRPr lang="hu-HU" sz="2800" dirty="0"/>
          </a:p>
          <a:p>
            <a:pPr algn="just">
              <a:buFont typeface="Arial" pitchFamily="34" charset="0"/>
              <a:buChar char="•"/>
            </a:pPr>
            <a:r>
              <a:rPr lang="hu-HU" sz="2800" dirty="0"/>
              <a:t>Minőségi képzés: az oktatás </a:t>
            </a:r>
            <a:r>
              <a:rPr lang="hu-HU" sz="2800" b="1" dirty="0"/>
              <a:t>a nyelvi szintnek megfelelő osztott</a:t>
            </a:r>
            <a:r>
              <a:rPr lang="hu-HU" sz="2800" dirty="0"/>
              <a:t> csoportokban</a:t>
            </a:r>
          </a:p>
          <a:p>
            <a:pPr>
              <a:buFont typeface="Arial" pitchFamily="34" charset="0"/>
              <a:buChar char="•"/>
            </a:pPr>
            <a:endParaRPr lang="hu-HU" sz="2400" dirty="0"/>
          </a:p>
        </p:txBody>
      </p:sp>
      <p:cxnSp>
        <p:nvCxnSpPr>
          <p:cNvPr id="9" name="Egyenes összekötő nyíllal 8"/>
          <p:cNvCxnSpPr/>
          <p:nvPr/>
        </p:nvCxnSpPr>
        <p:spPr>
          <a:xfrm rot="10800000" flipV="1">
            <a:off x="1571604" y="4000504"/>
            <a:ext cx="2714644" cy="857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nyíllal 10"/>
          <p:cNvCxnSpPr/>
          <p:nvPr/>
        </p:nvCxnSpPr>
        <p:spPr>
          <a:xfrm>
            <a:off x="4429124" y="4000504"/>
            <a:ext cx="2643206" cy="785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zövegdoboz 11"/>
          <p:cNvSpPr txBox="1"/>
          <p:nvPr/>
        </p:nvSpPr>
        <p:spPr>
          <a:xfrm>
            <a:off x="357158" y="5072074"/>
            <a:ext cx="350046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/>
              <a:t>Képzés  előzetes  nyelvtudás nélkül</a:t>
            </a:r>
          </a:p>
          <a:p>
            <a:endParaRPr lang="hu-HU" dirty="0"/>
          </a:p>
        </p:txBody>
      </p:sp>
      <p:sp>
        <p:nvSpPr>
          <p:cNvPr id="13" name="Szövegdoboz 12"/>
          <p:cNvSpPr txBox="1"/>
          <p:nvPr/>
        </p:nvSpPr>
        <p:spPr>
          <a:xfrm>
            <a:off x="4786314" y="5143512"/>
            <a:ext cx="421484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800" dirty="0"/>
              <a:t>Képzés előzetes nyelvtudással</a:t>
            </a:r>
          </a:p>
          <a:p>
            <a:endParaRPr lang="hu-H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972CFD0-9250-4E7B-A408-8C8793D67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600" dirty="0"/>
              <a:t>A képzés szerkezete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EBB3216-CCAB-4357-B73A-50E01EFEC6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268760"/>
            <a:ext cx="8712968" cy="4857403"/>
          </a:xfrm>
        </p:spPr>
        <p:txBody>
          <a:bodyPr>
            <a:normAutofit fontScale="77500" lnSpcReduction="20000"/>
          </a:bodyPr>
          <a:lstStyle/>
          <a:p>
            <a:r>
              <a:rPr lang="hu-HU" dirty="0"/>
              <a:t>Három szintű csoportbontás:</a:t>
            </a:r>
          </a:p>
          <a:p>
            <a:pPr marL="0" indent="0">
              <a:buNone/>
            </a:pPr>
            <a:r>
              <a:rPr lang="hu-HU" dirty="0"/>
              <a:t>- </a:t>
            </a:r>
            <a:r>
              <a:rPr lang="hu-HU" b="1" dirty="0"/>
              <a:t>teljesen kezdők (A0, A1): </a:t>
            </a:r>
            <a:r>
              <a:rPr lang="hu-HU" dirty="0"/>
              <a:t>magyar anyanyelvű tanárok + heti 2-4 órában anyanyelvi lektor segíti a munkát. A 3. félévtől orosz nyelvű órák hallgatása</a:t>
            </a:r>
          </a:p>
          <a:p>
            <a:pPr marL="0" indent="0">
              <a:buNone/>
            </a:pPr>
            <a:r>
              <a:rPr lang="hu-HU" dirty="0"/>
              <a:t>- </a:t>
            </a:r>
            <a:r>
              <a:rPr lang="hu-HU" b="1" dirty="0"/>
              <a:t>haladók (A2-B1): </a:t>
            </a:r>
            <a:r>
              <a:rPr lang="hu-HU" dirty="0"/>
              <a:t>orosz és magyar anyanyelvű tanárok, a 2. félévtől orosz nyelven hallgatott tárgyak, orosz nyelvű tananyagok, felkészítés a </a:t>
            </a:r>
            <a:r>
              <a:rPr lang="hu-HU" b="1" dirty="0"/>
              <a:t>B2</a:t>
            </a:r>
            <a:r>
              <a:rPr lang="hu-HU" dirty="0"/>
              <a:t>-es vagy (a kiemelkedőket) C1-es nyelvvizsgára</a:t>
            </a:r>
          </a:p>
          <a:p>
            <a:pPr marL="0" indent="0">
              <a:buNone/>
            </a:pPr>
            <a:r>
              <a:rPr lang="hu-HU" b="1" dirty="0"/>
              <a:t>- B2 tudás felett, ill. anyanyelvű hallgatók</a:t>
            </a:r>
            <a:r>
              <a:rPr lang="hu-HU" dirty="0"/>
              <a:t>: orosz anyanyelvi lektor tartja az órákat (írás, fogalmazás, stilisztika, szaknyelv), orosz nyelvű tananyagok, és felkészít a C1/C2 nyelvvizsgára</a:t>
            </a:r>
          </a:p>
          <a:p>
            <a:pPr marL="0" indent="0">
              <a:buNone/>
            </a:pPr>
            <a:endParaRPr lang="hu-HU" u="sng" dirty="0"/>
          </a:p>
          <a:p>
            <a:r>
              <a:rPr lang="hu-HU" u="sng" dirty="0"/>
              <a:t>Nappali</a:t>
            </a:r>
            <a:r>
              <a:rPr lang="hu-HU" dirty="0"/>
              <a:t> és </a:t>
            </a:r>
            <a:r>
              <a:rPr lang="hu-HU" u="sng" dirty="0"/>
              <a:t>levelező</a:t>
            </a:r>
            <a:r>
              <a:rPr lang="hu-HU" dirty="0"/>
              <a:t> tagozaton is folyik oktatás (jelenleg 17 nappalis és 22 levelezős hallgatónk van az első évfolyamon)</a:t>
            </a:r>
          </a:p>
          <a:p>
            <a:pPr>
              <a:buFontTx/>
              <a:buChar char="-"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483296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2861</TotalTime>
  <Words>1445</Words>
  <Application>Microsoft Office PowerPoint</Application>
  <PresentationFormat>Diavetítés a képernyőre (4:3 oldalarány)</PresentationFormat>
  <Paragraphs>182</Paragraphs>
  <Slides>23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23</vt:i4>
      </vt:variant>
    </vt:vector>
  </HeadingPairs>
  <TitlesOfParts>
    <vt:vector size="27" baseType="lpstr">
      <vt:lpstr>Arial</vt:lpstr>
      <vt:lpstr>Arial Black</vt:lpstr>
      <vt:lpstr>Calibri</vt:lpstr>
      <vt:lpstr>Office-téma</vt:lpstr>
      <vt:lpstr>  Pázmány Péter Katolikus Egyetem  Szlavisztika alapszak – orosz szakirány </vt:lpstr>
      <vt:lpstr>PowerPoint-bemutató</vt:lpstr>
      <vt:lpstr>PowerPoint-bemutató</vt:lpstr>
      <vt:lpstr> SZLAVISZTIKA- OROSZ SZAKIRÁNY </vt:lpstr>
      <vt:lpstr> Kinek ajánljuk? </vt:lpstr>
      <vt:lpstr>PowerPoint-bemutató</vt:lpstr>
      <vt:lpstr>Bemeneti követelmények: </vt:lpstr>
      <vt:lpstr>PowerPoint-bemutató</vt:lpstr>
      <vt:lpstr>A képzés szerkezete</vt:lpstr>
      <vt:lpstr>A képzés profilja - Milyen tárgyak lesznek? </vt:lpstr>
      <vt:lpstr>Elhelyezkedési, továbbtanulási lehetőségek </vt:lpstr>
      <vt:lpstr>PowerPoint-bemutató</vt:lpstr>
      <vt:lpstr>PowerPoint-bemutató</vt:lpstr>
      <vt:lpstr>PowerPoint-bemutató</vt:lpstr>
      <vt:lpstr>Moszkva - Pétervár</vt:lpstr>
      <vt:lpstr>A mai orosz kultúra </vt:lpstr>
      <vt:lpstr>Perspektivikus gazdasági-kereskedelmi  kapcsolatok</vt:lpstr>
      <vt:lpstr>Az orosz konyhaművészet </vt:lpstr>
      <vt:lpstr>Magyar-orosz történelmi kapcsolatok</vt:lpstr>
      <vt:lpstr>A magyar szlavisztika 170 éve</vt:lpstr>
      <vt:lpstr>Így élünk mi…</vt:lpstr>
      <vt:lpstr>Miért a Pázmány szlavisztika?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Szaktájékoztató szlavisztika alapszak – orosz/lengyel szakirány</dc:title>
  <dc:creator>Name</dc:creator>
  <cp:lastModifiedBy>Géza Horváth</cp:lastModifiedBy>
  <cp:revision>93</cp:revision>
  <dcterms:created xsi:type="dcterms:W3CDTF">2018-11-09T16:00:28Z</dcterms:created>
  <dcterms:modified xsi:type="dcterms:W3CDTF">2019-10-30T06:43:24Z</dcterms:modified>
</cp:coreProperties>
</file>