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6" r:id="rId3"/>
    <p:sldId id="279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27" d="100"/>
          <a:sy n="127" d="100"/>
        </p:scale>
        <p:origin x="151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8FEB08D-7121-4CE3-91A8-79BAAB7F9A0D}" type="datetimeFigureOut">
              <a:rPr lang="hu-HU" smtClean="0"/>
              <a:t>2025. 05. 14.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A19462D-4043-4F4D-BC9D-1831997B25FE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800" dirty="0"/>
              <a:t>Szervezeti kommunikáció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Bognár </a:t>
            </a:r>
            <a:r>
              <a:rPr lang="hu-HU" dirty="0" err="1"/>
              <a:t>Bulcsu</a:t>
            </a:r>
            <a:r>
              <a:rPr lang="hu-HU" dirty="0"/>
              <a:t>, PPKE BTK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21088"/>
            <a:ext cx="4574907" cy="242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427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6FCA6472-0592-4739-8BA6-6D9667589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A cselekvés kisebb egység, mint a viselkedés.</a:t>
            </a:r>
            <a:r>
              <a:rPr lang="hu-HU" b="1" dirty="0"/>
              <a:t/>
            </a:r>
            <a:br>
              <a:rPr lang="hu-HU" b="1" dirty="0"/>
            </a:br>
            <a:r>
              <a:rPr lang="hu-HU" b="1" dirty="0"/>
              <a:t>Cselekvés</a:t>
            </a:r>
            <a:r>
              <a:rPr lang="hu-HU" dirty="0"/>
              <a:t>: cselekvésnek mondunk minden emberi viselkedést (mindegy, hogy külső vagy belső ténykedésről, valaminek az elmulasztásáról vagy eltűréséről van szó), ha és amennyiben a cselekvő/k valamilyen szubjektív értelmet kapcsolnak vele össze. </a:t>
            </a:r>
            <a:br>
              <a:rPr lang="hu-HU" dirty="0"/>
            </a:br>
            <a:r>
              <a:rPr lang="hu-HU" i="1" dirty="0" err="1"/>
              <a:t>Sinn</a:t>
            </a:r>
            <a:r>
              <a:rPr lang="hu-HU" dirty="0"/>
              <a:t> és a </a:t>
            </a:r>
            <a:r>
              <a:rPr lang="hu-HU" i="1" dirty="0" err="1"/>
              <a:t>Vernunft</a:t>
            </a:r>
            <a:r>
              <a:rPr lang="hu-HU" dirty="0"/>
              <a:t> kérdése: nem az fontos, hogy a külső szemlélő szerint mi az értelme a cselekvésnek, hanem az, hogy mi az, amely a cselekvőket vezeti. Meg kell érteni a szándékot, amely a cselekvő képvisel.</a:t>
            </a:r>
            <a:br>
              <a:rPr lang="hu-HU" dirty="0"/>
            </a:br>
            <a:r>
              <a:rPr lang="hu-HU" dirty="0"/>
              <a:t>„Nem kell ahhoz </a:t>
            </a:r>
            <a:r>
              <a:rPr lang="hu-HU" dirty="0" err="1"/>
              <a:t>Ceasarnak</a:t>
            </a:r>
            <a:r>
              <a:rPr lang="hu-HU" dirty="0"/>
              <a:t> lenni, hogy megértsük </a:t>
            </a:r>
            <a:r>
              <a:rPr lang="hu-HU" dirty="0" err="1"/>
              <a:t>Ceasart</a:t>
            </a:r>
            <a:r>
              <a:rPr lang="hu-HU" dirty="0"/>
              <a:t>.”</a:t>
            </a: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0A3CE3EB-5835-4EEA-A9A8-70358DD56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II. A Max Weber-i cselekvési modell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860331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C4CFFF0A-A982-4994-8B1E-CB4071FE3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A szervezetet elsősorban társadalmi cselekvéseken keresztül lehet megérteni. </a:t>
            </a:r>
            <a:br>
              <a:rPr lang="hu-HU" dirty="0"/>
            </a:br>
            <a:r>
              <a:rPr lang="hu-HU" b="1" dirty="0"/>
              <a:t>Társadalmi cselekvés</a:t>
            </a:r>
            <a:r>
              <a:rPr lang="hu-HU" dirty="0"/>
              <a:t>: olyan cselekvést nevezünk társadalmi cselekvésnek, amely a cselekvő/k által szándékolt értelme szerint mások viselkedésére van vonatkoztatva és menetében mások viselkedéséhez igazodik. </a:t>
            </a:r>
            <a:endParaRPr lang="de-DE" dirty="0"/>
          </a:p>
          <a:p>
            <a:r>
              <a:rPr lang="hu-HU" dirty="0"/>
              <a:t>A szervezeti kommunikációban mindig valamilyen társadalmi cselekvésről szól. Fontos, hogy az egyes emberek milyen értelmek mentén viszonyulnak/igazodnak a másikhoz. Weber megpróbálja a szervezeten belüli tipikus cselekvéseket megalkotni. </a:t>
            </a:r>
            <a:r>
              <a:rPr lang="hu-HU" i="1" dirty="0"/>
              <a:t>Ideáltípusok</a:t>
            </a:r>
            <a:r>
              <a:rPr lang="hu-HU" dirty="0"/>
              <a:t>at hoz létre.</a:t>
            </a:r>
            <a:br>
              <a:rPr lang="hu-HU" dirty="0"/>
            </a:br>
            <a:r>
              <a:rPr lang="hu-HU" dirty="0"/>
              <a:t>Jellemzője: a társadalomban nem létezik, analitikus fogalomként értelmezendő</a:t>
            </a:r>
            <a:br>
              <a:rPr lang="hu-HU" dirty="0"/>
            </a:br>
            <a:r>
              <a:rPr lang="hu-HU" dirty="0"/>
              <a:t>- nem ideális</a:t>
            </a:r>
            <a:br>
              <a:rPr lang="hu-HU" dirty="0"/>
            </a:br>
            <a:r>
              <a:rPr lang="hu-HU" dirty="0"/>
              <a:t>- nem statisztikai átlag</a:t>
            </a:r>
            <a:br>
              <a:rPr lang="hu-HU" dirty="0"/>
            </a:br>
            <a:r>
              <a:rPr lang="hu-HU" dirty="0"/>
              <a:t>- gondolati konstrukcióról van szó</a:t>
            </a:r>
            <a:br>
              <a:rPr lang="hu-HU" dirty="0"/>
            </a:b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E3A8771-27D0-49E2-A943-8EEC81B89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társadalmi cselekvés Webernél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76120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439859E7-1355-458B-A209-79517566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b="1" u="sng" dirty="0"/>
              <a:t>1.</a:t>
            </a:r>
            <a:r>
              <a:rPr lang="hu-HU" b="1" dirty="0"/>
              <a:t>Tradicionális:</a:t>
            </a:r>
            <a:r>
              <a:rPr lang="hu-HU" dirty="0"/>
              <a:t> akkor, ha meggyökeresedett szokások határozzák meg a cselekvést. Weber szerint a szó szigorú értelmében szinte határán van az értelemmel bíró cselekvésnek. Amikor valaki arra törekszik, hogy úgy cselekedjen, ahogy cselekedni szokás. Rutinszerű cselekvés. Amikor gondolkodás nélkül cselekszünk.</a:t>
            </a:r>
            <a:endParaRPr lang="de-DE" dirty="0"/>
          </a:p>
          <a:p>
            <a:r>
              <a:rPr lang="hu-HU" b="1" u="sng" dirty="0"/>
              <a:t>2.</a:t>
            </a:r>
            <a:r>
              <a:rPr lang="hu-HU" b="1" dirty="0"/>
              <a:t>Affektuális</a:t>
            </a:r>
            <a:r>
              <a:rPr lang="hu-HU" dirty="0"/>
              <a:t>: érzelmi – indulati cselekvés. Különösen emocionális a cselekvés, ha tényleges indulatok és érzelmi állapotok határozzák meg a cselekvést. Csak az tekinthető </a:t>
            </a:r>
            <a:r>
              <a:rPr lang="hu-HU" dirty="0" err="1"/>
              <a:t>affektuálisnak</a:t>
            </a:r>
            <a:r>
              <a:rPr lang="hu-HU" dirty="0"/>
              <a:t>, amiben valódi érzelmek és indulatok vannak jelen.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39506F80-EA68-483E-A4B5-AA36C349F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Tradicionális és </a:t>
            </a:r>
            <a:r>
              <a:rPr lang="hu-HU" sz="2800" dirty="0" err="1"/>
              <a:t>affektuális</a:t>
            </a:r>
            <a:r>
              <a:rPr lang="hu-HU" sz="2800" dirty="0"/>
              <a:t> cselekvés a szervezetben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016006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F4EDBEA3-9D0A-40AE-9EC3-B7249A61C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b="1" u="sng" dirty="0"/>
              <a:t>3.</a:t>
            </a:r>
            <a:r>
              <a:rPr lang="hu-HU" b="1" dirty="0"/>
              <a:t>Értékracionális</a:t>
            </a:r>
            <a:r>
              <a:rPr lang="hu-HU" dirty="0"/>
              <a:t>: amikor a cselekvést egy meghatározott magatartásnak – pusztán, mint olyannak (függetlenül attól, hogy sikeres-e) – a feltétlen etikai, esztétikai, vallási vagy bármilyen más néven nevezendő </a:t>
            </a:r>
            <a:r>
              <a:rPr lang="hu-HU" b="1" dirty="0"/>
              <a:t>önértékébe</a:t>
            </a:r>
            <a:r>
              <a:rPr lang="hu-HU" dirty="0"/>
              <a:t> vetett hit határoz meg. (A cselekvésnek az érték áll a középpontjában, amire a cselekvő orientálódik, az érték számára megfellebbezhetetlen, megkérdőjelezhetetlen.) A dolog értéke lesz a fontos. </a:t>
            </a:r>
            <a:br>
              <a:rPr lang="hu-HU" dirty="0"/>
            </a:br>
            <a:r>
              <a:rPr lang="hu-HU" dirty="0"/>
              <a:t>Melyek ezek az értékek?</a:t>
            </a:r>
            <a:br>
              <a:rPr lang="hu-HU" dirty="0"/>
            </a:br>
            <a:r>
              <a:rPr lang="hu-HU" dirty="0"/>
              <a:t>1. Etikai – valamilyen etikai érték határozza meg pl.: udvariasság, normáknak megfelelő viselkedés. Lopás -&gt; etikai mérlegelés előzi meg, ölés -&gt; nem szabad fizikailag ellehetetleníteni a másikat.</a:t>
            </a:r>
            <a:br>
              <a:rPr lang="hu-HU" dirty="0"/>
            </a:br>
            <a:r>
              <a:rPr lang="hu-HU" dirty="0"/>
              <a:t>2. Esztétikai – a szépre való reflexió mentén orientálódik, mindegy, hogy piaci alapon sikeressé tesz vagy nem (pl.: költőket, zeneszerzőket, festőket ez motiválja)</a:t>
            </a:r>
            <a:br>
              <a:rPr lang="hu-HU" dirty="0"/>
            </a:br>
            <a:r>
              <a:rPr lang="hu-HU" dirty="0"/>
              <a:t>3. Vallási</a:t>
            </a:r>
            <a:br>
              <a:rPr lang="hu-HU" dirty="0"/>
            </a:br>
            <a:r>
              <a:rPr lang="hu-HU" dirty="0"/>
              <a:t>4. Bármilyen más cselekvés - lehet pl.: nemzeti értékek, amikor tudatos hit határozza meg a cselekvést, tudatában kell lenni az értékvonatkoztatással.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52AA80EA-EA0B-4B41-8683-96B03E37C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Értékracionális cselekvés a szervezetben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031986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3E8CA3A5-E29E-4351-AF6F-59E8900FC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u="sng" dirty="0"/>
              <a:t>4.</a:t>
            </a:r>
            <a:r>
              <a:rPr lang="hu-HU" b="1" dirty="0"/>
              <a:t>Célracionális</a:t>
            </a:r>
            <a:r>
              <a:rPr lang="hu-HU" dirty="0"/>
              <a:t>: akkor, amikor a cselekvést az határozza meg, hogy a cselekvő milyen viselkedést vár el a külvilág tárgyaitól és más emberektől, és mennyiben képes a változásokat, mint feltételeket/eszközöket felhasználni arra, hogy saját racionálisan kiválasztott és mérlegelt céljait sikeresen elérje.  Leginkább a gazdasági szervezeteket jellemzi. </a:t>
            </a:r>
            <a:br>
              <a:rPr lang="hu-HU" dirty="0"/>
            </a:br>
            <a:r>
              <a:rPr lang="hu-HU" dirty="0"/>
              <a:t>A vállalkozó mindig a profitszerzés célja érdekében mérlegel cselekvési alternatívák között. Nemcsak a tárgyi környezetet szemléli, hanem az embereket is, úgy, hogy a sikert és sikertelenséget vizsgálja közben. </a:t>
            </a:r>
            <a:br>
              <a:rPr lang="hu-HU" dirty="0"/>
            </a:b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FFCC0862-7FCA-4C6C-8532-775CE68C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célracionális cselekvés a szervezetben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511817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56C56ACD-44CA-4789-A1CF-39C171615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Mi biztosítja a szervezetek működésének legitimitását? </a:t>
            </a:r>
            <a:endParaRPr lang="de-DE" dirty="0"/>
          </a:p>
          <a:p>
            <a:r>
              <a:rPr lang="hu-HU" dirty="0"/>
              <a:t>1.</a:t>
            </a:r>
            <a:r>
              <a:rPr lang="hu-HU" b="1" dirty="0"/>
              <a:t>Belülről</a:t>
            </a:r>
            <a:r>
              <a:rPr lang="hu-HU" dirty="0"/>
              <a:t> lehet biztosítani a rend legitimitásába vetett hitet:</a:t>
            </a:r>
            <a:br>
              <a:rPr lang="hu-HU" dirty="0"/>
            </a:br>
            <a:r>
              <a:rPr lang="hu-HU" dirty="0"/>
              <a:t>valamilyen belsővé tett, </a:t>
            </a:r>
            <a:r>
              <a:rPr lang="hu-HU" dirty="0" err="1"/>
              <a:t>internalizált</a:t>
            </a:r>
            <a:r>
              <a:rPr lang="hu-HU" dirty="0"/>
              <a:t> érzület alakítja ki, hogy elfogadjuk a rendet.</a:t>
            </a:r>
            <a:br>
              <a:rPr lang="hu-HU" dirty="0"/>
            </a:br>
            <a:r>
              <a:rPr lang="hu-HU" dirty="0"/>
              <a:t>a, </a:t>
            </a:r>
            <a:r>
              <a:rPr lang="hu-HU" i="1" dirty="0"/>
              <a:t>érzelmi átéléssel</a:t>
            </a:r>
            <a:r>
              <a:rPr lang="hu-HU" dirty="0"/>
              <a:t>, belső odaadással jön létre a rend elfogadása.</a:t>
            </a:r>
            <a:br>
              <a:rPr lang="hu-HU" dirty="0"/>
            </a:br>
            <a:r>
              <a:rPr lang="hu-HU" dirty="0"/>
              <a:t>- nemi vonzalom, barátság, harc, ellenségeskedés ide tartozik</a:t>
            </a:r>
            <a:br>
              <a:rPr lang="hu-HU" dirty="0"/>
            </a:br>
            <a:r>
              <a:rPr lang="hu-HU" dirty="0"/>
              <a:t>b, </a:t>
            </a:r>
            <a:r>
              <a:rPr lang="hu-HU" i="1" dirty="0"/>
              <a:t>értékracionálisan</a:t>
            </a:r>
            <a:r>
              <a:rPr lang="hu-HU" dirty="0"/>
              <a:t> is lehet biztosítani: a végső és kötelező értékek erkölcsi, esztétikai, vagy bármilyen már érték </a:t>
            </a:r>
            <a:r>
              <a:rPr lang="hu-HU" dirty="0" err="1"/>
              <a:t>kifejeződéseként</a:t>
            </a:r>
            <a:r>
              <a:rPr lang="hu-HU" dirty="0"/>
              <a:t> felfogott rend abszolút érvényességébe vetett hit határozza meg</a:t>
            </a:r>
            <a:br>
              <a:rPr lang="hu-HU" dirty="0"/>
            </a:br>
            <a:r>
              <a:rPr lang="hu-HU" dirty="0"/>
              <a:t>c, </a:t>
            </a:r>
            <a:r>
              <a:rPr lang="hu-HU" i="1" dirty="0"/>
              <a:t>vallás</a:t>
            </a:r>
            <a:r>
              <a:rPr lang="hu-HU" dirty="0"/>
              <a:t>t Weber külön vette az értékracionálistól, mert a társadalmi kapcsolatban intézményesült a vallás, és egy külön társadalmi csoport épült rá. 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DDF3AF2F-1850-4240-8114-A52CA65ED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III. A </a:t>
            </a:r>
            <a:r>
              <a:rPr lang="hu-HU" sz="2800" dirty="0" err="1"/>
              <a:t>weberi</a:t>
            </a:r>
            <a:r>
              <a:rPr lang="hu-HU" sz="2800" dirty="0"/>
              <a:t> szervezeti cselekvés modellje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398313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5EC32E45-5BD6-488A-946A-E336933CE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2. </a:t>
            </a:r>
            <a:r>
              <a:rPr lang="hu-HU" b="1" dirty="0"/>
              <a:t>Kívülről</a:t>
            </a:r>
            <a:r>
              <a:rPr lang="hu-HU" dirty="0"/>
              <a:t> is lehet biztosítani a rend legitimitásába vetett hitet:</a:t>
            </a:r>
            <a:br>
              <a:rPr lang="hu-HU" dirty="0"/>
            </a:br>
            <a:r>
              <a:rPr lang="hu-HU" dirty="0"/>
              <a:t>általánosan jellemző, hogy ekkor valamely külső elvárás határozza meg a cselekvésünket</a:t>
            </a:r>
            <a:br>
              <a:rPr lang="hu-HU" dirty="0"/>
            </a:br>
            <a:r>
              <a:rPr lang="hu-HU" dirty="0"/>
              <a:t>a, </a:t>
            </a:r>
            <a:r>
              <a:rPr lang="hu-HU" b="1" dirty="0"/>
              <a:t>konvenció</a:t>
            </a:r>
            <a:r>
              <a:rPr lang="hu-HU" dirty="0"/>
              <a:t>: egy rend érvényessége külsődlegesen azáltal van biztosítva, hogy a rendtől való eltérés várhatóan (viszonylag) általános és gyakorlatilag érezhető helytelenítésbe ütközik. </a:t>
            </a:r>
            <a:endParaRPr lang="de-DE" dirty="0"/>
          </a:p>
          <a:p>
            <a:r>
              <a:rPr lang="hu-HU" dirty="0"/>
              <a:t>A konvenció szerinti cselekvés esetében azért cselekszem valamiképpen, mert el akarom kerülni azt, hogy a cselekvésemet más helytelenítse. Vagyis az a cselekvő motivációja, hogy nem akar kilógni a sorból, vagy nem akarja, hogy más elítélje. Ennek pedig van egyfajta visszatartó ereje.  Annál is inkább, mivel a helytelenítésnél a konvencióval szemben cselekvő egész személyiségét negatívan ítélik meg. </a:t>
            </a:r>
            <a:endParaRPr lang="de-DE" dirty="0"/>
          </a:p>
          <a:p>
            <a:r>
              <a:rPr lang="hu-HU" dirty="0"/>
              <a:t>A konvenciók csak addig formálják az emberek társadalmi kapcsolatát, amíg a normaszegés valóban helytelenítésbe ütközik. (Ld. udvariassági formák a tömegközlekedésben)</a:t>
            </a: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214CA43-5936-4C7D-ACF6-90A5CF6E6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kívülről biztosított rend (konvenció)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246225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F6E496E-C7E9-4FFB-AF29-985A3F5ED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/>
              <a:t>b, jog:</a:t>
            </a:r>
            <a:r>
              <a:rPr lang="hu-HU" dirty="0"/>
              <a:t> jognak nevezzük, ha ugyancsak külsődlegesen, de a rend azáltal van biztosítva, hogy az emberek egy külön erre felkészült csoportja várhatóan (fizikai vagy pszichikai) kényszert alkalmaz a rend betartásának kikényszerítésére, illetve megszegésének megtorlására.</a:t>
            </a:r>
          </a:p>
          <a:p>
            <a:r>
              <a:rPr lang="hu-HU" dirty="0"/>
              <a:t>- Konkrét büntetéssel (pénzbelivel, vagy elzárással) tudja a jog kikényszeríteni a normakövető magatartást egy szervezetben. </a:t>
            </a:r>
          </a:p>
          <a:p>
            <a:r>
              <a:rPr lang="hu-HU" dirty="0"/>
              <a:t>- A modern jogrend sajátossága az, hogy a fizikai kényszer helyett egyre inkább alkalmaz pszichikai kényszer. (Pl. egy szervezetben történő kisebb lopás esetén pénzbüntetést foganatosít, és nem vágja le az illető kezét, mint a középkori jogrend alapján történt.)</a:t>
            </a: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C02C63AD-1CBD-4FF8-9CDF-E174EFBA1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kívülről biztosított rend (jog)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807349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D74FB3D9-325D-4834-9BAE-EE750EA21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- </a:t>
            </a:r>
            <a:r>
              <a:rPr lang="hu-HU" b="1" dirty="0"/>
              <a:t>nyitott</a:t>
            </a:r>
            <a:r>
              <a:rPr lang="hu-HU" dirty="0"/>
              <a:t> – ha a kapcsolat érvényes rendjének megfelelően mindenki (akik ténylegesen abban a helyzetben vannak, hogy megtehetik és hajlanak is rá) akadály nélkül részt vehet a kapcsolat értelmi tartalmára irányuló és a kapcsolat által </a:t>
            </a:r>
            <a:r>
              <a:rPr lang="hu-HU" dirty="0" err="1"/>
              <a:t>konstituált</a:t>
            </a:r>
            <a:r>
              <a:rPr lang="hu-HU" dirty="0"/>
              <a:t> kölcsönös társadalmi cselekvésben. pl.: ilyen a politikai közélet, a sajtónyilvánosság, vagy akár az egyetemi előadások látogatása. </a:t>
            </a:r>
            <a:br>
              <a:rPr lang="hu-HU" dirty="0"/>
            </a:br>
            <a:endParaRPr lang="de-DE" dirty="0"/>
          </a:p>
          <a:p>
            <a:r>
              <a:rPr lang="hu-HU" dirty="0"/>
              <a:t>- </a:t>
            </a:r>
            <a:r>
              <a:rPr lang="hu-HU" b="1" dirty="0"/>
              <a:t>zárt</a:t>
            </a:r>
            <a:r>
              <a:rPr lang="hu-HU" dirty="0"/>
              <a:t> – amennyiben és amilyen mértékben értelmi tartalma vagy érvényes rendje kizárja, korlátozza vagy feltételekhez köti a részvételt.</a:t>
            </a: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CAEEFE34-506A-43A6-BD08-7ED2A907D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Zárt és nyitott társadalmi kapcsolatok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782116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CF63E5EE-4457-4CF0-A644-968758192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b="1" dirty="0"/>
              <a:t>Szervezet</a:t>
            </a:r>
            <a:r>
              <a:rPr lang="hu-HU" dirty="0"/>
              <a:t>: Weber szerint szervezetnek nevezünk egy kifelé szabályokkal korlátozott vagy zárt társadalmi kapcsolatot akkor, ha a kapcsolat rendjének betartását az biztosítja, hogy bizonyos emberek (egy vezető, esetleg az igazgatásban résztvevők csoportja) arra specializálták a viselkedésüket, hogy érvényt szerezzenek a rendnek.</a:t>
            </a:r>
            <a:br>
              <a:rPr lang="hu-HU" dirty="0"/>
            </a:br>
            <a:r>
              <a:rPr lang="hu-HU" dirty="0"/>
              <a:t>- a szervezet tehát egy hierarchikus, zárt társadalmi kapcsolat, amely vezetőt és igazgatási csoportokat is feltételez. </a:t>
            </a:r>
            <a:endParaRPr lang="de-DE" dirty="0"/>
          </a:p>
          <a:p>
            <a:r>
              <a:rPr lang="hu-HU" dirty="0"/>
              <a:t/>
            </a:r>
            <a:br>
              <a:rPr lang="hu-HU" dirty="0"/>
            </a:b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79F61EFE-06C8-4C7C-BC30-9EA8D5F55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szervezet </a:t>
            </a:r>
            <a:r>
              <a:rPr lang="hu-HU" sz="2800" dirty="0" err="1"/>
              <a:t>weberi</a:t>
            </a:r>
            <a:r>
              <a:rPr lang="hu-HU" sz="2800" dirty="0"/>
              <a:t> meghatározása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65851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699247" y="1916832"/>
            <a:ext cx="7745505" cy="4608511"/>
          </a:xfrm>
        </p:spPr>
        <p:txBody>
          <a:bodyPr>
            <a:normAutofit lnSpcReduction="10000"/>
          </a:bodyPr>
          <a:lstStyle/>
          <a:p>
            <a:r>
              <a:rPr lang="hu-HU" sz="4000" dirty="0"/>
              <a:t>1. Előadások, reflexiók, az elmélet jelentősége</a:t>
            </a:r>
          </a:p>
          <a:p>
            <a:r>
              <a:rPr lang="hu-HU" sz="4000" dirty="0"/>
              <a:t>2. Irodalom, </a:t>
            </a:r>
            <a:r>
              <a:rPr lang="hu-HU" sz="4000" dirty="0" err="1"/>
              <a:t>ppt</a:t>
            </a:r>
            <a:r>
              <a:rPr lang="hu-HU" sz="4000" dirty="0"/>
              <a:t> – intézeti honlap</a:t>
            </a:r>
          </a:p>
          <a:p>
            <a:r>
              <a:rPr lang="hu-HU" sz="4000" dirty="0"/>
              <a:t>3. Jegyzetelés -ellenőrzés</a:t>
            </a:r>
          </a:p>
          <a:p>
            <a:r>
              <a:rPr lang="hu-HU" sz="4000" dirty="0"/>
              <a:t>4. Kollokvium – írásbeli (tételek, </a:t>
            </a:r>
            <a:r>
              <a:rPr lang="hu-HU" sz="4000" dirty="0" err="1"/>
              <a:t>neptun</a:t>
            </a:r>
            <a:r>
              <a:rPr lang="hu-HU" sz="4000" dirty="0"/>
              <a:t>)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félév menete</a:t>
            </a:r>
          </a:p>
        </p:txBody>
      </p:sp>
    </p:spTree>
    <p:extLst>
      <p:ext uri="{BB962C8B-B14F-4D97-AF65-F5344CB8AC3E}">
        <p14:creationId xmlns:p14="http://schemas.microsoft.com/office/powerpoint/2010/main" val="75745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7B47AFE3-790B-4A69-8077-0078B1B86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b="1" dirty="0"/>
              <a:t>Szervezeti cselekvés: 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az igazgatást végző csoportnak a rend megvalósítására irányuló legitim cselekvését nevezzük szervezeti cselekvésnek, illetve a szervezet tagjainak az igazgatást végző csoport rendelkezései által irányított (szervezetre vonatkozó) cselekvését.</a:t>
            </a:r>
            <a:br>
              <a:rPr lang="hu-HU" dirty="0"/>
            </a:br>
            <a:r>
              <a:rPr lang="hu-HU" dirty="0"/>
              <a:t>Weber számára a legitimitás, törvényszerűség fontos. Vagyis nem minden szervezetben történő cselekvést tekint szervezeti cselekvésnek! (Csak azokat, amelyek a szervezet törvényes rendje szerint történnek.) </a:t>
            </a:r>
          </a:p>
          <a:p>
            <a:r>
              <a:rPr lang="hu-HU" dirty="0"/>
              <a:t>Ebből következik, hogy a korrupció semmilyen formája sem tekinthető szervezeti cselekvésnek, miként a munkahelyi zaklatások sem. (kivéve, ha a szervezet eleve a korrupció érvényesítése miatt hoztak létre - maffia)  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96A217C9-3FDE-4176-A8E6-5A11831A0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szervezeti cselekvés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849692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2FAD67AC-C8FB-4899-8C31-3A5FF44A6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Szervezet </a:t>
            </a:r>
            <a:r>
              <a:rPr lang="hu-HU" b="1" dirty="0"/>
              <a:t>autonómiáj</a:t>
            </a:r>
            <a:r>
              <a:rPr lang="hu-HU" dirty="0"/>
              <a:t>a:</a:t>
            </a:r>
            <a:br>
              <a:rPr lang="hu-HU" dirty="0"/>
            </a:br>
            <a:r>
              <a:rPr lang="hu-HU" dirty="0"/>
              <a:t> amikor a szervezet rendjét nem kívülállók írják elő, mint a </a:t>
            </a:r>
            <a:r>
              <a:rPr lang="hu-HU" b="1" dirty="0"/>
              <a:t>heteronómia</a:t>
            </a:r>
            <a:r>
              <a:rPr lang="hu-HU" dirty="0"/>
              <a:t> esetében, hanem a szervezethez tartozó társak, mégpedig társi minőségükben - mindegy, hogy egyébként, hogyan valósul meg a rend. autonómia és heteronómia különbsége— tágabb értelemben az autonómia nem feltétlenül azon múlik, hogy a szervezet valóban maga képes-e a szervezet belső rendjét szabályozni, vagy azt kívülről határozzák meg. </a:t>
            </a:r>
            <a:endParaRPr lang="de-DE" dirty="0"/>
          </a:p>
          <a:p>
            <a:r>
              <a:rPr lang="hu-HU" b="1" dirty="0"/>
              <a:t>Heteronómia</a:t>
            </a:r>
            <a:r>
              <a:rPr lang="hu-HU" dirty="0"/>
              <a:t>: az, amikor kívülről határozzák meg a szervezet rendjét. </a:t>
            </a:r>
            <a:endParaRPr lang="de-DE" dirty="0"/>
          </a:p>
          <a:p>
            <a:r>
              <a:rPr lang="hu-HU" b="1" dirty="0" err="1"/>
              <a:t>Autokefália</a:t>
            </a:r>
            <a:r>
              <a:rPr lang="hu-HU" dirty="0"/>
              <a:t>: (</a:t>
            </a:r>
            <a:r>
              <a:rPr lang="hu-HU" dirty="0" err="1"/>
              <a:t>auto</a:t>
            </a:r>
            <a:r>
              <a:rPr lang="hu-HU" dirty="0"/>
              <a:t>: önállóan, külső segítség nélküli). A vezetőt és a szervezet élén álló csoportot, a szervezet saját rendjének megfelelően nevezik ki. Ebben kívülállók nem szólnak bele, mint a </a:t>
            </a:r>
            <a:r>
              <a:rPr lang="hu-HU" dirty="0" err="1"/>
              <a:t>heterokefáliánál</a:t>
            </a:r>
            <a:r>
              <a:rPr lang="hu-HU" dirty="0"/>
              <a:t>.</a:t>
            </a:r>
            <a:endParaRPr lang="de-DE" dirty="0"/>
          </a:p>
          <a:p>
            <a:r>
              <a:rPr lang="hu-HU" b="1" dirty="0" err="1"/>
              <a:t>Heterokefália</a:t>
            </a:r>
            <a:r>
              <a:rPr lang="hu-HU" dirty="0"/>
              <a:t>: az, amikor kívülről döntenek a személyről és a vezető csoportról. 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BF093E0B-AB4F-4ECB-A97C-7755F21FC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szervezetek autonómiája és vezetése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183311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ECCC6B14-2CD8-40DB-9BD4-5C654E063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Az olyan rendet, amely a szervezeti cselekvést szabályozza, </a:t>
            </a:r>
            <a:r>
              <a:rPr lang="hu-HU" b="1" dirty="0"/>
              <a:t>igazgatási rendnek</a:t>
            </a:r>
            <a:r>
              <a:rPr lang="hu-HU" dirty="0"/>
              <a:t> nevezzük. Az egyéb társadalmi cselekvést szabályozó és a szabályozás folytán megnyíló lehetőségeket a cselekvőknek biztosító rendet, viszont </a:t>
            </a:r>
            <a:r>
              <a:rPr lang="hu-HU" b="1" dirty="0"/>
              <a:t>szabályozó rendnek</a:t>
            </a:r>
            <a:r>
              <a:rPr lang="hu-HU" dirty="0"/>
              <a:t> nevezzük.</a:t>
            </a:r>
            <a:br>
              <a:rPr lang="hu-HU" dirty="0"/>
            </a:br>
            <a:r>
              <a:rPr lang="hu-HU" dirty="0"/>
              <a:t>Ennek kapcsán kétféle szervezetet különböztetünk meg:</a:t>
            </a:r>
            <a:br>
              <a:rPr lang="hu-HU" dirty="0"/>
            </a:br>
            <a:r>
              <a:rPr lang="hu-HU" dirty="0"/>
              <a:t>Amennyiben a szervezet csupán igazgatási jellegű rendelkezéseket hoz, </a:t>
            </a:r>
            <a:r>
              <a:rPr lang="hu-HU" b="1" dirty="0"/>
              <a:t>igazgatási szervezetnek </a:t>
            </a:r>
            <a:r>
              <a:rPr lang="hu-HU" dirty="0"/>
              <a:t>nevezzük, amennyiben csupán szabályozási jellegű rendelkezéseket hoz, </a:t>
            </a:r>
            <a:r>
              <a:rPr lang="hu-HU" b="1" dirty="0"/>
              <a:t>szabályozási szervezetnek</a:t>
            </a:r>
            <a:r>
              <a:rPr lang="hu-HU" dirty="0"/>
              <a:t> nevezzük.</a:t>
            </a: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6502B57-E036-4AD4-B20E-0420A6B76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Igazgatási és szabályozó rendek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182103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7B0484C2-E5C0-4857-8852-C69A6CD40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Jürgen Habermas: </a:t>
            </a:r>
            <a:r>
              <a:rPr lang="hu-HU" i="1" dirty="0"/>
              <a:t>A kommunikatív cselekvés elmélete</a:t>
            </a:r>
          </a:p>
          <a:p>
            <a:r>
              <a:rPr lang="hu-HU" dirty="0"/>
              <a:t>két beszéd és cselekvőképes szubjektum interperszonális viszonyának modellezése</a:t>
            </a:r>
          </a:p>
          <a:p>
            <a:r>
              <a:rPr lang="hu-HU" dirty="0"/>
              <a:t>ez alapján különböztet meg eltérő cselekvéskoordinációkat:</a:t>
            </a:r>
            <a:endParaRPr lang="de-DE" dirty="0"/>
          </a:p>
          <a:p>
            <a:r>
              <a:rPr lang="hu-HU" dirty="0"/>
              <a:t>1. </a:t>
            </a:r>
            <a:r>
              <a:rPr lang="hu-HU" b="1" dirty="0"/>
              <a:t>érdekkomplementaritáson nyugvó</a:t>
            </a:r>
            <a:r>
              <a:rPr lang="hu-HU" dirty="0"/>
              <a:t>:</a:t>
            </a:r>
            <a:br>
              <a:rPr lang="hu-HU" dirty="0"/>
            </a:br>
            <a:r>
              <a:rPr lang="hu-HU" dirty="0"/>
              <a:t>- instrumentális cselekvés: valamilyen eszközhasználat segítségével cselekszünk</a:t>
            </a:r>
            <a:br>
              <a:rPr lang="hu-HU" dirty="0"/>
            </a:br>
            <a:r>
              <a:rPr lang="hu-HU" dirty="0"/>
              <a:t>- technikai cselekvési szabályok követése révén fogalmaznak meg egy célt, és az állapotok és események összefüggésébe való beavatkozás hatásfokát nézik.</a:t>
            </a:r>
            <a:br>
              <a:rPr lang="hu-HU" dirty="0"/>
            </a:br>
            <a:r>
              <a:rPr lang="hu-HU" dirty="0"/>
              <a:t>- ennek egy sajátos altípusa a </a:t>
            </a:r>
            <a:r>
              <a:rPr lang="hu-HU" b="1" dirty="0"/>
              <a:t>stratégiai cselekvés</a:t>
            </a:r>
            <a:r>
              <a:rPr lang="hu-HU" dirty="0"/>
              <a:t>: ahol racionális választás lehetőségeiről van szó, racionális ellenjátékos döntéseibe való beavatkozás hatékonyságának a fokát értékeljük</a:t>
            </a:r>
            <a:endParaRPr lang="de-DE" dirty="0"/>
          </a:p>
          <a:p>
            <a:r>
              <a:rPr lang="hu-HU" dirty="0"/>
              <a:t>2.</a:t>
            </a:r>
            <a:r>
              <a:rPr lang="hu-HU" b="1" dirty="0"/>
              <a:t> normatív konszenzuson nyugvó: </a:t>
            </a:r>
            <a:r>
              <a:rPr lang="hu-HU" dirty="0"/>
              <a:t>a szokásszerű (tradicionális) és a jogszerű cselekvések</a:t>
            </a:r>
            <a:endParaRPr lang="de-DE" b="1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970F0F7-499F-43CE-B1B5-95DE5353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IV. A cselekvéskoordináció mechanizmusai a szervezetben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859147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D0699F8B-8855-4917-BC1E-2A251456A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- nem én központú sikerszámítások jellemzik a cselekvőket, hanem alapvetően megegyezési aktusok koordinálják a cselekvéseket</a:t>
            </a:r>
            <a:br>
              <a:rPr lang="hu-HU" dirty="0"/>
            </a:br>
            <a:r>
              <a:rPr lang="hu-HU" dirty="0"/>
              <a:t>- egyéni céljaikat csak olyan feltételek mellett követik, hogy cselekvési terveik közös helyzeti definíciók alapján egymással összehangolhatók és egymásnak megfeleltethetők legyenek.</a:t>
            </a:r>
            <a:br>
              <a:rPr lang="hu-HU" dirty="0"/>
            </a:br>
            <a:r>
              <a:rPr lang="hu-HU" dirty="0"/>
              <a:t>- a kommunikatív cselekvés nem hatni akar elsősorban, hanem megértést keres, mert a megértéssel könnyebben tudunk konszenzushoz jutni, és olyan megoldást keres, ami minden félnek megfelel.</a:t>
            </a:r>
            <a:br>
              <a:rPr lang="hu-HU" dirty="0"/>
            </a:b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0FD9E716-CD18-43F4-8CA6-DB144B65E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kommunikatív cselekvés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3328226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7B7A315-4373-457A-B31F-E749B4C67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Ebben az értelemben a kommunikatív cselekvés a beszéd és a cselekvőképes szubjektumok egyesülő illeszkedések folyamatát jelenti.</a:t>
            </a:r>
            <a:br>
              <a:rPr lang="hu-HU" dirty="0"/>
            </a:br>
            <a:r>
              <a:rPr lang="hu-HU" dirty="0"/>
              <a:t>Ennek során mindig </a:t>
            </a:r>
            <a:r>
              <a:rPr lang="hu-HU" dirty="0" err="1"/>
              <a:t>újraértelmezés</a:t>
            </a:r>
            <a:r>
              <a:rPr lang="hu-HU" dirty="0"/>
              <a:t> történik, ha valami nem egyértelmű. </a:t>
            </a:r>
            <a:br>
              <a:rPr lang="hu-HU" dirty="0"/>
            </a:br>
            <a:r>
              <a:rPr lang="hu-HU" dirty="0"/>
              <a:t>A megoldáshoz vitatkozás, megegyezés útján jutunk el, amiben potenciálisan mindenki részt vehet, és ami elvileg senkire nincs rákényszerítve, és amit mindenki, de legalábbis a többség, magáénak vall- Habermas ezt nevezi kommunikatív racionalitásnak. </a:t>
            </a:r>
            <a:br>
              <a:rPr lang="hu-HU" dirty="0"/>
            </a:b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EDBCEA04-ADA5-4B23-963F-B65B6EC61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kommunikatív cselekvés gyakorlata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593996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45C6E7C4-3F17-4053-8E2C-CD627B363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Miért racionális a kommunikatív cselekvés? </a:t>
            </a:r>
            <a:br>
              <a:rPr lang="hu-HU" dirty="0"/>
            </a:br>
            <a:r>
              <a:rPr lang="hu-HU" dirty="0"/>
              <a:t>- racionális, mert eredménye kommunikatív úton </a:t>
            </a:r>
            <a:r>
              <a:rPr lang="hu-HU" dirty="0" err="1"/>
              <a:t>interszubjektívan</a:t>
            </a:r>
            <a:r>
              <a:rPr lang="hu-HU" dirty="0"/>
              <a:t> legitimált.</a:t>
            </a:r>
            <a:br>
              <a:rPr lang="hu-HU" dirty="0"/>
            </a:br>
            <a:r>
              <a:rPr lang="hu-HU" dirty="0"/>
              <a:t>Csak akkor jön létre, ha a társadalomban két tudás egyaránt jelen van: </a:t>
            </a:r>
            <a:r>
              <a:rPr lang="hu-HU" i="1" dirty="0" err="1"/>
              <a:t>önbefékezés</a:t>
            </a:r>
            <a:r>
              <a:rPr lang="hu-HU" dirty="0"/>
              <a:t>: ne próbáljam a pillanatnyi hatalmi előnyömet kihasználni és ne a hatalmi helyzetemet érvényesítsem, illetve képes legyek arra, hogy a vitában mérleglejem, és jobb érvek esetén elfogadjam a másik nézőpontját. Ennek alapja a </a:t>
            </a:r>
            <a:r>
              <a:rPr lang="hu-HU" i="1" dirty="0"/>
              <a:t>kölcsönös türelem</a:t>
            </a:r>
            <a:r>
              <a:rPr lang="hu-HU" dirty="0"/>
              <a:t>.</a:t>
            </a:r>
            <a:br>
              <a:rPr lang="hu-HU" dirty="0"/>
            </a:br>
            <a:r>
              <a:rPr lang="hu-HU" dirty="0"/>
              <a:t>A megegyezés, mint cél ott van minden egyes kommunikáció hátterében, hiszen a nyelv közös jelentéseket generáló szimbólumrendszer. </a:t>
            </a:r>
            <a:br>
              <a:rPr lang="hu-HU" dirty="0"/>
            </a:br>
            <a:r>
              <a:rPr lang="hu-HU" dirty="0"/>
              <a:t>Habermas az mellett érvel, hogy a modernizáció folyamata egyre növekvő, halmozódó kommunikatív értelmességet eredményez. A modern embernek nagyobb a kommunikáció kompetenciája: könnyebben megértünk és egyetértünk még a nézőpontok különbsége ellenére is, mint a </a:t>
            </a:r>
            <a:r>
              <a:rPr lang="hu-HU" dirty="0" err="1"/>
              <a:t>premodern</a:t>
            </a:r>
            <a:r>
              <a:rPr lang="hu-HU" dirty="0"/>
              <a:t> ember. </a:t>
            </a:r>
            <a:br>
              <a:rPr lang="hu-HU" dirty="0"/>
            </a:b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424D3C6A-F209-47C6-A297-5D11DA94B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kommunikatív racionalitás jegyei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635504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107BABF5-3389-4634-8711-F23C49275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hu-HU" sz="2400" dirty="0" err="1"/>
              <a:t>Propozicionális</a:t>
            </a:r>
            <a:r>
              <a:rPr lang="hu-HU" sz="2400" dirty="0"/>
              <a:t> igazság érvényességi igénye:</a:t>
            </a:r>
            <a:endParaRPr lang="de-DE" sz="2400" dirty="0"/>
          </a:p>
          <a:p>
            <a:pPr lvl="2"/>
            <a:r>
              <a:rPr lang="hu-HU" dirty="0"/>
              <a:t>Olyan kijelentések, melyek igazságtartalma megítélhető → tárgyi vonatkozású érvényességi igény.</a:t>
            </a:r>
            <a:endParaRPr lang="de-DE" dirty="0"/>
          </a:p>
          <a:p>
            <a:pPr lvl="1"/>
            <a:r>
              <a:rPr lang="hu-HU" sz="2400" dirty="0"/>
              <a:t>A normatív helyesség érvényességi igénye:</a:t>
            </a:r>
            <a:endParaRPr lang="de-DE" sz="2400" dirty="0"/>
          </a:p>
          <a:p>
            <a:pPr lvl="2"/>
            <a:r>
              <a:rPr lang="hu-HU" dirty="0"/>
              <a:t>Olyan kijelentéseket sorol ide, amikor a kijelentés csak egy normatív kontextusra utalva helyes.</a:t>
            </a:r>
            <a:endParaRPr lang="de-DE" dirty="0"/>
          </a:p>
          <a:p>
            <a:pPr lvl="2"/>
            <a:r>
              <a:rPr lang="hu-HU" dirty="0"/>
              <a:t>Normák alapján orientálódik a cselekvő (hagyomány, szokás, stb.)</a:t>
            </a:r>
            <a:endParaRPr lang="de-DE" dirty="0"/>
          </a:p>
          <a:p>
            <a:pPr lvl="2"/>
            <a:r>
              <a:rPr lang="hu-HU" dirty="0"/>
              <a:t>A legitimitása alapján ítéljük meg a cselekvést pl. az elesett idős embereken segíteni kell → itt nem lehet a kijelentés igazságtartalmát megvizsgálni, hanem csak az adott normarendben elfogadható, vagy elutasítható</a:t>
            </a:r>
            <a:endParaRPr lang="de-DE" dirty="0"/>
          </a:p>
          <a:p>
            <a:pPr lvl="2"/>
            <a:r>
              <a:rPr lang="hu-HU" dirty="0"/>
              <a:t>Szociális csoport vonatkozása van → az adott társadalmi kontextusban lehet értelmezni</a:t>
            </a:r>
            <a:endParaRPr lang="de-DE" dirty="0"/>
          </a:p>
          <a:p>
            <a:pPr lvl="1"/>
            <a:r>
              <a:rPr lang="hu-HU" sz="2400" dirty="0"/>
              <a:t>A szubjektív hihetőség és őszinteség érvényességi igénye:</a:t>
            </a:r>
            <a:endParaRPr lang="de-DE" sz="2400" dirty="0"/>
          </a:p>
          <a:p>
            <a:pPr lvl="2"/>
            <a:r>
              <a:rPr lang="hu-HU" dirty="0"/>
              <a:t>Az interakcióban lévő személyek azt vizsgálják, hogy tényleg úgy gondolják-e  a manifeszt beszéd tartalmát, ahogy kinyilvánították. pl. politikai kommunikációban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95D890B-D6C5-482D-8732-AA250B672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Érvényességi igények és cselekvéstípusok a szervezeti kommunikációban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3196362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F5E21084-278B-4C53-B47B-93F4557AA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2"/>
            <a:r>
              <a:rPr lang="hu-HU" dirty="0"/>
              <a:t>A cselekvés motivációja egy megfogalmazott cél érdekében mozgósít eszközöket, úgy, hogy az adott helyzetben sikerrel kecsegtető eszközök kiválasztása és megfelelő alkalmazása révén kieszközöli a kívánt állapot bekövetkezését.</a:t>
            </a:r>
            <a:endParaRPr lang="de-DE" dirty="0"/>
          </a:p>
          <a:p>
            <a:pPr lvl="2"/>
            <a:r>
              <a:rPr lang="hu-HU" dirty="0"/>
              <a:t>pl. gazdasági és intézményi szervezet → rendszerszerű szerveződések</a:t>
            </a:r>
            <a:endParaRPr lang="de-DE" dirty="0"/>
          </a:p>
          <a:p>
            <a:pPr lvl="2"/>
            <a:r>
              <a:rPr lang="hu-HU" dirty="0"/>
              <a:t>Központi fogalom: Döntés</a:t>
            </a:r>
            <a:endParaRPr lang="de-DE" dirty="0"/>
          </a:p>
          <a:p>
            <a:pPr lvl="2"/>
            <a:r>
              <a:rPr lang="hu-HU" dirty="0"/>
              <a:t>Egyik altípusa a stratégiai cselekvés:</a:t>
            </a:r>
            <a:endParaRPr lang="de-DE" dirty="0"/>
          </a:p>
          <a:p>
            <a:pPr lvl="3"/>
            <a:r>
              <a:rPr lang="hu-HU" dirty="0"/>
              <a:t>Egy bizonyos szereplő sikerkalkulusába belekerülhet még legalább egy további célirányosan cselekvő személy döntéseivel kapcsolatos várakozás.</a:t>
            </a:r>
            <a:endParaRPr lang="de-DE" dirty="0"/>
          </a:p>
          <a:p>
            <a:pPr lvl="2"/>
            <a:r>
              <a:rPr lang="hu-HU" dirty="0"/>
              <a:t>Legfőbb jellemző: énközpontú haszonszámítás és sikerkalkuláció.</a:t>
            </a:r>
            <a:endParaRPr lang="de-DE" dirty="0"/>
          </a:p>
          <a:p>
            <a:pPr lvl="2"/>
            <a:r>
              <a:rPr lang="hu-HU" dirty="0"/>
              <a:t>Elméleti alapja: Neumann-</a:t>
            </a:r>
            <a:r>
              <a:rPr lang="hu-HU" dirty="0" err="1"/>
              <a:t>Morgenstern</a:t>
            </a:r>
            <a:r>
              <a:rPr lang="hu-HU" dirty="0"/>
              <a:t> játékelmélete (döntéselmélet)</a:t>
            </a:r>
            <a:endParaRPr lang="de-DE" dirty="0"/>
          </a:p>
          <a:p>
            <a:pPr lvl="2"/>
            <a:r>
              <a:rPr lang="hu-HU" dirty="0" err="1"/>
              <a:t>Propozicionális</a:t>
            </a:r>
            <a:r>
              <a:rPr lang="hu-HU" dirty="0"/>
              <a:t> érvényességi igényre épül.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BE23AB42-A4E0-4895-AF7E-9D0038DAF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teleologikus cselekvés a szervezetekben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7509649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3D0A38ED-4DF5-4E5D-B06B-C154F6DF6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/>
            <a:r>
              <a:rPr lang="hu-HU" dirty="0"/>
              <a:t>Nem magányos aktorra, hanem egy közösségre orientálódik.</a:t>
            </a:r>
            <a:endParaRPr lang="de-DE" dirty="0"/>
          </a:p>
          <a:p>
            <a:pPr lvl="2"/>
            <a:r>
              <a:rPr lang="hu-HU" dirty="0"/>
              <a:t>A csoporttagoknak közös értékeik vannak és ezek szerint orientálódnak. → törekszenek a normakövetésre - ez jelenti a cselekvés viszonyítási pontját</a:t>
            </a:r>
            <a:endParaRPr lang="de-DE" dirty="0"/>
          </a:p>
          <a:p>
            <a:pPr lvl="2"/>
            <a:r>
              <a:rPr lang="hu-HU" dirty="0"/>
              <a:t>Normák: Valamely szociális csoportban való egyetértés alapjai.</a:t>
            </a:r>
            <a:endParaRPr lang="de-DE" dirty="0"/>
          </a:p>
          <a:p>
            <a:pPr lvl="2"/>
            <a:r>
              <a:rPr lang="hu-HU" dirty="0"/>
              <a:t>Ha valaki </a:t>
            </a:r>
            <a:r>
              <a:rPr lang="hu-HU" dirty="0" err="1"/>
              <a:t>normakövetően</a:t>
            </a:r>
            <a:r>
              <a:rPr lang="hu-HU" dirty="0"/>
              <a:t> viselkedik → a másik is a mindenkor megengedett cselekvések közül igyekszik választani → biztonság</a:t>
            </a:r>
            <a:endParaRPr lang="de-DE" dirty="0"/>
          </a:p>
          <a:p>
            <a:pPr lvl="2"/>
            <a:r>
              <a:rPr lang="hu-HU" dirty="0"/>
              <a:t>A normaszegés alkalmával erősödik meg és mutatkozik meg a norma.</a:t>
            </a:r>
            <a:endParaRPr lang="de-DE" dirty="0"/>
          </a:p>
          <a:p>
            <a:pPr lvl="2"/>
            <a:r>
              <a:rPr lang="hu-HU" dirty="0"/>
              <a:t>Központi fogalma: Normakövetés </a:t>
            </a:r>
            <a:endParaRPr lang="de-DE" dirty="0"/>
          </a:p>
          <a:p>
            <a:pPr lvl="2"/>
            <a:r>
              <a:rPr lang="hu-HU" dirty="0"/>
              <a:t>Elméleti alapja:</a:t>
            </a:r>
            <a:endParaRPr lang="de-DE" dirty="0"/>
          </a:p>
          <a:p>
            <a:pPr lvl="3"/>
            <a:r>
              <a:rPr lang="hu-HU" dirty="0" err="1"/>
              <a:t>Durkheim</a:t>
            </a:r>
            <a:r>
              <a:rPr lang="hu-HU" dirty="0"/>
              <a:t>: A társadalmi norma nem személyes döntés, és kényszerítő erővel hat.</a:t>
            </a:r>
            <a:endParaRPr lang="de-DE" dirty="0"/>
          </a:p>
          <a:p>
            <a:pPr lvl="3"/>
            <a:r>
              <a:rPr lang="hu-HU" dirty="0" err="1"/>
              <a:t>Talcott</a:t>
            </a:r>
            <a:r>
              <a:rPr lang="hu-HU" dirty="0"/>
              <a:t> </a:t>
            </a:r>
            <a:r>
              <a:rPr lang="hu-HU" dirty="0" err="1"/>
              <a:t>Parsons</a:t>
            </a:r>
            <a:r>
              <a:rPr lang="hu-HU" dirty="0"/>
              <a:t> társadalomelmélet</a:t>
            </a:r>
            <a:endParaRPr lang="de-DE" dirty="0"/>
          </a:p>
          <a:p>
            <a:r>
              <a:rPr lang="hu-HU" dirty="0"/>
              <a:t>A normatív érvényességi igényre épül</a:t>
            </a: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4E378754-354E-423D-A05C-14878DD3F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</a:t>
            </a:r>
            <a:r>
              <a:rPr lang="hu-HU" sz="2800" dirty="0" err="1"/>
              <a:t>normavezérelt</a:t>
            </a:r>
            <a:r>
              <a:rPr lang="hu-HU" sz="2800" dirty="0"/>
              <a:t> cselekvés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6999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A szó etimológiája – </a:t>
            </a:r>
            <a:r>
              <a:rPr lang="hu-HU" dirty="0" err="1"/>
              <a:t>communa</a:t>
            </a:r>
            <a:r>
              <a:rPr lang="hu-HU" dirty="0"/>
              <a:t> – közös jelentésalkotás</a:t>
            </a:r>
          </a:p>
          <a:p>
            <a:pPr marL="0" indent="0" algn="ctr">
              <a:buNone/>
            </a:pPr>
            <a:r>
              <a:rPr lang="hu-HU" b="1" i="1" dirty="0" err="1"/>
              <a:t>alter</a:t>
            </a:r>
            <a:r>
              <a:rPr lang="hu-HU" dirty="0"/>
              <a:t> és </a:t>
            </a:r>
            <a:r>
              <a:rPr lang="hu-HU" b="1" i="1" dirty="0"/>
              <a:t>ego</a:t>
            </a:r>
            <a:r>
              <a:rPr lang="hu-HU" dirty="0"/>
              <a:t> interakciója: kísérlet a közös jelentésalkotásra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kommunikáció fogalma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3789040"/>
            <a:ext cx="4582343" cy="274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22941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14DA9BCC-FDCD-4EBC-AE92-7992BDF78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2"/>
            <a:r>
              <a:rPr lang="hu-HU" dirty="0"/>
              <a:t>A cselekvés az adott interakcióban résztvevőkre orientálódik.</a:t>
            </a:r>
            <a:endParaRPr lang="de-DE" dirty="0"/>
          </a:p>
          <a:p>
            <a:pPr lvl="2"/>
            <a:r>
              <a:rPr lang="hu-HU" dirty="0"/>
              <a:t>Résztvevők:</a:t>
            </a:r>
            <a:endParaRPr lang="de-DE" dirty="0"/>
          </a:p>
          <a:p>
            <a:pPr lvl="3"/>
            <a:r>
              <a:rPr lang="hu-HU" dirty="0"/>
              <a:t>Akik egymás számára közönséget képeznek, melynek szem előtt megjelenítik önmagukat</a:t>
            </a:r>
            <a:endParaRPr lang="de-DE" dirty="0"/>
          </a:p>
          <a:p>
            <a:pPr lvl="3"/>
            <a:r>
              <a:rPr lang="hu-HU" dirty="0"/>
              <a:t>a cselekvők szubjektivitásukat célzott módon leleplezik</a:t>
            </a:r>
            <a:endParaRPr lang="de-DE" dirty="0"/>
          </a:p>
          <a:p>
            <a:pPr lvl="3"/>
            <a:r>
              <a:rPr lang="hu-HU" dirty="0"/>
              <a:t>céljuk a </a:t>
            </a:r>
            <a:r>
              <a:rPr lang="hu-HU" dirty="0" err="1"/>
              <a:t>benyomáskeltés</a:t>
            </a:r>
            <a:r>
              <a:rPr lang="hu-HU" dirty="0"/>
              <a:t> → kép kialakítása a közönségben</a:t>
            </a:r>
            <a:endParaRPr lang="de-DE" dirty="0"/>
          </a:p>
          <a:p>
            <a:pPr lvl="2"/>
            <a:r>
              <a:rPr lang="hu-HU" dirty="0"/>
              <a:t>Elméleti alap: </a:t>
            </a:r>
            <a:endParaRPr lang="de-DE" dirty="0"/>
          </a:p>
          <a:p>
            <a:pPr lvl="3"/>
            <a:r>
              <a:rPr lang="hu-HU" dirty="0"/>
              <a:t>E. </a:t>
            </a:r>
            <a:r>
              <a:rPr lang="hu-HU" dirty="0" err="1"/>
              <a:t>Goffmann</a:t>
            </a:r>
            <a:r>
              <a:rPr lang="hu-HU" dirty="0"/>
              <a:t>: homlokzat, homlokzatalakítás, szerepelvárás</a:t>
            </a:r>
            <a:endParaRPr lang="de-DE" dirty="0"/>
          </a:p>
          <a:p>
            <a:pPr lvl="2"/>
            <a:r>
              <a:rPr lang="hu-HU" dirty="0"/>
              <a:t>Ez az életvilági kommunikációjában van hangsúlyosan jelen.</a:t>
            </a:r>
            <a:endParaRPr lang="de-DE" dirty="0"/>
          </a:p>
          <a:p>
            <a:pPr lvl="2"/>
            <a:r>
              <a:rPr lang="hu-HU" dirty="0"/>
              <a:t>Központi fogalma: Önábrázolás</a:t>
            </a:r>
            <a:endParaRPr lang="de-DE" dirty="0"/>
          </a:p>
          <a:p>
            <a:pPr lvl="2"/>
            <a:r>
              <a:rPr lang="hu-HU" dirty="0"/>
              <a:t>Nem spontán cselekvés, hanem a saját élmények kifejezésének nézőközönségre vonatkozott stilizálását jelenti.</a:t>
            </a:r>
            <a:endParaRPr lang="de-DE" dirty="0"/>
          </a:p>
          <a:p>
            <a:pPr lvl="2"/>
            <a:r>
              <a:rPr lang="hu-HU" dirty="0"/>
              <a:t>Szubjektív hihetőség-őszinteség érvényességi igényére épül.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A88FF992-447C-41B7-BC5B-F0172258E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dramaturgiai cselekvés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0004035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038197DC-2EBE-4ED3-96B7-593450A5D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hu-HU" dirty="0"/>
              <a:t>Legalább két beszéd- és cselekvőképes ember interakciójára vonatkozik, akik akár szóbeli, akár szóbeliségen kívüli eszközökkel személyközi viszonyba lépnek egymással.</a:t>
            </a:r>
            <a:endParaRPr lang="de-DE" dirty="0"/>
          </a:p>
          <a:p>
            <a:pPr lvl="2"/>
            <a:r>
              <a:rPr lang="hu-HU" dirty="0"/>
              <a:t>A cselekvők meghatározott helyzetekre vonatkozó egyetértést keresnek azért, hogy terveiket, cselekvéseiket észszerűen koordinálják.</a:t>
            </a:r>
            <a:endParaRPr lang="de-DE" dirty="0"/>
          </a:p>
          <a:p>
            <a:pPr lvl="2"/>
            <a:r>
              <a:rPr lang="hu-HU" dirty="0"/>
              <a:t>Központi fogalma: Interpretáció</a:t>
            </a:r>
            <a:endParaRPr lang="de-DE" dirty="0"/>
          </a:p>
          <a:p>
            <a:pPr lvl="2"/>
            <a:r>
              <a:rPr lang="hu-HU" dirty="0"/>
              <a:t>Elméleti alapja:</a:t>
            </a:r>
            <a:endParaRPr lang="de-DE" dirty="0"/>
          </a:p>
          <a:p>
            <a:pPr lvl="3"/>
            <a:r>
              <a:rPr lang="hu-HU" dirty="0" err="1"/>
              <a:t>Mead</a:t>
            </a:r>
            <a:r>
              <a:rPr lang="hu-HU" dirty="0"/>
              <a:t>: szimbolikus </a:t>
            </a:r>
            <a:r>
              <a:rPr lang="hu-HU" dirty="0" err="1"/>
              <a:t>interakcionizmus</a:t>
            </a:r>
            <a:r>
              <a:rPr lang="hu-HU" dirty="0"/>
              <a:t>, ill. az </a:t>
            </a:r>
            <a:r>
              <a:rPr lang="hu-HU" dirty="0" err="1"/>
              <a:t>etnometodológiai</a:t>
            </a:r>
            <a:r>
              <a:rPr lang="hu-HU" dirty="0"/>
              <a:t> iskola (H. </a:t>
            </a:r>
            <a:r>
              <a:rPr lang="hu-HU" dirty="0" err="1"/>
              <a:t>Garfinkel</a:t>
            </a:r>
            <a:r>
              <a:rPr lang="hu-HU" dirty="0"/>
              <a:t>: hogyan </a:t>
            </a:r>
            <a:r>
              <a:rPr lang="hu-HU" dirty="0" err="1"/>
              <a:t>alkudunk</a:t>
            </a:r>
            <a:r>
              <a:rPr lang="hu-HU" dirty="0"/>
              <a:t> ki közös jelentéseket?)</a:t>
            </a: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DF3146F-E408-483E-B736-DB409E46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kommunikatív cselekvés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8883172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75985613-32E1-4099-ABAD-51241760E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hu-HU" sz="2400" dirty="0"/>
              <a:t>Teleologikus → objektív világra orientálódik:</a:t>
            </a:r>
            <a:endParaRPr lang="de-DE" sz="2400" dirty="0"/>
          </a:p>
          <a:p>
            <a:pPr lvl="2"/>
            <a:r>
              <a:rPr lang="hu-HU" dirty="0"/>
              <a:t>igaz kijelentés tehető erre a világra</a:t>
            </a:r>
            <a:endParaRPr lang="de-DE" dirty="0"/>
          </a:p>
          <a:p>
            <a:pPr lvl="1"/>
            <a:r>
              <a:rPr lang="hu-HU" sz="2400" dirty="0"/>
              <a:t>Normatív → szociális világra orientálódik:</a:t>
            </a:r>
            <a:endParaRPr lang="de-DE" sz="2400" dirty="0"/>
          </a:p>
          <a:p>
            <a:pPr lvl="2"/>
            <a:r>
              <a:rPr lang="hu-HU" dirty="0"/>
              <a:t>legitim módon szabályozott interperszonális viszonyok összessége</a:t>
            </a:r>
            <a:endParaRPr lang="de-DE" dirty="0"/>
          </a:p>
          <a:p>
            <a:pPr lvl="2"/>
            <a:r>
              <a:rPr lang="hu-HU" dirty="0"/>
              <a:t>a jelentések interakciók útján </a:t>
            </a:r>
            <a:r>
              <a:rPr lang="hu-HU" dirty="0" err="1"/>
              <a:t>kialkudottak</a:t>
            </a:r>
            <a:r>
              <a:rPr lang="hu-HU" dirty="0"/>
              <a:t> → közös normák, szabályok, orientációk</a:t>
            </a:r>
            <a:endParaRPr lang="de-DE" dirty="0"/>
          </a:p>
          <a:p>
            <a:pPr lvl="1"/>
            <a:r>
              <a:rPr lang="hu-HU" sz="2400" dirty="0"/>
              <a:t>Dramaturgiai → szubjektív világra orientálódik:</a:t>
            </a:r>
            <a:endParaRPr lang="de-DE" sz="2400" dirty="0"/>
          </a:p>
          <a:p>
            <a:pPr lvl="2"/>
            <a:r>
              <a:rPr lang="hu-HU" dirty="0"/>
              <a:t>a beszélő saját élményeinek összessége, amihez privilegizált módon ő fér hozzá → az én identitásának vonatkozásai </a:t>
            </a:r>
            <a:endParaRPr lang="de-DE" dirty="0"/>
          </a:p>
          <a:p>
            <a:pPr lvl="1"/>
            <a:r>
              <a:rPr lang="hu-HU" sz="2400" dirty="0"/>
              <a:t>Kommunikatív cselekvés → mind a három világra orientálódik</a:t>
            </a:r>
            <a:endParaRPr lang="de-DE" sz="2400" dirty="0"/>
          </a:p>
          <a:p>
            <a:pPr lvl="2"/>
            <a:r>
              <a:rPr lang="hu-HU" dirty="0"/>
              <a:t>Kitüntetett cselekvéstípus</a:t>
            </a:r>
            <a:endParaRPr lang="de-DE" dirty="0"/>
          </a:p>
          <a:p>
            <a:pPr lvl="2"/>
            <a:r>
              <a:rPr lang="hu-HU" dirty="0"/>
              <a:t>Egyensúlyt teremt a nyelv különböző funkciói között:</a:t>
            </a:r>
            <a:endParaRPr lang="de-DE" dirty="0"/>
          </a:p>
          <a:p>
            <a:pPr lvl="3"/>
            <a:r>
              <a:rPr lang="hu-HU" dirty="0"/>
              <a:t>objektív valóságtartalom</a:t>
            </a:r>
            <a:endParaRPr lang="de-DE" dirty="0"/>
          </a:p>
          <a:p>
            <a:pPr lvl="3"/>
            <a:r>
              <a:rPr lang="hu-HU" dirty="0"/>
              <a:t>normatív tartalmak </a:t>
            </a:r>
            <a:endParaRPr lang="de-DE" dirty="0"/>
          </a:p>
          <a:p>
            <a:pPr lvl="3"/>
            <a:r>
              <a:rPr lang="hu-HU" dirty="0"/>
              <a:t>szubjektív megnyilvánulások</a:t>
            </a:r>
            <a:endParaRPr lang="de-DE" dirty="0"/>
          </a:p>
          <a:p>
            <a:pPr lvl="2"/>
            <a:r>
              <a:rPr lang="hu-HU" dirty="0"/>
              <a:t>Ha nincs kommunikatív cselekvés → visszalépés valamelyik világra való orientációval. → a kommunikatív cselekvésben egyetlen félnek sincs értelmezési monopóliuma</a:t>
            </a: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A207660-8812-42E7-99FE-D15023A1C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Érvényességi igények és cselekvések a világhoz fűződő viszonyban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33836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3E1A3354-092D-4589-BE21-E30C9AFA8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1. </a:t>
            </a:r>
            <a:r>
              <a:rPr lang="hu-HU" dirty="0" err="1"/>
              <a:t>Intraperszonális</a:t>
            </a:r>
            <a:r>
              <a:rPr lang="hu-HU" dirty="0"/>
              <a:t> [személyen belüli]</a:t>
            </a:r>
          </a:p>
          <a:p>
            <a:pPr lvl="0"/>
            <a:r>
              <a:rPr lang="hu-HU" dirty="0"/>
              <a:t>2. Interperszonális [személyközi]</a:t>
            </a:r>
          </a:p>
          <a:p>
            <a:pPr lvl="0"/>
            <a:r>
              <a:rPr lang="hu-HU" dirty="0"/>
              <a:t>3. Csoporton belüli</a:t>
            </a:r>
          </a:p>
          <a:p>
            <a:pPr lvl="0"/>
            <a:r>
              <a:rPr lang="hu-HU" dirty="0"/>
              <a:t>4. Intézményes, szervezeti</a:t>
            </a:r>
          </a:p>
          <a:p>
            <a:pPr lvl="0"/>
            <a:r>
              <a:rPr lang="hu-HU" dirty="0"/>
              <a:t>5. hálózati kommunikáció </a:t>
            </a:r>
          </a:p>
          <a:p>
            <a:pPr lvl="0"/>
            <a:r>
              <a:rPr lang="hu-HU" dirty="0"/>
              <a:t>6. tömegkommunikáció </a:t>
            </a:r>
          </a:p>
          <a:p>
            <a:pPr lvl="0"/>
            <a:r>
              <a:rPr lang="hu-HU" dirty="0"/>
              <a:t>7. társadalmi kommunikáció</a:t>
            </a: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E9E5790D-8403-4EA9-ADED-E7ABBA54C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000" dirty="0"/>
              <a:t>Kommunikációs szintek</a:t>
            </a:r>
          </a:p>
        </p:txBody>
      </p:sp>
    </p:spTree>
    <p:extLst>
      <p:ext uri="{BB962C8B-B14F-4D97-AF65-F5344CB8AC3E}">
        <p14:creationId xmlns:p14="http://schemas.microsoft.com/office/powerpoint/2010/main" val="329010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7DA6C865-D353-435D-9FFA-969E7C52F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1. Strukturális nézőpont: </a:t>
            </a:r>
          </a:p>
          <a:p>
            <a:pPr lvl="1"/>
            <a:r>
              <a:rPr lang="hu-HU" sz="2400" dirty="0" err="1"/>
              <a:t>Makro</a:t>
            </a:r>
            <a:r>
              <a:rPr lang="hu-HU" sz="2400" dirty="0"/>
              <a:t>- vagy </a:t>
            </a:r>
            <a:r>
              <a:rPr lang="hu-HU" sz="2400" dirty="0" err="1"/>
              <a:t>mikroszintű</a:t>
            </a:r>
            <a:r>
              <a:rPr lang="hu-HU" sz="2400" dirty="0"/>
              <a:t> vizsgálatok (a társadalmi viszonyokból, vagy a szervezet felépítéséből indul-e ki az elemzés) </a:t>
            </a:r>
          </a:p>
          <a:p>
            <a:pPr lvl="0"/>
            <a:r>
              <a:rPr lang="hu-HU" dirty="0"/>
              <a:t>2. a szervezet vizsgálatának alapegysége szerint</a:t>
            </a:r>
          </a:p>
          <a:p>
            <a:pPr lvl="1"/>
            <a:r>
              <a:rPr lang="hu-HU" sz="2400" dirty="0"/>
              <a:t>Cselekvéselméleti (pl. Max Weber, </a:t>
            </a:r>
            <a:r>
              <a:rPr lang="hu-HU" sz="2400" dirty="0" err="1"/>
              <a:t>Talcott</a:t>
            </a:r>
            <a:r>
              <a:rPr lang="hu-HU" sz="2400" dirty="0"/>
              <a:t> </a:t>
            </a:r>
            <a:r>
              <a:rPr lang="hu-HU" sz="2400" dirty="0" err="1"/>
              <a:t>Parsons</a:t>
            </a:r>
            <a:r>
              <a:rPr lang="hu-HU" sz="2400" dirty="0"/>
              <a:t>, Jürgen Habermas)  </a:t>
            </a:r>
          </a:p>
          <a:p>
            <a:pPr lvl="1"/>
            <a:r>
              <a:rPr lang="hu-HU" sz="2400" dirty="0"/>
              <a:t>Kommunikációelméleti kiindulás (pl. </a:t>
            </a:r>
            <a:r>
              <a:rPr lang="hu-HU" sz="2400" dirty="0" err="1"/>
              <a:t>Niklas</a:t>
            </a:r>
            <a:r>
              <a:rPr lang="hu-HU" sz="2400" dirty="0"/>
              <a:t> </a:t>
            </a:r>
            <a:r>
              <a:rPr lang="hu-HU" sz="2400" dirty="0" err="1"/>
              <a:t>Luhmann</a:t>
            </a:r>
            <a:r>
              <a:rPr lang="hu-HU" sz="2400" dirty="0"/>
              <a:t>)</a:t>
            </a:r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6F0B731C-2C85-4254-B713-62801F5ED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/>
              <a:t>A szervezetek elemzésének hagyományai</a:t>
            </a:r>
          </a:p>
        </p:txBody>
      </p:sp>
    </p:spTree>
    <p:extLst>
      <p:ext uri="{BB962C8B-B14F-4D97-AF65-F5344CB8AC3E}">
        <p14:creationId xmlns:p14="http://schemas.microsoft.com/office/powerpoint/2010/main" val="2013188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A25CFE21-0B2E-4663-AA00-4B500DE95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Ferdinand </a:t>
            </a:r>
            <a:r>
              <a:rPr lang="hu-HU" dirty="0" err="1"/>
              <a:t>Tönnies</a:t>
            </a:r>
            <a:r>
              <a:rPr lang="hu-HU" dirty="0"/>
              <a:t> (1855-1936)</a:t>
            </a:r>
          </a:p>
          <a:p>
            <a:pPr marL="411480" lvl="1" indent="0">
              <a:buNone/>
            </a:pPr>
            <a:r>
              <a:rPr lang="hu-HU" sz="2400" dirty="0"/>
              <a:t>Közösség és társadalom című munkája</a:t>
            </a:r>
          </a:p>
          <a:p>
            <a:pPr lvl="0"/>
            <a:r>
              <a:rPr lang="hu-HU" dirty="0" err="1"/>
              <a:t>Makro</a:t>
            </a:r>
            <a:r>
              <a:rPr lang="hu-HU" dirty="0"/>
              <a:t>- és </a:t>
            </a:r>
            <a:r>
              <a:rPr lang="hu-HU" dirty="0" err="1"/>
              <a:t>mikroszintű</a:t>
            </a:r>
            <a:r>
              <a:rPr lang="hu-HU" dirty="0"/>
              <a:t> vizsgálatok:</a:t>
            </a:r>
          </a:p>
          <a:p>
            <a:pPr lvl="0"/>
            <a:r>
              <a:rPr lang="hu-HU" dirty="0"/>
              <a:t>- az egyéni psziché (</a:t>
            </a:r>
            <a:r>
              <a:rPr lang="hu-HU" dirty="0" err="1"/>
              <a:t>mikro</a:t>
            </a:r>
            <a:r>
              <a:rPr lang="hu-HU" dirty="0"/>
              <a:t>)</a:t>
            </a:r>
          </a:p>
          <a:p>
            <a:pPr lvl="0"/>
            <a:r>
              <a:rPr lang="hu-HU" dirty="0"/>
              <a:t>- a szervezet szintje (</a:t>
            </a:r>
            <a:r>
              <a:rPr lang="hu-HU" dirty="0" err="1"/>
              <a:t>makro</a:t>
            </a:r>
            <a:r>
              <a:rPr lang="hu-HU" dirty="0"/>
              <a:t>)</a:t>
            </a:r>
          </a:p>
          <a:p>
            <a:r>
              <a:rPr lang="hu-HU" sz="2600" dirty="0"/>
              <a:t>Két filozófia hagyomány szintézise:</a:t>
            </a:r>
          </a:p>
          <a:p>
            <a:r>
              <a:rPr lang="hu-HU" sz="2600" dirty="0"/>
              <a:t>- szerződéselméletek (</a:t>
            </a:r>
            <a:r>
              <a:rPr lang="hu-HU" sz="2600" dirty="0" err="1"/>
              <a:t>Th</a:t>
            </a:r>
            <a:r>
              <a:rPr lang="hu-HU" sz="2600" dirty="0"/>
              <a:t>. Hobbes)</a:t>
            </a:r>
          </a:p>
          <a:p>
            <a:r>
              <a:rPr lang="hu-HU" sz="2600" dirty="0"/>
              <a:t>- </a:t>
            </a:r>
            <a:r>
              <a:rPr lang="hu-HU" sz="2600" dirty="0" err="1"/>
              <a:t>historicizmus</a:t>
            </a:r>
            <a:r>
              <a:rPr lang="hu-HU" sz="2600" dirty="0"/>
              <a:t> (</a:t>
            </a:r>
            <a:r>
              <a:rPr lang="hu-HU" sz="2600" dirty="0" err="1"/>
              <a:t>Ranke</a:t>
            </a:r>
            <a:r>
              <a:rPr lang="hu-HU" sz="2600" dirty="0"/>
              <a:t>)</a:t>
            </a:r>
          </a:p>
          <a:p>
            <a:endParaRPr lang="hu-HU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8A947AA0-1FC8-411D-BF89-1BFA67B3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000" dirty="0"/>
              <a:t>I. Közösség és társadalom típusú szervezetek a modern társadalomban (</a:t>
            </a:r>
            <a:r>
              <a:rPr lang="hu-HU" sz="2000" dirty="0" err="1"/>
              <a:t>Tönnies</a:t>
            </a:r>
            <a:r>
              <a:rPr lang="hu-HU" sz="2000" dirty="0"/>
              <a:t> elmélete)</a:t>
            </a:r>
          </a:p>
        </p:txBody>
      </p:sp>
    </p:spTree>
    <p:extLst>
      <p:ext uri="{BB962C8B-B14F-4D97-AF65-F5344CB8AC3E}">
        <p14:creationId xmlns:p14="http://schemas.microsoft.com/office/powerpoint/2010/main" val="2479637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B41B0454-ECBF-4BD6-B312-35B77D433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Lényegakarat (</a:t>
            </a:r>
            <a:r>
              <a:rPr lang="hu-HU" dirty="0" err="1"/>
              <a:t>Wesenwille</a:t>
            </a:r>
            <a:r>
              <a:rPr lang="hu-HU" dirty="0"/>
              <a:t>) – szerves része az embernek, eredendően bennünk van, minden emocionális, irracionális elemével együtt, ösztönösen (nem tudatos mérlegelés következménye), szokásainkban, emlékezetünkben van jelen. </a:t>
            </a:r>
          </a:p>
          <a:p>
            <a:r>
              <a:rPr lang="hu-HU" dirty="0"/>
              <a:t>Választóakarat (</a:t>
            </a:r>
            <a:r>
              <a:rPr lang="hu-HU" dirty="0" err="1"/>
              <a:t>Kürwille</a:t>
            </a:r>
            <a:r>
              <a:rPr lang="hu-HU" dirty="0"/>
              <a:t>)- olyan belső pszichés késztetés, amikor tudatos megfontolás alapján cselekszünk, igyekszünk racionálisan, észszerűen cselekedni, formál logikai megfontolások alapján mérlegelünk: megnézzük milyen cselekvési alternatívák adottak és hogyan tudom a számomra legkedvezőbb döntést meghozni. Mindig van egyéni mérlegelés, utilitarisztikus megfontolás kapcsolódik a választáshoz (utilitarizmus: haszonelvűség: a döntés milyen haszonnal kecsegtet- filozófiai irányzat). </a:t>
            </a: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AFADF0F7-C118-4B61-93ED-BD0E02D7F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szervezetek individuális szintje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598058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3760D079-5FEC-4615-BA2F-DB6566D60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Közösség (</a:t>
            </a:r>
            <a:r>
              <a:rPr lang="hu-HU" dirty="0" err="1"/>
              <a:t>Gemeinschaft</a:t>
            </a:r>
            <a:r>
              <a:rPr lang="hu-HU" dirty="0"/>
              <a:t>) alapú szerveződés. </a:t>
            </a:r>
          </a:p>
          <a:p>
            <a:r>
              <a:rPr lang="hu-HU" dirty="0"/>
              <a:t>- a közösségre egy közös hit, elköteleződés jellemző. (van egy bizalmi viszony a résztvevők között) </a:t>
            </a:r>
          </a:p>
          <a:p>
            <a:r>
              <a:rPr lang="hu-HU" dirty="0"/>
              <a:t>- az itt lévő kommunikáció nem haszonelvű, közvetlen kapcsolat van az emberek között</a:t>
            </a:r>
          </a:p>
          <a:p>
            <a:r>
              <a:rPr lang="hu-HU" dirty="0"/>
              <a:t>- a személyiség teljes egészével részt vesz a kapcsolatban</a:t>
            </a:r>
          </a:p>
          <a:p>
            <a:r>
              <a:rPr lang="hu-HU" dirty="0"/>
              <a:t>- az emberben közös jegyekre épít, arra fókuszál, ami benne és bennem is megvan.</a:t>
            </a:r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1F602249-9EA3-4A4F-A71D-ABF2BEDF7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szervezetek makroszintje (közösség elvű szerveződés)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167832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>
            <a:extLst>
              <a:ext uri="{FF2B5EF4-FFF2-40B4-BE49-F238E27FC236}">
                <a16:creationId xmlns:a16="http://schemas.microsoft.com/office/drawing/2014/main" id="{4622454F-C598-449E-875C-BF655B0FC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 - amit a piaci világban találunk</a:t>
            </a:r>
          </a:p>
          <a:p>
            <a:r>
              <a:rPr lang="hu-HU" dirty="0"/>
              <a:t>- individuumként van jelen az ember: közöttük az érintkezés cserekapcsolatokon alapul, racionálisan döntök és mérlegelek</a:t>
            </a:r>
          </a:p>
          <a:p>
            <a:r>
              <a:rPr lang="hu-HU" dirty="0"/>
              <a:t>- csak magára számíthat mindenki, magáért harcol, a korlátozottan jelenlévő javak megszerzése a cél, az egyén a saját egyéni jegyeire igyekszik építkezni</a:t>
            </a:r>
          </a:p>
          <a:p>
            <a:r>
              <a:rPr lang="hu-HU" dirty="0"/>
              <a:t>Az erős és a gyenge kötések kérdése (</a:t>
            </a:r>
            <a:r>
              <a:rPr lang="hu-HU" dirty="0" err="1"/>
              <a:t>strong</a:t>
            </a:r>
            <a:r>
              <a:rPr lang="hu-HU" dirty="0"/>
              <a:t> and </a:t>
            </a:r>
            <a:r>
              <a:rPr lang="hu-HU" dirty="0" err="1"/>
              <a:t>weak</a:t>
            </a:r>
            <a:r>
              <a:rPr lang="hu-HU" dirty="0"/>
              <a:t> </a:t>
            </a:r>
            <a:r>
              <a:rPr lang="hu-HU" dirty="0" err="1"/>
              <a:t>ties</a:t>
            </a:r>
            <a:r>
              <a:rPr lang="hu-HU" dirty="0"/>
              <a:t>)</a:t>
            </a:r>
            <a:endParaRPr lang="de-DE" dirty="0"/>
          </a:p>
          <a:p>
            <a:endParaRPr lang="de-DE" dirty="0"/>
          </a:p>
        </p:txBody>
      </p:sp>
      <p:sp>
        <p:nvSpPr>
          <p:cNvPr id="3" name="Cím 2">
            <a:extLst>
              <a:ext uri="{FF2B5EF4-FFF2-40B4-BE49-F238E27FC236}">
                <a16:creationId xmlns:a16="http://schemas.microsoft.com/office/drawing/2014/main" id="{FF3BE6A4-5DFC-4FE6-8BEB-AAA9D4C4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dirty="0"/>
              <a:t>A szervezetek makroszintje (társadalom elvű szerveződés)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337946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mény kötés">
  <a:themeElements>
    <a:clrScheme name="Kemény kötés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Kemény kötés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mény kötés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0</TotalTime>
  <Words>2870</Words>
  <Application>Microsoft Office PowerPoint</Application>
  <PresentationFormat>Diavetítés a képernyőre (4:3 oldalarány)</PresentationFormat>
  <Paragraphs>161</Paragraphs>
  <Slides>32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5" baseType="lpstr">
      <vt:lpstr>Book Antiqua</vt:lpstr>
      <vt:lpstr>Wingdings</vt:lpstr>
      <vt:lpstr>Kemény kötés</vt:lpstr>
      <vt:lpstr>Szervezeti kommunikáció</vt:lpstr>
      <vt:lpstr>A félév menete</vt:lpstr>
      <vt:lpstr>A kommunikáció fogalma</vt:lpstr>
      <vt:lpstr>Kommunikációs szintek</vt:lpstr>
      <vt:lpstr>A szervezetek elemzésének hagyományai</vt:lpstr>
      <vt:lpstr>I. Közösség és társadalom típusú szervezetek a modern társadalomban (Tönnies elmélete)</vt:lpstr>
      <vt:lpstr>A szervezetek individuális szintje</vt:lpstr>
      <vt:lpstr>A szervezetek makroszintje (közösség elvű szerveződés)</vt:lpstr>
      <vt:lpstr>A szervezetek makroszintje (társadalom elvű szerveződés)</vt:lpstr>
      <vt:lpstr>II. A Max Weber-i cselekvési modell</vt:lpstr>
      <vt:lpstr>A társadalmi cselekvés Webernél</vt:lpstr>
      <vt:lpstr>Tradicionális és affektuális cselekvés a szervezetben</vt:lpstr>
      <vt:lpstr>Értékracionális cselekvés a szervezetben</vt:lpstr>
      <vt:lpstr>A célracionális cselekvés a szervezetben</vt:lpstr>
      <vt:lpstr>III. A weberi szervezeti cselekvés modellje</vt:lpstr>
      <vt:lpstr>A kívülről biztosított rend (konvenció)</vt:lpstr>
      <vt:lpstr>A kívülről biztosított rend (jog)</vt:lpstr>
      <vt:lpstr>Zárt és nyitott társadalmi kapcsolatok</vt:lpstr>
      <vt:lpstr>A szervezet weberi meghatározása</vt:lpstr>
      <vt:lpstr>A szervezeti cselekvés</vt:lpstr>
      <vt:lpstr>A szervezetek autonómiája és vezetése</vt:lpstr>
      <vt:lpstr>Igazgatási és szabályozó rendek</vt:lpstr>
      <vt:lpstr>IV. A cselekvéskoordináció mechanizmusai a szervezetben</vt:lpstr>
      <vt:lpstr>A kommunikatív cselekvés</vt:lpstr>
      <vt:lpstr>A kommunikatív cselekvés gyakorlata</vt:lpstr>
      <vt:lpstr>A kommunikatív racionalitás jegyei</vt:lpstr>
      <vt:lpstr>Érvényességi igények és cselekvéstípusok a szervezeti kommunikációban</vt:lpstr>
      <vt:lpstr>A teleologikus cselekvés a szervezetekben</vt:lpstr>
      <vt:lpstr>A normavezérelt cselekvés</vt:lpstr>
      <vt:lpstr>A dramaturgiai cselekvés</vt:lpstr>
      <vt:lpstr>A kommunikatív cselekvés</vt:lpstr>
      <vt:lpstr>Érvényességi igények és cselekvések a világhoz fűződő viszonyban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Bajnóczi-Dornics Szilvia</cp:lastModifiedBy>
  <cp:revision>159</cp:revision>
  <dcterms:created xsi:type="dcterms:W3CDTF">2019-12-01T15:11:46Z</dcterms:created>
  <dcterms:modified xsi:type="dcterms:W3CDTF">2025-05-14T11:37:01Z</dcterms:modified>
</cp:coreProperties>
</file>