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6" r:id="rId3"/>
    <p:sldId id="283" r:id="rId4"/>
    <p:sldId id="284" r:id="rId5"/>
    <p:sldId id="287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315" r:id="rId33"/>
    <p:sldId id="316" r:id="rId34"/>
    <p:sldId id="317" r:id="rId35"/>
    <p:sldId id="318" r:id="rId36"/>
    <p:sldId id="319" r:id="rId37"/>
    <p:sldId id="320" r:id="rId38"/>
    <p:sldId id="321" r:id="rId3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1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27" d="100"/>
          <a:sy n="127" d="100"/>
        </p:scale>
        <p:origin x="151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4800" dirty="0"/>
              <a:t>Tömegkommunikáció és médiaelmélet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Bognár </a:t>
            </a:r>
            <a:r>
              <a:rPr lang="hu-HU" dirty="0" err="1"/>
              <a:t>Bulcsu</a:t>
            </a:r>
            <a:r>
              <a:rPr lang="hu-HU" dirty="0"/>
              <a:t>, PPKE BTK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221088"/>
            <a:ext cx="4574907" cy="242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427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A4283F77-EB9C-4405-B4EE-05688ACAF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2"/>
            <a:r>
              <a:rPr lang="hu-HU" dirty="0"/>
              <a:t>Technológiai újítás, de nem tartalmi →  a meglévő tartalomformák kölcsönzése</a:t>
            </a:r>
            <a:endParaRPr lang="de-DE" dirty="0"/>
          </a:p>
          <a:p>
            <a:pPr lvl="2"/>
            <a:r>
              <a:rPr lang="hu-HU" dirty="0"/>
              <a:t>Közhatósági szabályozás, ellenőrzés, engedélyezés</a:t>
            </a:r>
            <a:endParaRPr lang="de-DE" dirty="0"/>
          </a:p>
          <a:p>
            <a:pPr lvl="2"/>
            <a:r>
              <a:rPr lang="hu-HU" dirty="0"/>
              <a:t>A társadalom értékeit és igényeit közvetíti </a:t>
            </a:r>
            <a:endParaRPr lang="de-DE" dirty="0"/>
          </a:p>
          <a:p>
            <a:pPr lvl="2"/>
            <a:r>
              <a:rPr lang="hu-HU" dirty="0"/>
              <a:t>A televízió műfaji újdonsága</a:t>
            </a:r>
            <a:r>
              <a:rPr lang="hu-HU" u="sng" dirty="0"/>
              <a:t>:</a:t>
            </a:r>
            <a:endParaRPr lang="de-DE" dirty="0"/>
          </a:p>
          <a:p>
            <a:pPr lvl="3"/>
            <a:r>
              <a:rPr lang="hu-HU" dirty="0"/>
              <a:t>átélhető lesz, mert „kép és hang a világból”  → ablak a világra </a:t>
            </a:r>
            <a:endParaRPr lang="de-DE" dirty="0"/>
          </a:p>
          <a:p>
            <a:pPr lvl="3"/>
            <a:r>
              <a:rPr lang="hu-HU" dirty="0"/>
              <a:t>intimitás és személyesség élhető át </a:t>
            </a:r>
            <a:endParaRPr lang="de-DE" dirty="0"/>
          </a:p>
          <a:p>
            <a:pPr lvl="3"/>
            <a:r>
              <a:rPr lang="hu-HU" dirty="0"/>
              <a:t>döntő jelentősége van a modern politikában [pl. Kennedy-gyilkosság]</a:t>
            </a:r>
            <a:endParaRPr lang="de-DE" dirty="0"/>
          </a:p>
          <a:p>
            <a:pPr lvl="3"/>
            <a:r>
              <a:rPr lang="hu-HU" dirty="0"/>
              <a:t>döntő hír- és információforrás </a:t>
            </a:r>
            <a:endParaRPr lang="de-DE" dirty="0"/>
          </a:p>
          <a:p>
            <a:pPr lvl="3"/>
            <a:r>
              <a:rPr lang="hu-HU" dirty="0"/>
              <a:t>oktatási funkció </a:t>
            </a:r>
            <a:endParaRPr lang="de-DE" dirty="0"/>
          </a:p>
          <a:p>
            <a:pPr lvl="3"/>
            <a:r>
              <a:rPr lang="hu-HU" dirty="0"/>
              <a:t>tömegszórakoztatás 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271AD044-5E2E-4014-8B70-0831560DD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Rádiós- és televíziós műsorszórás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148363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D3EDD32B-A6BC-46FE-926D-C76075D83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hu-HU" b="1" dirty="0"/>
              <a:t>Rögzített zene:</a:t>
            </a:r>
            <a:endParaRPr lang="de-DE" dirty="0"/>
          </a:p>
          <a:p>
            <a:pPr lvl="2"/>
            <a:r>
              <a:rPr lang="hu-HU" dirty="0"/>
              <a:t>1880-tól indul be mint tömegmédium → a rádió megjelenése robbanás</a:t>
            </a:r>
            <a:endParaRPr lang="de-DE" dirty="0"/>
          </a:p>
          <a:p>
            <a:pPr lvl="2"/>
            <a:r>
              <a:rPr lang="hu-HU" dirty="0"/>
              <a:t>'50-es évek: a tranzisztor forradalma </a:t>
            </a:r>
            <a:endParaRPr lang="de-DE" dirty="0"/>
          </a:p>
          <a:p>
            <a:pPr lvl="2"/>
            <a:r>
              <a:rPr lang="hu-HU" dirty="0"/>
              <a:t>koncentrált tulajdonosi rendszerű tömegipar szolgálja ki az igényeket </a:t>
            </a:r>
            <a:endParaRPr lang="de-DE" dirty="0"/>
          </a:p>
          <a:p>
            <a:r>
              <a:rPr lang="hu-HU" b="1" dirty="0"/>
              <a:t> </a:t>
            </a:r>
            <a:endParaRPr lang="de-DE" dirty="0"/>
          </a:p>
          <a:p>
            <a:pPr lvl="0"/>
            <a:r>
              <a:rPr lang="hu-HU" b="1" dirty="0"/>
              <a:t>Elektronikus médiumok:</a:t>
            </a:r>
            <a:endParaRPr lang="de-DE" dirty="0"/>
          </a:p>
          <a:p>
            <a:pPr lvl="1"/>
            <a:r>
              <a:rPr lang="hu-HU" sz="2400" u="sng" dirty="0"/>
              <a:t>Digitalizáció: </a:t>
            </a:r>
            <a:r>
              <a:rPr lang="hu-HU" sz="2400" dirty="0"/>
              <a:t>mindenféle információt mindenféle formában ugyanolyan hatásfokkal átvihessünk és összekapcsolhassunk → Az egyirányú tömegkommunikáció kétirányúvá válik </a:t>
            </a:r>
            <a:endParaRPr lang="de-DE" sz="2400" dirty="0"/>
          </a:p>
          <a:p>
            <a:r>
              <a:rPr lang="hu-HU" b="1" dirty="0"/>
              <a:t> </a:t>
            </a:r>
            <a:endParaRPr lang="de-DE" dirty="0"/>
          </a:p>
          <a:p>
            <a:pPr lvl="0"/>
            <a:r>
              <a:rPr lang="hu-HU" b="1" dirty="0"/>
              <a:t>Internet:</a:t>
            </a:r>
            <a:endParaRPr lang="de-DE" dirty="0"/>
          </a:p>
          <a:p>
            <a:pPr lvl="1"/>
            <a:r>
              <a:rPr lang="hu-HU" sz="2400" dirty="0"/>
              <a:t>Internet: világszerte összekapcsolt, elfogadott protokollnak megfelelően működő számítógépek hálózata </a:t>
            </a:r>
            <a:endParaRPr lang="de-DE" sz="2400" dirty="0"/>
          </a:p>
          <a:p>
            <a:pPr lvl="2"/>
            <a:r>
              <a:rPr lang="hu-HU" dirty="0"/>
              <a:t>szabadság vagy kontroll? [politikai]</a:t>
            </a:r>
            <a:endParaRPr lang="de-DE" dirty="0"/>
          </a:p>
          <a:p>
            <a:pPr lvl="2"/>
            <a:r>
              <a:rPr lang="hu-HU" dirty="0"/>
              <a:t>a közösség által közvetített értéknek mennyire felel meg a médiában lévő?</a:t>
            </a:r>
            <a:endParaRPr lang="de-DE" dirty="0"/>
          </a:p>
          <a:p>
            <a:r>
              <a:rPr lang="hu-HU" dirty="0"/>
              <a:t> 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1A6C703E-E079-4D7F-8EB3-E479B4F09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Elektronikus és digitális médiumok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473609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69FABF33-146D-4E62-8BB2-31747508D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hu-HU" b="1" cap="small" dirty="0"/>
              <a:t>A domináns elméleti paradigma:</a:t>
            </a:r>
            <a:endParaRPr lang="de-DE" dirty="0"/>
          </a:p>
          <a:p>
            <a:pPr lvl="1"/>
            <a:r>
              <a:rPr lang="hu-HU" sz="2400" dirty="0"/>
              <a:t>Társadalomtudomány és szociálpszichológia tudományterületéhez kapcsolódik</a:t>
            </a:r>
            <a:endParaRPr lang="de-DE" sz="2400" dirty="0"/>
          </a:p>
          <a:p>
            <a:pPr lvl="1"/>
            <a:r>
              <a:rPr lang="hu-HU" sz="2400" dirty="0"/>
              <a:t>Normatív elmélet jelöli ki a bázisát: A jó társadalom képében írja le a körülöttünk lévő eseményeket. Ennek jellemzői:</a:t>
            </a:r>
            <a:endParaRPr lang="de-DE" sz="2400" dirty="0"/>
          </a:p>
          <a:p>
            <a:pPr lvl="3"/>
            <a:r>
              <a:rPr lang="hu-HU" dirty="0"/>
              <a:t>demokratikus</a:t>
            </a:r>
            <a:endParaRPr lang="de-DE" dirty="0"/>
          </a:p>
          <a:p>
            <a:pPr lvl="3"/>
            <a:r>
              <a:rPr lang="hu-HU" dirty="0"/>
              <a:t>liberális:</a:t>
            </a:r>
            <a:endParaRPr lang="de-DE" dirty="0"/>
          </a:p>
          <a:p>
            <a:pPr lvl="4"/>
            <a:r>
              <a:rPr lang="hu-HU" dirty="0"/>
              <a:t>szabadpiaci feltételek</a:t>
            </a:r>
            <a:endParaRPr lang="de-DE" dirty="0"/>
          </a:p>
          <a:p>
            <a:pPr lvl="4"/>
            <a:r>
              <a:rPr lang="hu-HU" dirty="0"/>
              <a:t>individualitás tere</a:t>
            </a:r>
            <a:endParaRPr lang="de-DE" dirty="0"/>
          </a:p>
          <a:p>
            <a:pPr lvl="4"/>
            <a:r>
              <a:rPr lang="hu-HU" dirty="0"/>
              <a:t>szólásszabadság</a:t>
            </a:r>
            <a:endParaRPr lang="de-DE" dirty="0"/>
          </a:p>
          <a:p>
            <a:pPr lvl="4"/>
            <a:r>
              <a:rPr lang="hu-HU" dirty="0"/>
              <a:t>szekuláris társadalom (világ)</a:t>
            </a:r>
            <a:endParaRPr lang="de-DE" dirty="0"/>
          </a:p>
          <a:p>
            <a:pPr lvl="3"/>
            <a:r>
              <a:rPr lang="hu-HU" dirty="0"/>
              <a:t>pluralista: a pártok és intézmények között verseny → sokféleség </a:t>
            </a:r>
            <a:endParaRPr lang="de-DE" dirty="0"/>
          </a:p>
          <a:p>
            <a:pPr lvl="3"/>
            <a:r>
              <a:rPr lang="hu-HU" dirty="0"/>
              <a:t>rendezett, békés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9D0938F4-FD69-413D-98FC-01F3E2A19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III. A TÖMEGKOMMUNIKÁCIÓ-ELMÉLET PARADIGMÁI 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757927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B86F6090-3C8F-4D6D-A6BB-4115F1E0E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hu-HU" sz="2400" dirty="0"/>
              <a:t>A tömegmédia képe tükrözi a jó társadalmat → elősegíti a jó társadalom viszonyainak kialakulását</a:t>
            </a:r>
            <a:endParaRPr lang="de-DE" sz="2400" dirty="0"/>
          </a:p>
          <a:p>
            <a:pPr lvl="1"/>
            <a:r>
              <a:rPr lang="hu-HU" sz="2400" dirty="0"/>
              <a:t>A médiumoknak fontos és pozitív szerepe van:</a:t>
            </a:r>
            <a:endParaRPr lang="de-DE" sz="2400" dirty="0"/>
          </a:p>
          <a:p>
            <a:pPr lvl="3"/>
            <a:r>
              <a:rPr lang="hu-HU" dirty="0"/>
              <a:t> a szocializációban </a:t>
            </a:r>
            <a:endParaRPr lang="de-DE" dirty="0"/>
          </a:p>
          <a:p>
            <a:pPr lvl="3"/>
            <a:r>
              <a:rPr lang="hu-HU" dirty="0"/>
              <a:t>a tájékoztatásban</a:t>
            </a:r>
            <a:endParaRPr lang="de-DE" dirty="0"/>
          </a:p>
          <a:p>
            <a:pPr lvl="3"/>
            <a:r>
              <a:rPr lang="hu-HU" dirty="0"/>
              <a:t>a mozgósításban</a:t>
            </a:r>
            <a:endParaRPr lang="de-DE" dirty="0"/>
          </a:p>
          <a:p>
            <a:pPr lvl="3"/>
            <a:r>
              <a:rPr lang="hu-HU" dirty="0"/>
              <a:t>véleményformálásban</a:t>
            </a:r>
            <a:endParaRPr lang="de-DE" dirty="0"/>
          </a:p>
          <a:p>
            <a:pPr lvl="1"/>
            <a:r>
              <a:rPr lang="hu-HU" sz="2400" dirty="0"/>
              <a:t>Képviselők:</a:t>
            </a:r>
            <a:endParaRPr lang="de-DE" sz="2400" dirty="0"/>
          </a:p>
          <a:p>
            <a:pPr lvl="2"/>
            <a:r>
              <a:rPr lang="hu-HU" u="sng" dirty="0"/>
              <a:t>T. </a:t>
            </a:r>
            <a:r>
              <a:rPr lang="hu-HU" u="sng" dirty="0" err="1"/>
              <a:t>Parsons</a:t>
            </a:r>
            <a:r>
              <a:rPr lang="hu-HU" dirty="0"/>
              <a:t>: </a:t>
            </a:r>
            <a:endParaRPr lang="de-DE" dirty="0"/>
          </a:p>
          <a:p>
            <a:r>
              <a:rPr lang="hu-HU" dirty="0"/>
              <a:t>A társadalom részrendszereinek szerepe, hogy kialakuljon a társadalom integrációja.</a:t>
            </a:r>
            <a:endParaRPr lang="de-DE" dirty="0"/>
          </a:p>
          <a:p>
            <a:pPr lvl="2"/>
            <a:r>
              <a:rPr lang="hu-HU" u="sng" dirty="0" err="1"/>
              <a:t>Lasswell</a:t>
            </a:r>
            <a:r>
              <a:rPr lang="hu-HU" u="sng" dirty="0"/>
              <a:t>: </a:t>
            </a:r>
            <a:r>
              <a:rPr lang="hu-HU" dirty="0"/>
              <a:t>Kommunikációelméleti átvitel</a:t>
            </a:r>
            <a:endParaRPr lang="de-DE" dirty="0"/>
          </a:p>
          <a:p>
            <a:pPr lvl="3"/>
            <a:r>
              <a:rPr lang="hu-HU" dirty="0"/>
              <a:t>A kommunikáció a társadalom fenntartása érdekében végzett feladatok köré csoportosul </a:t>
            </a:r>
            <a:endParaRPr lang="de-DE" dirty="0"/>
          </a:p>
          <a:p>
            <a:pPr lvl="3"/>
            <a:r>
              <a:rPr lang="hu-HU" dirty="0"/>
              <a:t>A tömegmédia szerepe és funkciója:</a:t>
            </a:r>
            <a:endParaRPr lang="de-DE" dirty="0"/>
          </a:p>
          <a:p>
            <a:pPr lvl="4"/>
            <a:r>
              <a:rPr lang="hu-HU" dirty="0"/>
              <a:t>folytonosság</a:t>
            </a:r>
            <a:endParaRPr lang="de-DE" dirty="0"/>
          </a:p>
          <a:p>
            <a:pPr lvl="4"/>
            <a:r>
              <a:rPr lang="hu-HU" dirty="0"/>
              <a:t>interpretálás</a:t>
            </a:r>
            <a:endParaRPr lang="de-DE" dirty="0"/>
          </a:p>
          <a:p>
            <a:pPr lvl="4"/>
            <a:r>
              <a:rPr lang="hu-HU" dirty="0"/>
              <a:t>többségi norma elsajátítása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91898508-C673-4754-8A0D-B2284BA80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dirty="0"/>
              <a:t>A domináns elméleti paradigma képviselői 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977695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C6446DF9-AF32-4F41-9A9B-568870E6F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2"/>
            <a:r>
              <a:rPr lang="hu-HU" u="sng" dirty="0"/>
              <a:t>Shannon-</a:t>
            </a:r>
            <a:r>
              <a:rPr lang="hu-HU" u="sng" dirty="0" err="1"/>
              <a:t>Weaver</a:t>
            </a:r>
            <a:r>
              <a:rPr lang="hu-HU" u="sng" dirty="0"/>
              <a:t>: információelmélet</a:t>
            </a:r>
            <a:endParaRPr lang="de-DE" dirty="0"/>
          </a:p>
          <a:p>
            <a:pPr lvl="3"/>
            <a:r>
              <a:rPr lang="hu-HU" dirty="0"/>
              <a:t>Az információt milyen hatékonysággal lehet közvetíteni a kommunikáció csatornájában (ábra)</a:t>
            </a:r>
            <a:endParaRPr lang="de-DE" dirty="0"/>
          </a:p>
          <a:p>
            <a:pPr lvl="3"/>
            <a:r>
              <a:rPr lang="hu-HU" dirty="0"/>
              <a:t>a zajok(interferencia) miatt néha máshogy érti a vevő az üzenetet, ez legyűrhető → +</a:t>
            </a:r>
            <a:endParaRPr lang="de-DE" dirty="0"/>
          </a:p>
          <a:p>
            <a:pPr lvl="1"/>
            <a:r>
              <a:rPr lang="hu-HU" sz="2400" dirty="0"/>
              <a:t>A megközelítés kritikája: </a:t>
            </a:r>
            <a:endParaRPr lang="de-DE" sz="2400" dirty="0"/>
          </a:p>
          <a:p>
            <a:pPr lvl="2"/>
            <a:r>
              <a:rPr lang="hu-HU" dirty="0"/>
              <a:t>Túl egyirányú rendszer → A jelentéseket a felek kölcsönösen alakítják ki a társadalmi kommunikáció során → kölcsönös függőség a résztvevők között</a:t>
            </a:r>
            <a:endParaRPr lang="de-DE" dirty="0"/>
          </a:p>
          <a:p>
            <a:pPr lvl="2"/>
            <a:r>
              <a:rPr lang="hu-HU" dirty="0"/>
              <a:t>Túl kvantitatív, általános és tendenciákra helyezi a hangsúlyt →  nem vizsgálja az egyéni viselkedést eléggé </a:t>
            </a:r>
            <a:endParaRPr lang="de-DE" dirty="0"/>
          </a:p>
          <a:p>
            <a:pPr lvl="2"/>
            <a:r>
              <a:rPr lang="hu-HU" dirty="0"/>
              <a:t>A forrás [mindentudó], vevő [befogadó] →  determinisztikus modell: a kommunikáció mentén tőlünk független meghatározottságok irányítják ↔ </a:t>
            </a:r>
            <a:r>
              <a:rPr lang="hu-HU" dirty="0" err="1"/>
              <a:t>Mead</a:t>
            </a:r>
            <a:r>
              <a:rPr lang="hu-HU" dirty="0"/>
              <a:t>: a kulturális és az emberi tapasztalatok viszonyrendszere alakítja ki valójában az esetleges befogadói folyamatot.</a:t>
            </a:r>
            <a:endParaRPr lang="de-DE" dirty="0"/>
          </a:p>
          <a:p>
            <a:pPr lvl="2"/>
            <a:r>
              <a:rPr lang="hu-HU" dirty="0"/>
              <a:t>Az adó szándéka nem mindig találkozik a vevők (befogadók) megértésével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786E67B3-7D8C-4FE6-BF21-3C9B3525C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dirty="0"/>
              <a:t>A domináns paradigma információelmélete és kritikája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75802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6E49870D-7DB1-4C45-AF3D-8E743BBDE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/>
            <a:r>
              <a:rPr lang="hu-HU" sz="2400" dirty="0"/>
              <a:t>Forrásai: </a:t>
            </a:r>
            <a:endParaRPr lang="de-DE" sz="2400" dirty="0"/>
          </a:p>
          <a:p>
            <a:pPr lvl="2"/>
            <a:r>
              <a:rPr lang="hu-HU" dirty="0"/>
              <a:t>ideológiai: nem fogadták el, hogy a létező társadalom a legjobb → Marx társadalomelmélete, frankfurti iskola [W. Benjamin, </a:t>
            </a:r>
            <a:r>
              <a:rPr lang="hu-HU" dirty="0" err="1"/>
              <a:t>Adorno</a:t>
            </a:r>
            <a:r>
              <a:rPr lang="hu-HU" dirty="0"/>
              <a:t>, </a:t>
            </a:r>
            <a:r>
              <a:rPr lang="hu-HU" dirty="0" err="1"/>
              <a:t>Horkheimer</a:t>
            </a:r>
            <a:r>
              <a:rPr lang="hu-HU" dirty="0"/>
              <a:t>]</a:t>
            </a:r>
            <a:endParaRPr lang="de-DE" dirty="0"/>
          </a:p>
          <a:p>
            <a:pPr lvl="2"/>
            <a:r>
              <a:rPr lang="hu-HU" dirty="0"/>
              <a:t>Nem fogadta el a racionális, haszonelvű emberképet </a:t>
            </a:r>
            <a:endParaRPr lang="de-DE" dirty="0"/>
          </a:p>
          <a:p>
            <a:pPr lvl="2"/>
            <a:r>
              <a:rPr lang="hu-HU" dirty="0"/>
              <a:t>A tömegmédia kommerciális jellegét emelték ki</a:t>
            </a:r>
            <a:endParaRPr lang="de-DE" dirty="0"/>
          </a:p>
          <a:p>
            <a:r>
              <a:rPr lang="hu-HU" dirty="0"/>
              <a:t>C. Wright Mills: olyan médiatartalmakat közvetít, ami az uralkodó elit ideológiáját fogalmazza meg → nem szolgálja az integrációt</a:t>
            </a:r>
            <a:endParaRPr lang="de-DE" dirty="0"/>
          </a:p>
          <a:p>
            <a:pPr lvl="1"/>
            <a:r>
              <a:rPr lang="hu-HU" sz="2400" dirty="0"/>
              <a:t>A megközelítés jellemzői:</a:t>
            </a:r>
            <a:endParaRPr lang="de-DE" sz="2400" dirty="0"/>
          </a:p>
          <a:p>
            <a:pPr lvl="2"/>
            <a:r>
              <a:rPr lang="hu-HU" dirty="0"/>
              <a:t>A tömegkommunikáció ideológiai alapjaira akar rámutatni → hatalmi ambíciók az integráció helyett</a:t>
            </a:r>
            <a:endParaRPr lang="de-DE" dirty="0"/>
          </a:p>
          <a:p>
            <a:pPr lvl="2"/>
            <a:r>
              <a:rPr lang="hu-HU" dirty="0"/>
              <a:t>A hatalmi elit által uralt információ különbözőképpen érthető – mindenki a maga sajátos módján értelmezi a dolgokat [birminghami iskola, Stuart Hall)</a:t>
            </a:r>
            <a:endParaRPr lang="de-DE" dirty="0"/>
          </a:p>
          <a:p>
            <a:pPr lvl="2"/>
            <a:r>
              <a:rPr lang="hu-HU" dirty="0"/>
              <a:t>A tömegmédia szervezeteinek  ideologikus </a:t>
            </a:r>
            <a:r>
              <a:rPr lang="hu-HU" dirty="0" err="1"/>
              <a:t>beállítódásai</a:t>
            </a:r>
            <a:r>
              <a:rPr lang="hu-HU" dirty="0"/>
              <a:t>:</a:t>
            </a:r>
            <a:endParaRPr lang="de-DE" dirty="0"/>
          </a:p>
          <a:p>
            <a:pPr lvl="3"/>
            <a:r>
              <a:rPr lang="hu-HU" dirty="0"/>
              <a:t> szubkultúrák tömeges elnyomása </a:t>
            </a:r>
            <a:endParaRPr lang="de-DE" dirty="0"/>
          </a:p>
          <a:p>
            <a:pPr lvl="3"/>
            <a:r>
              <a:rPr lang="hu-HU" dirty="0"/>
              <a:t>munkásosztály alávetettsége →  kvalitatív kutatásokkal dolgoztak</a:t>
            </a:r>
            <a:endParaRPr lang="de-DE" dirty="0"/>
          </a:p>
          <a:p>
            <a:pPr lvl="2"/>
            <a:r>
              <a:rPr lang="hu-HU" dirty="0" err="1"/>
              <a:t>Tematizálja</a:t>
            </a:r>
            <a:r>
              <a:rPr lang="hu-HU" dirty="0"/>
              <a:t> az elmaradott országok helyzetét</a:t>
            </a:r>
            <a:endParaRPr lang="de-DE" dirty="0"/>
          </a:p>
          <a:p>
            <a:pPr lvl="2"/>
            <a:r>
              <a:rPr lang="hu-HU" dirty="0"/>
              <a:t>A populáris kultúra vizsgálata → a tömegmédia üzenetében megmutatkozó kizsákmányolásnak, osztályellentéteinek felszínre hozásával foglalkozik </a:t>
            </a:r>
            <a:endParaRPr lang="de-DE" dirty="0"/>
          </a:p>
          <a:p>
            <a:r>
              <a:rPr lang="hu-HU" dirty="0"/>
              <a:t> 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ED553BC-8708-43E9-AE21-FD5C7CA0C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dirty="0"/>
              <a:t>Az alternatív paradigma 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922202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59370BD6-5AAD-40E2-99FA-E43F87AF5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u-HU" b="1" cap="small" dirty="0"/>
              <a:t>Transzmissziós [átvételi] modell:</a:t>
            </a:r>
            <a:endParaRPr lang="de-DE" dirty="0"/>
          </a:p>
          <a:p>
            <a:pPr lvl="1"/>
            <a:r>
              <a:rPr lang="hu-HU" sz="2400" dirty="0"/>
              <a:t>domináns paradigmára épül → meghatározott mennyiségű információ átvitelének folyamatát írja le </a:t>
            </a:r>
            <a:endParaRPr lang="de-DE" sz="2400" dirty="0"/>
          </a:p>
          <a:p>
            <a:pPr lvl="1"/>
            <a:r>
              <a:rPr lang="hu-HU" sz="2400" dirty="0"/>
              <a:t>Képviselő:</a:t>
            </a:r>
            <a:endParaRPr lang="de-DE" sz="2400" dirty="0"/>
          </a:p>
          <a:p>
            <a:pPr lvl="2"/>
            <a:r>
              <a:rPr lang="hu-HU" dirty="0" err="1"/>
              <a:t>Lasswell</a:t>
            </a:r>
            <a:r>
              <a:rPr lang="hu-HU" dirty="0"/>
              <a:t>:</a:t>
            </a:r>
            <a:endParaRPr lang="de-DE" dirty="0"/>
          </a:p>
          <a:p>
            <a:pPr lvl="3"/>
            <a:r>
              <a:rPr lang="hu-HU" dirty="0"/>
              <a:t>ki, mit mond, kinek</a:t>
            </a:r>
            <a:endParaRPr lang="de-DE" dirty="0"/>
          </a:p>
          <a:p>
            <a:pPr lvl="3"/>
            <a:r>
              <a:rPr lang="hu-HU" dirty="0"/>
              <a:t>milyen csatornán</a:t>
            </a:r>
            <a:endParaRPr lang="de-DE" dirty="0"/>
          </a:p>
          <a:p>
            <a:pPr lvl="3"/>
            <a:r>
              <a:rPr lang="hu-HU" dirty="0"/>
              <a:t>milyen hatással 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F5FC7C5-F6EC-4889-8D13-E831B303D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/>
              <a:t>IV. A tömegkommunikáció négy modellje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584160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00280472-D33A-412A-81B5-AB58F269A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2"/>
            <a:r>
              <a:rPr lang="hu-HU" dirty="0" err="1"/>
              <a:t>Westley-MacLean</a:t>
            </a:r>
            <a:r>
              <a:rPr lang="hu-HU" dirty="0"/>
              <a:t>: </a:t>
            </a:r>
            <a:endParaRPr lang="de-DE" dirty="0"/>
          </a:p>
          <a:p>
            <a:pPr lvl="3"/>
            <a:r>
              <a:rPr lang="hu-HU" dirty="0"/>
              <a:t>A tömegkommunikáció hatásával egészítik ki a transzmissziós modellt.</a:t>
            </a:r>
            <a:endParaRPr lang="de-DE" dirty="0"/>
          </a:p>
          <a:p>
            <a:pPr lvl="3"/>
            <a:r>
              <a:rPr lang="hu-HU" dirty="0"/>
              <a:t>A tömegkommunikáció az új kommunikátor → ő közvetíti az információkat → újságíró: formális médiarendszerben közvetíti az információt a társadalom felé</a:t>
            </a:r>
            <a:endParaRPr lang="de-DE" dirty="0"/>
          </a:p>
          <a:p>
            <a:pPr lvl="3"/>
            <a:r>
              <a:rPr lang="hu-HU" dirty="0"/>
              <a:t>A társadalmi hangokból, eseményekből indul ki  a folyamat → kommunikátoron keresztül jut el az üzenet a vevőhöz → nem személyközi:</a:t>
            </a:r>
            <a:endParaRPr lang="de-DE" dirty="0"/>
          </a:p>
          <a:p>
            <a:pPr lvl="4"/>
            <a:r>
              <a:rPr lang="hu-HU" dirty="0"/>
              <a:t> a kommunikátor/újságíró szelektál </a:t>
            </a:r>
            <a:endParaRPr lang="de-DE" dirty="0"/>
          </a:p>
          <a:p>
            <a:pPr lvl="4"/>
            <a:r>
              <a:rPr lang="hu-HU" dirty="0"/>
              <a:t>a válogatás során a közönségnek érdekes dolgokat továbbítják → ebből indul ki a modell, ezen kívül nincs más célja az újságírónak</a:t>
            </a:r>
            <a:endParaRPr lang="de-DE" dirty="0"/>
          </a:p>
          <a:p>
            <a:pPr lvl="3"/>
            <a:r>
              <a:rPr lang="hu-HU" dirty="0"/>
              <a:t>A tömegkommunikáció egy önszabályozó folyamat → nem külső beavatkozások következménye: „</a:t>
            </a:r>
            <a:r>
              <a:rPr lang="hu-HU" dirty="0" err="1"/>
              <a:t>idealiszitkus</a:t>
            </a:r>
            <a:r>
              <a:rPr lang="hu-HU" dirty="0"/>
              <a:t>” leírás: a közjót szolgáló médiumokat feltételezi</a:t>
            </a:r>
            <a:endParaRPr lang="de-DE" dirty="0"/>
          </a:p>
          <a:p>
            <a:pPr lvl="3"/>
            <a:r>
              <a:rPr lang="hu-HU" dirty="0"/>
              <a:t>Nem feltétlenül lineáris modell → vannak visszacsatolások a közönség részéről → a közönségnek van alakító szerepe</a:t>
            </a:r>
            <a:endParaRPr lang="de-DE" dirty="0"/>
          </a:p>
          <a:p>
            <a:pPr lvl="3"/>
            <a:r>
              <a:rPr lang="hu-HU" dirty="0"/>
              <a:t>A kommunikáció a hatásfokát a közönség elégedettsége határozza meg (mennyiben releváns információkat kap) → Shannon-</a:t>
            </a:r>
            <a:r>
              <a:rPr lang="hu-HU" dirty="0" err="1"/>
              <a:t>Weaver</a:t>
            </a:r>
            <a:r>
              <a:rPr lang="hu-HU" dirty="0"/>
              <a:t>: Az infó teljes átadása a siker </a:t>
            </a:r>
            <a:endParaRPr lang="de-DE" dirty="0"/>
          </a:p>
          <a:p>
            <a:r>
              <a:rPr lang="hu-HU" dirty="0"/>
              <a:t> 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6C1E1544-08C1-4489-BD21-96B5D8E0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dirty="0"/>
              <a:t>A transzmissziós modell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974884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45352F6F-9E0F-4690-9B6B-BD891E658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hu-HU" sz="2400" dirty="0"/>
              <a:t>A kommunikáció folyamatára mint rítusra tekintett → alternatív paradigma hatása</a:t>
            </a:r>
            <a:endParaRPr lang="de-DE" sz="2400" dirty="0"/>
          </a:p>
          <a:p>
            <a:pPr lvl="1"/>
            <a:r>
              <a:rPr lang="hu-HU" sz="2400" dirty="0"/>
              <a:t>A kommunikáció folyamata a társadalom értékeinek újrateremtése </a:t>
            </a:r>
            <a:endParaRPr lang="de-DE" sz="2400" dirty="0"/>
          </a:p>
          <a:p>
            <a:r>
              <a:rPr lang="hu-HU" dirty="0"/>
              <a:t>→ </a:t>
            </a:r>
            <a:r>
              <a:rPr lang="hu-HU" dirty="0" err="1"/>
              <a:t>Durkheim</a:t>
            </a:r>
            <a:r>
              <a:rPr lang="hu-HU" dirty="0"/>
              <a:t> alapján: A társadalmi rítusok funkciója: </a:t>
            </a:r>
            <a:endParaRPr lang="de-DE" dirty="0"/>
          </a:p>
          <a:p>
            <a:pPr lvl="4"/>
            <a:r>
              <a:rPr lang="hu-HU" dirty="0"/>
              <a:t>A törzs tagja a közös cselekvés során </a:t>
            </a:r>
            <a:r>
              <a:rPr lang="hu-HU" dirty="0" err="1"/>
              <a:t>újraértelmezik</a:t>
            </a:r>
            <a:r>
              <a:rPr lang="hu-HU" dirty="0"/>
              <a:t> és megerősítik a közösséget és a közös normákat</a:t>
            </a:r>
            <a:endParaRPr lang="de-DE" dirty="0"/>
          </a:p>
          <a:p>
            <a:pPr lvl="4"/>
            <a:r>
              <a:rPr lang="hu-HU" dirty="0" err="1"/>
              <a:t>lsd</a:t>
            </a:r>
            <a:r>
              <a:rPr lang="hu-HU" dirty="0"/>
              <a:t>. pl. a tradicionális indián közösségben az esőtánc esetét, amely ugyan nem hoz esőt, de megerősíti a közösség összetartozás-érzését</a:t>
            </a:r>
            <a:endParaRPr lang="de-DE" dirty="0"/>
          </a:p>
          <a:p>
            <a:pPr lvl="4"/>
            <a:r>
              <a:rPr lang="hu-HU" dirty="0"/>
              <a:t>ez teret ad a közös vélekedések reprezentációjára </a:t>
            </a:r>
            <a:endParaRPr lang="de-DE" dirty="0"/>
          </a:p>
          <a:p>
            <a:pPr lvl="1"/>
            <a:r>
              <a:rPr lang="hu-HU" sz="2400" dirty="0"/>
              <a:t>A kommunikáció, mint rítus feladata: a közös vélekedések, világlátás reprezentációja</a:t>
            </a:r>
            <a:endParaRPr lang="de-DE" sz="2400" dirty="0"/>
          </a:p>
          <a:p>
            <a:pPr lvl="1"/>
            <a:r>
              <a:rPr lang="hu-HU" sz="2400" dirty="0"/>
              <a:t>A kommunikációnak nincs instrumentális célja (nem valamilyen határozott célból jön létre), hanem a közös értelmezések és érzelmek meghatározása a cél.</a:t>
            </a:r>
            <a:endParaRPr lang="de-DE" sz="2400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2403A16F-468C-4F90-8136-6814C14CC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rituális (expresszív) modell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682903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B44A5D26-65CA-4AC3-BFEE-4EA5D485C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PL. Esti tévénézés = egyfajta szertartás, melynek nincs magán kívüli célja, hanem önmagában rejlik a célja: a közösség értékrendjének, világlátásának </a:t>
            </a:r>
            <a:r>
              <a:rPr lang="hu-HU" dirty="0" err="1"/>
              <a:t>újraalkotása</a:t>
            </a:r>
            <a:endParaRPr lang="de-DE" dirty="0"/>
          </a:p>
          <a:p>
            <a:pPr lvl="1"/>
            <a:r>
              <a:rPr lang="hu-HU" sz="2400" dirty="0"/>
              <a:t>Az üzenet nem magától értetődő →  rejtett, többértelmű kommunikáció → az asszociációk, melyek keletkeznek, egyúttal közös kulturális jelentést hoznak létre</a:t>
            </a:r>
            <a:endParaRPr lang="de-DE" sz="2400" dirty="0"/>
          </a:p>
          <a:p>
            <a:pPr lvl="1"/>
            <a:r>
              <a:rPr lang="hu-HU" sz="2400" dirty="0"/>
              <a:t>A tömegkommunikáció funkciója a társadalom integrációjának erősítése → nem az a lényeg, amit szó szerint mondanak. pl. Jerry Springer-show: erőteljes normasértésekkel döbbenti rá a közönséget a meglévő normák megerősítésére és helyreállítására</a:t>
            </a:r>
            <a:endParaRPr lang="de-DE" sz="2400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5CB21ED0-897F-4FBB-9E86-81588C112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rituális (expresszív) modell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106835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699247" y="1916832"/>
            <a:ext cx="7745505" cy="4608511"/>
          </a:xfrm>
        </p:spPr>
        <p:txBody>
          <a:bodyPr>
            <a:normAutofit/>
          </a:bodyPr>
          <a:lstStyle/>
          <a:p>
            <a:r>
              <a:rPr lang="hu-HU" sz="4000" dirty="0"/>
              <a:t>1. Előadások, reflexiók</a:t>
            </a:r>
          </a:p>
          <a:p>
            <a:r>
              <a:rPr lang="hu-HU" sz="4000" dirty="0"/>
              <a:t>2. Mi végre az elmélet?  </a:t>
            </a:r>
          </a:p>
          <a:p>
            <a:r>
              <a:rPr lang="hu-HU" sz="4000" dirty="0"/>
              <a:t>3. Irodalom, </a:t>
            </a:r>
            <a:r>
              <a:rPr lang="hu-HU" sz="4000" dirty="0" err="1"/>
              <a:t>ppt</a:t>
            </a:r>
            <a:r>
              <a:rPr lang="hu-HU" sz="4000" dirty="0"/>
              <a:t> – intézeti honlap</a:t>
            </a:r>
          </a:p>
          <a:p>
            <a:r>
              <a:rPr lang="hu-HU" sz="4000" dirty="0"/>
              <a:t>4. Jegyzetelés - ellenőrzés</a:t>
            </a:r>
          </a:p>
          <a:p>
            <a:r>
              <a:rPr lang="hu-HU" sz="4000" dirty="0"/>
              <a:t>5. Kollokvium – írásbeli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félév menete</a:t>
            </a:r>
          </a:p>
        </p:txBody>
      </p:sp>
    </p:spTree>
    <p:extLst>
      <p:ext uri="{BB962C8B-B14F-4D97-AF65-F5344CB8AC3E}">
        <p14:creationId xmlns:p14="http://schemas.microsoft.com/office/powerpoint/2010/main" val="757454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58EB8DE8-F6D3-473F-B6D5-829913B54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hu-HU" sz="2400" dirty="0"/>
              <a:t>Nem meghatározott információk átvitele a célja, hanem a nézői figyelem megragadása és megtartása: → kettős cél:</a:t>
            </a:r>
            <a:endParaRPr lang="de-DE" sz="2400" dirty="0"/>
          </a:p>
          <a:p>
            <a:pPr lvl="2"/>
            <a:r>
              <a:rPr lang="hu-HU" dirty="0"/>
              <a:t>minél nagyobb közönség figyelmét kell megnyerni </a:t>
            </a:r>
            <a:endParaRPr lang="de-DE" dirty="0"/>
          </a:p>
          <a:p>
            <a:pPr lvl="2"/>
            <a:r>
              <a:rPr lang="hu-HU" dirty="0"/>
              <a:t>eladják a közönség figyelmét a hirdetőknek (profitorientált tevékenység)</a:t>
            </a:r>
            <a:endParaRPr lang="de-DE" dirty="0"/>
          </a:p>
          <a:p>
            <a:pPr lvl="1"/>
            <a:r>
              <a:rPr lang="hu-HU" sz="2400" dirty="0"/>
              <a:t>A figyelem ténye többet számít, mint a figyelem minősége </a:t>
            </a:r>
            <a:endParaRPr lang="de-DE" sz="2400" dirty="0"/>
          </a:p>
          <a:p>
            <a:pPr lvl="1"/>
            <a:r>
              <a:rPr lang="hu-HU" sz="2400" dirty="0"/>
              <a:t>A meggyőzés és eladás a közvetlen cél → arculat megteremtésének eszközével → az ismertség mint tényező (</a:t>
            </a:r>
            <a:r>
              <a:rPr lang="hu-HU" sz="2400" dirty="0" err="1"/>
              <a:t>publicity</a:t>
            </a:r>
            <a:r>
              <a:rPr lang="hu-HU" sz="2400" dirty="0"/>
              <a:t>)</a:t>
            </a:r>
            <a:endParaRPr lang="de-DE" sz="2400" dirty="0"/>
          </a:p>
          <a:p>
            <a:pPr lvl="1"/>
            <a:r>
              <a:rPr lang="hu-HU" sz="2400" dirty="0"/>
              <a:t>A médiatermelésben a törekvések jó része azon eszközökre vonatkozik, melyek felkelthetik és megtarthatják a figyelmet </a:t>
            </a:r>
            <a:endParaRPr lang="de-DE" sz="2400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C103BC60-9080-48E0-8B3A-7CC28E456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propaganda (reklám) modell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636054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DE4DB4F1-29A7-4775-84CD-D2089560D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hu-HU" sz="2400" dirty="0"/>
              <a:t>A közönség kikapcsolódási és időtöltési igényei határozzák meg, hogy milyen logika alapján </a:t>
            </a:r>
            <a:r>
              <a:rPr lang="hu-HU" sz="2400" dirty="0" err="1"/>
              <a:t>működjön</a:t>
            </a:r>
            <a:r>
              <a:rPr lang="hu-HU" sz="2400" dirty="0"/>
              <a:t> a termelés. → Nem lineáris a kommunikáció</a:t>
            </a:r>
            <a:endParaRPr lang="de-DE" sz="2400" dirty="0"/>
          </a:p>
          <a:p>
            <a:pPr lvl="1"/>
            <a:r>
              <a:rPr lang="hu-HU" sz="2400" dirty="0"/>
              <a:t>A közönségnek a valóságtól való elszakadás vágyára építenek.</a:t>
            </a:r>
            <a:endParaRPr lang="de-DE" sz="2400" dirty="0"/>
          </a:p>
          <a:p>
            <a:pPr lvl="1"/>
            <a:r>
              <a:rPr lang="hu-HU" sz="2400" dirty="0"/>
              <a:t>Jellemzői:</a:t>
            </a:r>
            <a:endParaRPr lang="de-DE" sz="2400" dirty="0"/>
          </a:p>
          <a:p>
            <a:pPr lvl="2"/>
            <a:r>
              <a:rPr lang="hu-HU" dirty="0"/>
              <a:t>A kommunikáció igazából a jelenben létezik csak → nem törekszik tartós hatásra</a:t>
            </a:r>
            <a:endParaRPr lang="de-DE" dirty="0"/>
          </a:p>
          <a:p>
            <a:pPr lvl="2"/>
            <a:r>
              <a:rPr lang="hu-HU" dirty="0"/>
              <a:t>A figyelemfelkeltés önmagáért való célként jelenik meg </a:t>
            </a:r>
            <a:endParaRPr lang="de-DE" dirty="0"/>
          </a:p>
          <a:p>
            <a:pPr lvl="2"/>
            <a:r>
              <a:rPr lang="hu-HU" dirty="0"/>
              <a:t>A tömegkommunikáció rövid távon érték-semleges (a piaci szempontok érvényesülnek)</a:t>
            </a:r>
            <a:endParaRPr lang="de-DE" dirty="0"/>
          </a:p>
          <a:p>
            <a:pPr lvl="2"/>
            <a:r>
              <a:rPr lang="hu-HU" dirty="0"/>
              <a:t>A médiaüzenet egyre inkább érték nélkülivé válik [</a:t>
            </a:r>
            <a:r>
              <a:rPr lang="hu-HU" dirty="0" err="1"/>
              <a:t>lsd</a:t>
            </a:r>
            <a:r>
              <a:rPr lang="hu-HU" dirty="0"/>
              <a:t>. Jean </a:t>
            </a:r>
            <a:r>
              <a:rPr lang="hu-HU" dirty="0" err="1"/>
              <a:t>Baudrillard</a:t>
            </a:r>
            <a:r>
              <a:rPr lang="hu-HU" dirty="0"/>
              <a:t>] → jelentés-nélküli is lesz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4F107B88-3E2A-4995-AE2A-B577A1B96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propaganda (reklám) modell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0363958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BC51C39C-EB83-402C-AF79-C4B992DF9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hu-HU" sz="2400" b="1" cap="small" dirty="0"/>
              <a:t>A</a:t>
            </a:r>
            <a:r>
              <a:rPr lang="hu-HU" sz="2400" dirty="0"/>
              <a:t> médiadiskurzus dekódolására jött létre → birminghami iskola </a:t>
            </a:r>
            <a:endParaRPr lang="de-DE" sz="2400" dirty="0"/>
          </a:p>
          <a:p>
            <a:pPr lvl="1"/>
            <a:r>
              <a:rPr lang="hu-HU" sz="2400" dirty="0"/>
              <a:t>Erőteljesen szakít a transzmissziós modellel</a:t>
            </a:r>
            <a:endParaRPr lang="de-DE" sz="2400" dirty="0"/>
          </a:p>
          <a:p>
            <a:pPr lvl="1"/>
            <a:r>
              <a:rPr lang="hu-HU" sz="2400" dirty="0"/>
              <a:t>Alapja: </a:t>
            </a:r>
            <a:endParaRPr lang="de-DE" sz="2400" dirty="0"/>
          </a:p>
          <a:p>
            <a:pPr lvl="2"/>
            <a:r>
              <a:rPr lang="hu-HU" dirty="0"/>
              <a:t>Kritikai elmélet [frankfurti iskola, </a:t>
            </a:r>
            <a:r>
              <a:rPr lang="hu-HU" dirty="0" err="1"/>
              <a:t>Adorno</a:t>
            </a:r>
            <a:r>
              <a:rPr lang="hu-HU" dirty="0"/>
              <a:t>, </a:t>
            </a:r>
            <a:r>
              <a:rPr lang="hu-HU" dirty="0" err="1"/>
              <a:t>Horkheimer</a:t>
            </a:r>
            <a:r>
              <a:rPr lang="hu-HU" dirty="0"/>
              <a:t>]</a:t>
            </a:r>
            <a:endParaRPr lang="de-DE" dirty="0"/>
          </a:p>
          <a:p>
            <a:pPr lvl="2"/>
            <a:r>
              <a:rPr lang="hu-HU" dirty="0" err="1"/>
              <a:t>Szemiológia</a:t>
            </a:r>
            <a:r>
              <a:rPr lang="hu-HU" dirty="0"/>
              <a:t> (denotáció- </a:t>
            </a:r>
            <a:r>
              <a:rPr lang="hu-HU" dirty="0" err="1"/>
              <a:t>konnotáció</a:t>
            </a:r>
            <a:r>
              <a:rPr lang="hu-HU" dirty="0"/>
              <a:t> fogalompár)</a:t>
            </a:r>
            <a:endParaRPr lang="de-DE" dirty="0"/>
          </a:p>
          <a:p>
            <a:pPr lvl="2"/>
            <a:r>
              <a:rPr lang="hu-HU" dirty="0"/>
              <a:t>Diskurzuselemzés</a:t>
            </a:r>
            <a:endParaRPr lang="de-DE" dirty="0"/>
          </a:p>
          <a:p>
            <a:r>
              <a:rPr lang="hu-HU" dirty="0"/>
              <a:t>→A befogadási modell kultúratudományos megközelítés</a:t>
            </a:r>
            <a:endParaRPr lang="de-DE" dirty="0"/>
          </a:p>
          <a:p>
            <a:pPr lvl="1"/>
            <a:r>
              <a:rPr lang="hu-HU" sz="2400" dirty="0"/>
              <a:t>Nem arra kíváncsi, hogy mi az üzenet, hanem hogy miként értik az emberek a média üzenetét → A  médiumokból származó jelentések kialakítását a befogadóra hagyja (a dekódoláson sok minden múlik) </a:t>
            </a:r>
            <a:endParaRPr lang="de-DE" sz="2400" dirty="0"/>
          </a:p>
          <a:p>
            <a:pPr lvl="1"/>
            <a:r>
              <a:rPr lang="hu-HU" sz="2400" dirty="0"/>
              <a:t>Képviselő: Stuart Hall</a:t>
            </a:r>
            <a:endParaRPr lang="de-DE" sz="2400" dirty="0"/>
          </a:p>
          <a:p>
            <a:pPr lvl="1"/>
            <a:r>
              <a:rPr lang="hu-HU" sz="2400" dirty="0"/>
              <a:t>A médiaüzenetek értelmezései mindig nyitottak és </a:t>
            </a:r>
            <a:r>
              <a:rPr lang="hu-HU" sz="2400" dirty="0" err="1"/>
              <a:t>poliszemikusak</a:t>
            </a:r>
            <a:r>
              <a:rPr lang="hu-HU" sz="2400" dirty="0"/>
              <a:t> (mindig több lehetséges jelentést tartalmaznak)</a:t>
            </a:r>
            <a:endParaRPr lang="de-DE" sz="2400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AF97456F-B9D7-46DA-BD17-530DEE12E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befogadási modell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3305860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270E6189-8CE8-489B-91F3-D621E156D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/>
            <a:r>
              <a:rPr lang="hu-HU" sz="2400" dirty="0"/>
              <a:t>A jelentést az emberek mindig a kontextushoz és a befogadó kultúrájához mérten értelmezik. → a szociokulturális környezet határozza meg, hogy mit értünk a médiaüzeneten → megszűnik a </a:t>
            </a:r>
            <a:r>
              <a:rPr lang="hu-HU" sz="2400" dirty="0" err="1"/>
              <a:t>monokontextuális</a:t>
            </a:r>
            <a:r>
              <a:rPr lang="hu-HU" sz="2400" dirty="0"/>
              <a:t> (egyfajta, egy tartalmú) értelmezés </a:t>
            </a:r>
            <a:endParaRPr lang="de-DE" sz="2400" dirty="0"/>
          </a:p>
          <a:p>
            <a:pPr lvl="1"/>
            <a:r>
              <a:rPr lang="hu-HU" sz="2400" dirty="0"/>
              <a:t>A kommunikátor szándéka az osztályhelyzetből értelmezhető → a médiában jelentős helyeket betöltők:</a:t>
            </a:r>
            <a:endParaRPr lang="de-DE" sz="2400" dirty="0"/>
          </a:p>
          <a:p>
            <a:r>
              <a:rPr lang="hu-HU" dirty="0"/>
              <a:t>→ privilegizált társadalmi réteg, ami az üzenetben is megjelenik</a:t>
            </a:r>
            <a:endParaRPr lang="de-DE" dirty="0"/>
          </a:p>
          <a:p>
            <a:pPr lvl="1"/>
            <a:r>
              <a:rPr lang="hu-HU" sz="2400" dirty="0"/>
              <a:t>A tömegkommunikáció tartalma ideologikus színezetű → a kommunikátor intézményi és ideológiai célja a manipuláció, saját társadalmi érdekeinek megjelenítése </a:t>
            </a:r>
            <a:endParaRPr lang="de-DE" sz="2400" dirty="0"/>
          </a:p>
          <a:p>
            <a:pPr lvl="1"/>
            <a:r>
              <a:rPr lang="hu-HU" sz="2400" dirty="0"/>
              <a:t>A befogadók médiaolvasata saját meggyőződésük alapján alakul ki</a:t>
            </a:r>
            <a:endParaRPr lang="de-DE" sz="2400" dirty="0"/>
          </a:p>
          <a:p>
            <a:pPr lvl="1"/>
            <a:r>
              <a:rPr lang="hu-HU" sz="2400" dirty="0"/>
              <a:t>A jelentés a kódolás és dekódolás folyamatában jön létre</a:t>
            </a:r>
            <a:endParaRPr lang="de-DE" sz="2400" dirty="0"/>
          </a:p>
          <a:p>
            <a:pPr lvl="1"/>
            <a:r>
              <a:rPr lang="hu-HU" sz="2400" dirty="0"/>
              <a:t>A dekódolt médiaüzenet lehet teljesen más, mint ahogy a kódolás során szánták.</a:t>
            </a:r>
            <a:endParaRPr lang="de-DE" sz="2400" dirty="0"/>
          </a:p>
          <a:p>
            <a:pPr lvl="1"/>
            <a:r>
              <a:rPr lang="hu-HU" sz="2400" dirty="0"/>
              <a:t>Ami közös a jelentéskódolásban: Általában az elfogadott tartalmi műfajok formájában jelenik meg a dekódolás. DE a jelentésalkotások különbözőek lehetnek.</a:t>
            </a:r>
            <a:endParaRPr lang="de-DE" sz="2400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E02A9AB-CC55-4017-9EF7-9876A823C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befogadási modell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7962121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039F7252-1050-4595-B99B-D418C3DF1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hu-HU" b="1" dirty="0"/>
              <a:t>Tömegtársadalom koncepció:</a:t>
            </a:r>
            <a:endParaRPr lang="de-DE" dirty="0"/>
          </a:p>
          <a:p>
            <a:pPr lvl="1"/>
            <a:r>
              <a:rPr lang="hu-HU" sz="2400" dirty="0"/>
              <a:t>A média negatív hatását hangsúlyozza a társadalomra</a:t>
            </a:r>
            <a:endParaRPr lang="de-DE" sz="2400" dirty="0"/>
          </a:p>
          <a:p>
            <a:pPr lvl="1"/>
            <a:r>
              <a:rPr lang="hu-HU" sz="2400" dirty="0"/>
              <a:t>Modernitás: </a:t>
            </a:r>
            <a:endParaRPr lang="de-DE" sz="2400" dirty="0"/>
          </a:p>
          <a:p>
            <a:pPr lvl="2"/>
            <a:r>
              <a:rPr lang="hu-HU" dirty="0"/>
              <a:t>magánéletbe való visszahúzódás</a:t>
            </a:r>
            <a:endParaRPr lang="de-DE" dirty="0"/>
          </a:p>
          <a:p>
            <a:pPr lvl="2"/>
            <a:r>
              <a:rPr lang="hu-HU" dirty="0"/>
              <a:t>versenyszellem erősödése</a:t>
            </a:r>
            <a:endParaRPr lang="de-DE" dirty="0"/>
          </a:p>
          <a:p>
            <a:pPr lvl="2"/>
            <a:r>
              <a:rPr lang="hu-HU" dirty="0"/>
              <a:t>a szolidaritás mértéke csökken </a:t>
            </a:r>
            <a:endParaRPr lang="de-DE" dirty="0"/>
          </a:p>
          <a:p>
            <a:pPr lvl="1"/>
            <a:r>
              <a:rPr lang="hu-HU" sz="2400" dirty="0"/>
              <a:t>Oka: A tömegmédia hatása: </a:t>
            </a:r>
            <a:endParaRPr lang="de-DE" sz="2400" dirty="0"/>
          </a:p>
          <a:p>
            <a:pPr lvl="2"/>
            <a:r>
              <a:rPr lang="hu-HU" dirty="0"/>
              <a:t>egyfajta világnézetet közvetít</a:t>
            </a:r>
            <a:endParaRPr lang="de-DE" dirty="0"/>
          </a:p>
          <a:p>
            <a:pPr lvl="2"/>
            <a:r>
              <a:rPr lang="hu-HU" dirty="0"/>
              <a:t>a valóságos környezet ábrázolása helyett virtuális környezet → manipulációra alkalmas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9D2A844D-A681-4345-AA4C-D314D2781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V. A média társadalomelméletei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2185431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6D7D87BE-EDC9-4C17-A76A-4BADF930B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hu-HU" sz="2400" dirty="0"/>
              <a:t>Borúlátó társadalomkép </a:t>
            </a:r>
            <a:r>
              <a:rPr lang="hu-HU" sz="2400" dirty="0" err="1"/>
              <a:t>fogalmazódik</a:t>
            </a:r>
            <a:r>
              <a:rPr lang="hu-HU" sz="2400" dirty="0"/>
              <a:t> meg (korbetegség diagnózis)</a:t>
            </a:r>
            <a:endParaRPr lang="de-DE" sz="2400" dirty="0"/>
          </a:p>
          <a:p>
            <a:pPr lvl="2"/>
            <a:r>
              <a:rPr lang="hu-HU" dirty="0"/>
              <a:t>A tömegmédia működésében nagyfokú koncentráció → monopolisztikus ellenőrzés → homogén álláspontok→ tekintélyelvű illeszkedést kívánó </a:t>
            </a:r>
            <a:r>
              <a:rPr lang="hu-HU" dirty="0" err="1"/>
              <a:t>beállítódás</a:t>
            </a:r>
            <a:r>
              <a:rPr lang="hu-HU" dirty="0"/>
              <a:t> → függőségi viszony alakul ki a polgárokban (ez az identitásban fontos szerepet kap: az alapján fogalmazzuk meg magunkat, amely mintákat a média közvetít)</a:t>
            </a:r>
            <a:endParaRPr lang="de-DE" dirty="0"/>
          </a:p>
          <a:p>
            <a:pPr lvl="1"/>
            <a:r>
              <a:rPr lang="hu-HU" sz="2400" dirty="0"/>
              <a:t>Képviselők:</a:t>
            </a:r>
            <a:endParaRPr lang="de-DE" sz="2400" dirty="0"/>
          </a:p>
          <a:p>
            <a:pPr lvl="2"/>
            <a:r>
              <a:rPr lang="hu-HU" dirty="0"/>
              <a:t>C. W. Mills: Az uralkodó elit c. munkájában: a tömegmédia egy </a:t>
            </a:r>
            <a:r>
              <a:rPr lang="hu-HU" dirty="0" err="1"/>
              <a:t>felülről</a:t>
            </a:r>
            <a:r>
              <a:rPr lang="hu-HU" dirty="0"/>
              <a:t> vezérelt viszonyrendszer → nem demokratikus ellenőrzés → a hatalom határozza meg, hogy mi lesz benne</a:t>
            </a:r>
            <a:endParaRPr lang="de-DE" dirty="0"/>
          </a:p>
          <a:p>
            <a:pPr lvl="1"/>
            <a:r>
              <a:rPr lang="hu-HU" sz="2400" dirty="0"/>
              <a:t>A tömegmédia képes egy közösséget integrálni DE </a:t>
            </a:r>
            <a:r>
              <a:rPr lang="hu-HU" sz="2400" dirty="0" err="1"/>
              <a:t>felülről</a:t>
            </a:r>
            <a:r>
              <a:rPr lang="hu-HU" sz="2400" dirty="0"/>
              <a:t> irányított lesz → szürkeség (Orwell: 1984)</a:t>
            </a:r>
            <a:endParaRPr lang="de-DE" sz="2400" dirty="0"/>
          </a:p>
          <a:p>
            <a:pPr lvl="1"/>
            <a:r>
              <a:rPr lang="hu-HU" sz="2400" dirty="0"/>
              <a:t>a megközelítés gyengesége: nem ad választ az újmédiumok esetén felmerülő kérdésekre.</a:t>
            </a:r>
            <a:endParaRPr lang="de-DE" sz="2400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21A34F86-55FA-40E0-A84F-1E1C5EB49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tömegtársadalom koncepció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792692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A4A909AA-5E79-474D-9029-8A7CE843C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hu-HU" sz="1800" dirty="0"/>
              <a:t>A média ideologikusan működik </a:t>
            </a:r>
            <a:endParaRPr lang="de-DE" sz="1800" dirty="0"/>
          </a:p>
          <a:p>
            <a:pPr lvl="1"/>
            <a:r>
              <a:rPr lang="hu-HU" sz="1800" dirty="0"/>
              <a:t>Manipulálja az embereket – az uralkodó osztály eszméit és világról alkotott nézeteit terjeszti az emberek számára </a:t>
            </a:r>
            <a:endParaRPr lang="de-DE" sz="1800" dirty="0"/>
          </a:p>
          <a:p>
            <a:pPr lvl="1"/>
            <a:r>
              <a:rPr lang="hu-HU" sz="1800" dirty="0"/>
              <a:t>Nem tesz elérhetővé alternatív eszméket, mert monopolisztikus helyzetben van </a:t>
            </a:r>
            <a:endParaRPr lang="de-DE" sz="1800" dirty="0"/>
          </a:p>
          <a:p>
            <a:pPr lvl="1"/>
            <a:r>
              <a:rPr lang="hu-HU" sz="1800" dirty="0"/>
              <a:t>Képviselők: Marx: Német ideológia című műve:</a:t>
            </a:r>
            <a:endParaRPr lang="de-DE" sz="1800" dirty="0"/>
          </a:p>
          <a:p>
            <a:pPr lvl="4"/>
            <a:r>
              <a:rPr lang="hu-HU" sz="1800" dirty="0"/>
              <a:t>A tömegmédia a kontroll eszköze az uralkodó osztály számára </a:t>
            </a:r>
            <a:endParaRPr lang="de-DE" sz="1800" dirty="0"/>
          </a:p>
          <a:p>
            <a:pPr lvl="4"/>
            <a:r>
              <a:rPr lang="hu-HU" sz="1800" dirty="0"/>
              <a:t>Kapitalista társadalom → a gazdasági tulajdonnal rendelkezők szabják meg a média ideológiáját</a:t>
            </a:r>
            <a:endParaRPr lang="de-DE" sz="1800" dirty="0"/>
          </a:p>
          <a:p>
            <a:pPr lvl="4"/>
            <a:r>
              <a:rPr lang="hu-HU" sz="1800" dirty="0"/>
              <a:t>azt feltételezik, hogy be fog következni a kapitalizmus bukása, de amikor mégse történt meg, új elméletet fogalmaznak meg → neomarxisták</a:t>
            </a:r>
            <a:endParaRPr lang="de-DE" sz="1800" dirty="0"/>
          </a:p>
          <a:p>
            <a:r>
              <a:rPr lang="hu-HU" sz="1800" b="1" dirty="0"/>
              <a:t>neomarxista</a:t>
            </a:r>
            <a:r>
              <a:rPr lang="hu-HU" sz="1800" dirty="0"/>
              <a:t>: a tömegmédia biztosítja a kapitalizmus </a:t>
            </a:r>
            <a:r>
              <a:rPr lang="hu-HU" sz="1800" dirty="0" err="1"/>
              <a:t>továbbélését</a:t>
            </a:r>
            <a:r>
              <a:rPr lang="hu-HU" sz="1800" dirty="0"/>
              <a:t> → már nem feltételeznek közvetlen kapcsolatot a tőkével</a:t>
            </a:r>
          </a:p>
          <a:p>
            <a:r>
              <a:rPr lang="hu-HU" sz="1800" b="1" dirty="0" err="1"/>
              <a:t>Gramsci</a:t>
            </a:r>
            <a:r>
              <a:rPr lang="hu-HU" sz="1800" dirty="0"/>
              <a:t>: A tömegmédia az uralkodók ideológiáját úgy közvetíti, hogy mást kizárnak → hegemónia-elmélet: ugyanolyan egységes kultúra formálása</a:t>
            </a:r>
            <a:endParaRPr lang="de-DE" sz="1800" dirty="0"/>
          </a:p>
          <a:p>
            <a:pPr lvl="4"/>
            <a:r>
              <a:rPr lang="hu-HU" sz="1800" dirty="0"/>
              <a:t>fenntartja az osztályelnyomás intézményét </a:t>
            </a:r>
            <a:endParaRPr lang="de-DE" sz="1800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E3DAD456-2992-4F5C-A8E4-FF5C4D7D0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marxista (kritikai) nézőpont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6433566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7A99A431-5813-494D-A853-7D67E9BD2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0" lvl="3" indent="0">
              <a:buNone/>
            </a:pPr>
            <a:r>
              <a:rPr lang="hu-HU" b="1" dirty="0"/>
              <a:t>Herbert </a:t>
            </a:r>
            <a:r>
              <a:rPr lang="hu-HU" b="1" dirty="0" err="1"/>
              <a:t>Marcuse</a:t>
            </a:r>
            <a:r>
              <a:rPr lang="hu-HU" b="1" dirty="0"/>
              <a:t>: </a:t>
            </a:r>
            <a:r>
              <a:rPr lang="hu-HU" dirty="0"/>
              <a:t>„egy dimenziós ember”:</a:t>
            </a:r>
            <a:endParaRPr lang="de-DE" dirty="0"/>
          </a:p>
          <a:p>
            <a:pPr lvl="4"/>
            <a:r>
              <a:rPr lang="hu-HU" dirty="0"/>
              <a:t>A média feladata: eladjon számunkra vagy kikényszerítsen egy konszenzust a társadalmi rendszerrel kapcsolatban → azt sugallja, hogy ez az egyetlen lehetséges berendezkedés, amelyben most élünk → korlátozza a gondolkodási alternatíváinkat → elveszi a sokféleség lehetőségét, főleg ami szemben állna a hatalommal</a:t>
            </a:r>
            <a:endParaRPr lang="de-DE" dirty="0"/>
          </a:p>
          <a:p>
            <a:pPr lvl="4"/>
            <a:r>
              <a:rPr lang="hu-HU" dirty="0"/>
              <a:t>Álszükségletek kérdése: </a:t>
            </a:r>
            <a:endParaRPr lang="de-DE" dirty="0"/>
          </a:p>
          <a:p>
            <a:pPr lvl="5"/>
            <a:r>
              <a:rPr lang="hu-HU" sz="1600" dirty="0"/>
              <a:t>olyan szükségleteket kreál, amely a termelést és a hasznot szolgálja elsősorban, nem az egyént: → álszükségletek</a:t>
            </a:r>
            <a:endParaRPr lang="de-DE" sz="1600" dirty="0"/>
          </a:p>
          <a:p>
            <a:pPr lvl="5"/>
            <a:r>
              <a:rPr lang="hu-HU" sz="1600" dirty="0"/>
              <a:t>Olyan média által felkeltett vágyak sora, amelyek, ha kellő gyakorisággal reklámoznak, akkor úgy érezzük, hogy nincs élet </a:t>
            </a:r>
            <a:r>
              <a:rPr lang="hu-HU" sz="1600" dirty="0" err="1"/>
              <a:t>nélküle</a:t>
            </a:r>
            <a:endParaRPr lang="de-DE" sz="1600" dirty="0"/>
          </a:p>
          <a:p>
            <a:pPr lvl="5"/>
            <a:r>
              <a:rPr lang="hu-HU" sz="1600" dirty="0"/>
              <a:t>az álszükségletek kielégítése válik céllá, eközben elfelejtünk a valóságon gondolkodni, pl. a helyzetünkön, a társadalmi egyenlőtlenségeken</a:t>
            </a:r>
            <a:endParaRPr lang="de-DE" sz="1600" dirty="0"/>
          </a:p>
          <a:p>
            <a:r>
              <a:rPr lang="hu-HU" sz="1900" dirty="0"/>
              <a:t>Romantikusan emberkép: minden ember eredeti → ennek kiteljesítése lenne az ember dolga, sorsa; ez helyett van a fogyasztás és önmaguk elvesztése</a:t>
            </a:r>
            <a:endParaRPr lang="de-DE" sz="1900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F08D0E37-6AA5-4C9A-B5F6-0FFE44974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marxista (kritikai) nézőpont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5648834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DB0B49BE-1B8E-4B6B-A54D-4B522E5C4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hu-HU" sz="2400" dirty="0"/>
              <a:t>A tömegmédia mint a társadalom és az egyének szükségleteinek kielégítésére szolgáló eszköz → azt sugározza, amire az embernek szüksége van</a:t>
            </a:r>
            <a:endParaRPr lang="de-DE" sz="2400" dirty="0"/>
          </a:p>
          <a:p>
            <a:pPr lvl="1"/>
            <a:r>
              <a:rPr lang="hu-HU" sz="2400" dirty="0"/>
              <a:t>Funkciói:</a:t>
            </a:r>
            <a:endParaRPr lang="de-DE" sz="2400" dirty="0"/>
          </a:p>
          <a:p>
            <a:pPr lvl="2"/>
            <a:r>
              <a:rPr lang="hu-HU" dirty="0"/>
              <a:t>tájékoztatás: információk közvetítése → fontos szerep az újítás és alkalmazkodás elősegítésében</a:t>
            </a:r>
            <a:endParaRPr lang="de-DE" dirty="0"/>
          </a:p>
          <a:p>
            <a:pPr lvl="2"/>
            <a:r>
              <a:rPr lang="hu-HU" dirty="0"/>
              <a:t> képes összekapcsolni:</a:t>
            </a:r>
            <a:endParaRPr lang="de-DE" dirty="0"/>
          </a:p>
          <a:p>
            <a:r>
              <a:rPr lang="hu-HU" dirty="0"/>
              <a:t>→ az események értelmezésének kereteit adja</a:t>
            </a:r>
            <a:endParaRPr lang="de-DE" dirty="0"/>
          </a:p>
          <a:p>
            <a:r>
              <a:rPr lang="hu-HU" dirty="0"/>
              <a:t>→ fennálló hatalom támogatása</a:t>
            </a:r>
            <a:endParaRPr lang="de-DE" dirty="0"/>
          </a:p>
          <a:p>
            <a:r>
              <a:rPr lang="hu-HU" dirty="0"/>
              <a:t>→ szocializálás: többségi minták elsajátítása</a:t>
            </a:r>
            <a:endParaRPr lang="de-DE" dirty="0"/>
          </a:p>
          <a:p>
            <a:r>
              <a:rPr lang="hu-HU" dirty="0"/>
              <a:t>→ konszenzusépítés</a:t>
            </a:r>
            <a:endParaRPr lang="de-DE" dirty="0"/>
          </a:p>
          <a:p>
            <a:pPr lvl="2"/>
            <a:r>
              <a:rPr lang="hu-HU" dirty="0"/>
              <a:t>folytonosság: képes értékközösséget fenntartani </a:t>
            </a:r>
            <a:endParaRPr lang="de-DE" dirty="0"/>
          </a:p>
          <a:p>
            <a:pPr lvl="2"/>
            <a:r>
              <a:rPr lang="hu-HU" dirty="0"/>
              <a:t>szórakoztatás: kikapcsolódás → a társadalmi feszültségek csökkentése </a:t>
            </a:r>
            <a:endParaRPr lang="de-DE" dirty="0"/>
          </a:p>
          <a:p>
            <a:pPr lvl="2"/>
            <a:r>
              <a:rPr lang="hu-HU" dirty="0"/>
              <a:t>mozgósítás, mobilizálás: a tömegmédiának társadalmi integrációs szerepe van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6BD62C85-436A-426D-B7F5-B13D82D7D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Funkcionalizmus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7747654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AE9A6771-19AC-4E0D-A187-6EB6CA77D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u-HU" sz="2400" dirty="0"/>
              <a:t>Képviselők:</a:t>
            </a:r>
            <a:endParaRPr lang="de-DE" sz="2400" dirty="0"/>
          </a:p>
          <a:p>
            <a:pPr lvl="2"/>
            <a:r>
              <a:rPr lang="hu-HU" dirty="0" err="1"/>
              <a:t>Talcott</a:t>
            </a:r>
            <a:r>
              <a:rPr lang="hu-HU" dirty="0"/>
              <a:t> </a:t>
            </a:r>
            <a:r>
              <a:rPr lang="hu-HU" dirty="0" err="1"/>
              <a:t>Parsons</a:t>
            </a:r>
            <a:endParaRPr lang="de-DE" dirty="0"/>
          </a:p>
          <a:p>
            <a:pPr lvl="2"/>
            <a:r>
              <a:rPr lang="hu-HU" dirty="0"/>
              <a:t>G. Alexander </a:t>
            </a:r>
            <a:endParaRPr lang="de-DE" dirty="0"/>
          </a:p>
          <a:p>
            <a:pPr lvl="1"/>
            <a:r>
              <a:rPr lang="hu-HU" sz="2400" dirty="0"/>
              <a:t>empirikusan mennyire védhető: általában bejönnek a mérések → többségi állásponthoz közeli nézeteket képviselnek a médiumok</a:t>
            </a:r>
            <a:endParaRPr lang="de-DE" sz="2400" dirty="0"/>
          </a:p>
          <a:p>
            <a:pPr lvl="1"/>
            <a:r>
              <a:rPr lang="hu-HU" sz="2400" dirty="0"/>
              <a:t>A szimbolikus jutalmazáson és büntetésen keresztül integrálnak → ez a közösség funkciója</a:t>
            </a:r>
            <a:endParaRPr lang="de-DE" sz="2400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7654616A-DA4D-4C8F-8E74-8B96F372A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Funkcionalizmus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393030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F4C43FBC-48E1-4E37-92CF-2EAE5CBBB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b="1" dirty="0"/>
              <a:t>Tömegmédia:</a:t>
            </a:r>
            <a:r>
              <a:rPr lang="hu-HU" dirty="0"/>
              <a:t> A társadalom szinte minden tagját elérő, széles hatókörű kommunikációs eszköz </a:t>
            </a:r>
          </a:p>
          <a:p>
            <a:r>
              <a:rPr lang="hu-HU" dirty="0"/>
              <a:t>Olyan kommunikációt hoz létre, amihez nem szükséges a másik jelenléte [pl. film, rádió, rögzített zene, internet → egyénre szabott, változatos, interaktív – nem lineáris kapcsolat]</a:t>
            </a:r>
          </a:p>
          <a:p>
            <a:endParaRPr lang="hu-HU" dirty="0"/>
          </a:p>
          <a:p>
            <a:r>
              <a:rPr lang="hu-HU" dirty="0"/>
              <a:t>1) </a:t>
            </a:r>
            <a:r>
              <a:rPr lang="hu-HU" i="1" dirty="0"/>
              <a:t>Politikai vonatkozás</a:t>
            </a:r>
            <a:r>
              <a:rPr lang="hu-HU" dirty="0"/>
              <a:t>:</a:t>
            </a:r>
          </a:p>
          <a:p>
            <a:pPr lvl="0"/>
            <a:r>
              <a:rPr lang="hu-HU" dirty="0"/>
              <a:t>Teret, csatornát kínál a demokratikus vitára </a:t>
            </a:r>
          </a:p>
          <a:p>
            <a:r>
              <a:rPr lang="hu-HU" dirty="0"/>
              <a:t>A hatalomgyakorlás eszköze</a:t>
            </a: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3D95029A-7FCE-412B-956C-CEE76BFB2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90" y="570156"/>
            <a:ext cx="7915958" cy="1054250"/>
          </a:xfrm>
        </p:spPr>
        <p:txBody>
          <a:bodyPr/>
          <a:lstStyle/>
          <a:p>
            <a:r>
              <a:rPr lang="hu-HU" sz="4000" dirty="0"/>
              <a:t>I. Tömegmédia, tömegkommunikáció</a:t>
            </a:r>
          </a:p>
        </p:txBody>
      </p:sp>
    </p:spTree>
    <p:extLst>
      <p:ext uri="{BB962C8B-B14F-4D97-AF65-F5344CB8AC3E}">
        <p14:creationId xmlns:p14="http://schemas.microsoft.com/office/powerpoint/2010/main" val="41847413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FD6B757F-7418-418B-A874-0B84414F9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hu-HU" sz="2400" dirty="0"/>
              <a:t>A gazdaság és a média működése közötti párhuzam</a:t>
            </a:r>
            <a:endParaRPr lang="de-DE" sz="2400" dirty="0"/>
          </a:p>
          <a:p>
            <a:pPr lvl="1"/>
            <a:r>
              <a:rPr lang="hu-HU" sz="2400" dirty="0"/>
              <a:t>A médiaintézményeket a gazdasági rendszer részeként értelmezi → profitorientált </a:t>
            </a:r>
            <a:endParaRPr lang="de-DE" sz="2400" dirty="0"/>
          </a:p>
          <a:p>
            <a:r>
              <a:rPr lang="hu-HU" dirty="0"/>
              <a:t>→ egyre inkább csökken a független médiaforrások száma </a:t>
            </a:r>
            <a:endParaRPr lang="de-DE" dirty="0"/>
          </a:p>
          <a:p>
            <a:r>
              <a:rPr lang="hu-HU" dirty="0"/>
              <a:t>→ a médiaintézmények kerülik a gazdasági kockázatot → pl. alig vannak költségesebb műfajok: pl.  oknyomozó újságírás </a:t>
            </a:r>
            <a:endParaRPr lang="de-DE" dirty="0"/>
          </a:p>
          <a:p>
            <a:r>
              <a:rPr lang="hu-HU" dirty="0"/>
              <a:t>→ nem veszik figyelembe a közönség kisebb vagy szegényebb rétegét</a:t>
            </a:r>
            <a:endParaRPr lang="de-DE" dirty="0"/>
          </a:p>
          <a:p>
            <a:r>
              <a:rPr lang="hu-HU" dirty="0"/>
              <a:t>→ a médiatartalom politikailag kiegyensúlyozatlan</a:t>
            </a:r>
            <a:endParaRPr lang="de-DE" dirty="0"/>
          </a:p>
          <a:p>
            <a:pPr lvl="1"/>
            <a:r>
              <a:rPr lang="hu-HU" sz="2400" dirty="0"/>
              <a:t>A média legfőbb terméke maga a közönség → nem valami autonóm, eleve létező dolog, hanem a média által kreált.</a:t>
            </a:r>
            <a:endParaRPr lang="de-DE" sz="2400" dirty="0"/>
          </a:p>
          <a:p>
            <a:r>
              <a:rPr lang="hu-HU" dirty="0"/>
              <a:t> 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A9A3B99C-9466-4DFB-89D4-3670B89A8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Kritikai-politikai gazdaságtan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950787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F5B7A01A-D2D6-40A3-9A13-4CCA0EC7D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hu-HU" sz="2400" dirty="0"/>
              <a:t>Abból indul ki, hogy a tömegkommunikáció a fejletlen területek (pl. a harmadik világ) számára meghozza a szabadságot → a világ társadalmi és gazdasági fejlődésének eszköze → a mindenkori amerikai kormány nézőpontját jelenti, mely ezzel az ideológiával érvel a gazdasági terjeszkedéséhez.</a:t>
            </a:r>
            <a:endParaRPr lang="de-DE" sz="2400" dirty="0"/>
          </a:p>
          <a:p>
            <a:pPr lvl="1"/>
            <a:r>
              <a:rPr lang="hu-HU" sz="2400" dirty="0"/>
              <a:t>A modernitás üzenetét képes terjeszteni → ennek azonban az a következménye, hogy a másik, helyi kultúra </a:t>
            </a:r>
            <a:r>
              <a:rPr lang="hu-HU" sz="2400" dirty="0" err="1"/>
              <a:t>felszámolódik</a:t>
            </a:r>
            <a:r>
              <a:rPr lang="hu-HU" sz="2400" dirty="0"/>
              <a:t>, vagy háttérbe szorul</a:t>
            </a:r>
            <a:endParaRPr lang="de-DE" sz="2400" dirty="0"/>
          </a:p>
          <a:p>
            <a:pPr lvl="1"/>
            <a:r>
              <a:rPr lang="hu-HU" sz="2400" dirty="0"/>
              <a:t>Erős gazdasági-politikai töltet: a domináns hatalmak profitéhségéről is szól. </a:t>
            </a:r>
            <a:endParaRPr lang="de-DE" sz="2400" dirty="0"/>
          </a:p>
          <a:p>
            <a:pPr lvl="1"/>
            <a:r>
              <a:rPr lang="hu-HU" sz="2400" dirty="0"/>
              <a:t>A megközelítés a transzmissziós modell fogságában van → nem gondolja, hogy az üzenetet máshogy is lehet érteni, mint ahogy azt szánják</a:t>
            </a:r>
            <a:endParaRPr lang="de-DE" sz="2400" dirty="0"/>
          </a:p>
          <a:p>
            <a:pPr lvl="1"/>
            <a:r>
              <a:rPr lang="hu-HU" sz="2400" dirty="0"/>
              <a:t>Nem vet számot a helyi hatalmi struktúrákkal és a tradicionális, kulturális értékekkel </a:t>
            </a:r>
            <a:endParaRPr lang="de-DE" sz="2400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176FFF66-71AA-4305-BEFE-95C75CC80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Modernizáció, fejlődés irányzata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9941705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0EE9AF11-0DED-4609-A2F3-C0DEB0F0A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hu-HU" sz="1700" dirty="0"/>
              <a:t>Egy korszak uralkodó kommunikációs technológiája és a társadalom fő vonásai között összefüggést állapít meg → a társadalom jellemzőit a kommunikációs technológiából kell leolvasni</a:t>
            </a:r>
            <a:endParaRPr lang="de-DE" sz="1700" dirty="0"/>
          </a:p>
          <a:p>
            <a:pPr lvl="1"/>
            <a:r>
              <a:rPr lang="hu-HU" sz="1700" dirty="0"/>
              <a:t>Felosztja a történelmi korszakokat</a:t>
            </a:r>
            <a:endParaRPr lang="de-DE" sz="1700" dirty="0"/>
          </a:p>
          <a:p>
            <a:pPr lvl="1"/>
            <a:r>
              <a:rPr lang="hu-HU" sz="1700" dirty="0"/>
              <a:t>Képviselők (torontói iskola): </a:t>
            </a:r>
            <a:endParaRPr lang="de-DE" sz="1700" dirty="0"/>
          </a:p>
          <a:p>
            <a:pPr lvl="3"/>
            <a:r>
              <a:rPr lang="hu-HU" dirty="0" err="1"/>
              <a:t>Innis</a:t>
            </a:r>
            <a:r>
              <a:rPr lang="hu-HU" dirty="0"/>
              <a:t>:</a:t>
            </a:r>
            <a:endParaRPr lang="de-DE" dirty="0"/>
          </a:p>
          <a:p>
            <a:pPr lvl="4"/>
            <a:r>
              <a:rPr lang="hu-HU" dirty="0"/>
              <a:t>az egymást követő civilizációk jellemző vonásait az uralkodó közlésmódoknak tulajdonította </a:t>
            </a:r>
            <a:endParaRPr lang="de-DE" dirty="0"/>
          </a:p>
          <a:p>
            <a:pPr lvl="4"/>
            <a:r>
              <a:rPr lang="hu-HU" dirty="0"/>
              <a:t>társadalmi csoport, amely birtokolja a technológiát → privilegizált helyzet a társadalomban (monopolizálja a tudás elosztását)</a:t>
            </a:r>
            <a:endParaRPr lang="de-DE" dirty="0"/>
          </a:p>
          <a:p>
            <a:pPr lvl="4"/>
            <a:r>
              <a:rPr lang="hu-HU" dirty="0"/>
              <a:t>minden új kommunikációs technológia alapvetően ingatja meg a társadalom alapvető szerkezetét: szerzetesek → pl. 1450 </a:t>
            </a:r>
            <a:r>
              <a:rPr lang="hu-HU" dirty="0" err="1"/>
              <a:t>Guttenberg</a:t>
            </a:r>
            <a:r>
              <a:rPr lang="hu-HU" dirty="0"/>
              <a:t> → polgárság térnyerését eredményezi</a:t>
            </a:r>
            <a:endParaRPr lang="de-DE" dirty="0"/>
          </a:p>
          <a:p>
            <a:pPr lvl="3"/>
            <a:r>
              <a:rPr lang="hu-HU" dirty="0" err="1"/>
              <a:t>McLuhan</a:t>
            </a:r>
            <a:endParaRPr lang="de-DE" dirty="0"/>
          </a:p>
          <a:p>
            <a:pPr lvl="4"/>
            <a:r>
              <a:rPr lang="hu-HU" dirty="0"/>
              <a:t>Gutenberg-galaxis: a nyomtatott médiumok uralkodóvá válásának időszakát vizsgálta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C8B16F91-9707-49CB-80E5-0FBF841A7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247" y="570156"/>
            <a:ext cx="7745506" cy="770612"/>
          </a:xfrm>
        </p:spPr>
        <p:txBody>
          <a:bodyPr/>
          <a:lstStyle/>
          <a:p>
            <a:r>
              <a:rPr lang="hu-HU" sz="2800" dirty="0"/>
              <a:t>Kommunikációtechnológiai determinizmus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6766715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A54E4AE6-DB07-4F8F-AA07-1FB54E97F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1988840"/>
            <a:ext cx="7745506" cy="4752527"/>
          </a:xfrm>
        </p:spPr>
        <p:txBody>
          <a:bodyPr>
            <a:normAutofit fontScale="85000" lnSpcReduction="20000"/>
          </a:bodyPr>
          <a:lstStyle/>
          <a:p>
            <a:r>
              <a:rPr lang="hu-HU" dirty="0"/>
              <a:t>Miért nem határozza meg teljesen a technológia a társadalmat?</a:t>
            </a:r>
            <a:endParaRPr lang="de-DE" dirty="0"/>
          </a:p>
          <a:p>
            <a:r>
              <a:rPr lang="hu-HU" dirty="0"/>
              <a:t>a, Interaktív médiatechnológia pl. internet → a választás lehetősége </a:t>
            </a:r>
            <a:r>
              <a:rPr lang="hu-HU" dirty="0" err="1"/>
              <a:t>individualizáltabb</a:t>
            </a:r>
            <a:r>
              <a:rPr lang="hu-HU" dirty="0"/>
              <a:t> → a választás lehetősége a befogadó részéről</a:t>
            </a:r>
            <a:endParaRPr lang="de-DE" dirty="0"/>
          </a:p>
          <a:p>
            <a:pPr lvl="2"/>
            <a:r>
              <a:rPr lang="hu-HU" dirty="0"/>
              <a:t>az új kommunikációs rendszerek aszinkron jellegűek: időben különböző, nem időhöz kötött.</a:t>
            </a:r>
            <a:endParaRPr lang="de-DE" dirty="0"/>
          </a:p>
          <a:p>
            <a:pPr lvl="1"/>
            <a:r>
              <a:rPr lang="hu-HU" sz="2400" dirty="0"/>
              <a:t>Már nem a tömegtársadalom borúlátó ideológiáját képviseli, hanem a technológia által a hálózatok összekapcsolódása és növekedése következik → az egyének társas kapcsolódásának lehetősége nő → pozitív tartalom</a:t>
            </a:r>
            <a:endParaRPr lang="de-DE" sz="2400" dirty="0"/>
          </a:p>
          <a:p>
            <a:pPr lvl="1"/>
            <a:r>
              <a:rPr lang="hu-HU" sz="2400" dirty="0"/>
              <a:t>Negatív tartalom- </a:t>
            </a:r>
            <a:r>
              <a:rPr lang="hu-HU" sz="2400" dirty="0" err="1"/>
              <a:t>Castells</a:t>
            </a:r>
            <a:r>
              <a:rPr lang="hu-HU" sz="2400" dirty="0"/>
              <a:t>.</a:t>
            </a:r>
            <a:endParaRPr lang="de-DE" sz="2400" dirty="0"/>
          </a:p>
          <a:p>
            <a:pPr lvl="2"/>
            <a:r>
              <a:rPr lang="hu-HU" dirty="0"/>
              <a:t>Csak a lokalitástól eltérő témák kapcsolják össze a hálózati kapcsolatokat → globalizáció erősítése</a:t>
            </a:r>
            <a:endParaRPr lang="de-DE" dirty="0"/>
          </a:p>
          <a:p>
            <a:pPr lvl="2"/>
            <a:r>
              <a:rPr lang="hu-HU" dirty="0"/>
              <a:t>posztmodern kultúra jön létre: A kultúra magától értetődősége viszonylagossá válik → Feladja a „miénk a legjobb kultúra” elvet, pedig ez tartotta fenn a kultúrát évezredekig és ez helyett sokféle kultúrából építkezik; kérdés az, hogy ez mennyire vezet stabil, integrált társadalomhoz.  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FAD3A7A2-E3EA-4917-AAF5-EFB30AC12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247" y="570156"/>
            <a:ext cx="7745506" cy="698604"/>
          </a:xfrm>
        </p:spPr>
        <p:txBody>
          <a:bodyPr/>
          <a:lstStyle/>
          <a:p>
            <a:r>
              <a:rPr lang="hu-HU" sz="2800" dirty="0"/>
              <a:t>Információs társadalom (puha </a:t>
            </a:r>
            <a:r>
              <a:rPr lang="hu-HU" sz="2800" dirty="0" err="1"/>
              <a:t>komm.technológiai</a:t>
            </a:r>
            <a:r>
              <a:rPr lang="hu-HU" sz="2800" dirty="0"/>
              <a:t> determinizmus)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5753579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C863B6F0-EFBF-40E7-90ED-BCD8EFC37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u-HU" dirty="0"/>
              <a:t>Nemcsak leírja, hanem megmondja, hogyan kellene működnie a médiának→ elveket fogalmaznak meg : elv ↔ gyakorlat</a:t>
            </a:r>
            <a:endParaRPr lang="de-DE" dirty="0"/>
          </a:p>
          <a:p>
            <a:pPr lvl="0"/>
            <a:r>
              <a:rPr lang="hu-HU" dirty="0"/>
              <a:t>A média kritikájának az alapja a </a:t>
            </a:r>
            <a:r>
              <a:rPr lang="hu-HU" b="1" dirty="0"/>
              <a:t>közérdek</a:t>
            </a:r>
            <a:r>
              <a:rPr lang="hu-HU" dirty="0"/>
              <a:t>: egyéni prioritástól függetlenül a tömegmédiumoknak ezt kellene szolgálnia → társadalmi feladat, amit be kellene tölteniük</a:t>
            </a:r>
            <a:endParaRPr lang="de-DE" dirty="0"/>
          </a:p>
          <a:p>
            <a:r>
              <a:rPr lang="hu-HU" dirty="0"/>
              <a:t> </a:t>
            </a:r>
            <a:endParaRPr lang="de-DE" dirty="0"/>
          </a:p>
          <a:p>
            <a:pPr lvl="0"/>
            <a:r>
              <a:rPr lang="hu-HU" dirty="0"/>
              <a:t>Az elvárások tartalma:</a:t>
            </a:r>
            <a:endParaRPr lang="de-DE" dirty="0"/>
          </a:p>
          <a:p>
            <a:pPr lvl="1"/>
            <a:r>
              <a:rPr lang="hu-HU" sz="2400" dirty="0"/>
              <a:t>pozitív elvárások</a:t>
            </a:r>
            <a:endParaRPr lang="de-DE" sz="2400" dirty="0"/>
          </a:p>
          <a:p>
            <a:pPr lvl="1"/>
            <a:r>
              <a:rPr lang="hu-HU" sz="2400" dirty="0"/>
              <a:t>megszorítások: (tiltások listája):</a:t>
            </a:r>
            <a:endParaRPr lang="de-DE" sz="2400" dirty="0"/>
          </a:p>
          <a:p>
            <a:r>
              <a:rPr lang="hu-HU" dirty="0"/>
              <a:t>gyakorlati működés (egyéni haszonszerzés) ↔ elvek → feszültség </a:t>
            </a:r>
            <a:endParaRPr lang="de-DE" dirty="0"/>
          </a:p>
          <a:p>
            <a:r>
              <a:rPr lang="hu-HU" dirty="0"/>
              <a:t>A nyereségre orientáló médiumokat normatív alapokkal a közérdekre hivatkozva próbálják kordában tartani. → széleskörű törvényi ellenőrzés → célja: a média azt tegye, amit a társadalom akar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9CB34A85-AF23-4C4A-AF4B-B7E4ABA97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VI. Normatív média- és társadalomelmélet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1002049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7BCCE029-2503-4BED-978F-1EB669C93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2420888"/>
            <a:ext cx="7745505" cy="4093839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hu-HU" sz="2400"/>
              <a:t>Médiatulajdon </a:t>
            </a:r>
            <a:r>
              <a:rPr lang="hu-HU" sz="2400" dirty="0"/>
              <a:t>pluralitása → monopolhelyzet kizárása</a:t>
            </a:r>
            <a:endParaRPr lang="de-DE" sz="2400" dirty="0"/>
          </a:p>
          <a:p>
            <a:pPr lvl="1"/>
            <a:r>
              <a:rPr lang="hu-HU" sz="2400" dirty="0"/>
              <a:t>a közlés szabadsága → ne legyen politikailag felügyelve</a:t>
            </a:r>
            <a:endParaRPr lang="de-DE" sz="2400" dirty="0"/>
          </a:p>
          <a:p>
            <a:pPr lvl="1"/>
            <a:r>
              <a:rPr lang="hu-HU" sz="2400" dirty="0"/>
              <a:t>Az információk, melyek a nyilvánosság számára elérhetőek, azok sokfélék legyenek → ne csak a többségi kívánalmaknak feleljen meg, hanem minden társadalmi szegmens elvárásainak</a:t>
            </a:r>
            <a:endParaRPr lang="de-DE" sz="2400" dirty="0"/>
          </a:p>
          <a:p>
            <a:pPr lvl="1"/>
            <a:r>
              <a:rPr lang="hu-HU" sz="2400" dirty="0"/>
              <a:t>Véleménykifejezés sokfélesége</a:t>
            </a:r>
            <a:endParaRPr lang="de-DE" sz="2400" dirty="0"/>
          </a:p>
          <a:p>
            <a:pPr lvl="1"/>
            <a:r>
              <a:rPr lang="hu-HU" sz="2400" dirty="0"/>
              <a:t>Széles, egyetemes hatóköre legyen a média működésének</a:t>
            </a:r>
            <a:endParaRPr lang="de-DE" sz="2400" dirty="0"/>
          </a:p>
          <a:p>
            <a:pPr lvl="1"/>
            <a:r>
              <a:rPr lang="hu-HU" sz="2400" dirty="0"/>
              <a:t>A közönség számára elérhető tájékoztatás és kultúra legyen minőségi egy bizonyos szinten.</a:t>
            </a:r>
            <a:endParaRPr lang="de-DE" sz="2400" dirty="0"/>
          </a:p>
          <a:p>
            <a:pPr lvl="1"/>
            <a:r>
              <a:rPr lang="hu-HU" sz="2400" dirty="0"/>
              <a:t>A demokratikus politikai rendszer számára megfelelő támogatás (demokratikus vélemények előnyben) → mert </a:t>
            </a:r>
            <a:r>
              <a:rPr lang="hu-HU" sz="2400" dirty="0" err="1"/>
              <a:t>felszámolódhat</a:t>
            </a:r>
            <a:r>
              <a:rPr lang="hu-HU" sz="2400" dirty="0"/>
              <a:t> a média pluralitása (preventív magatartás) → ezért van szükség a pozitív diszkriminációra (pl. a politikai szélsőségekkel szemben, amelyek felszámolnák a politika, és így a média pluralitását is)</a:t>
            </a:r>
            <a:endParaRPr lang="de-DE" sz="2400" dirty="0"/>
          </a:p>
          <a:p>
            <a:pPr lvl="1"/>
            <a:r>
              <a:rPr lang="hu-HU" sz="2400" dirty="0"/>
              <a:t>Igazságszolgáltatási rendszer tiszteletben tartása</a:t>
            </a:r>
            <a:endParaRPr lang="de-DE" sz="2400" dirty="0"/>
          </a:p>
          <a:p>
            <a:pPr lvl="1"/>
            <a:r>
              <a:rPr lang="hu-HU" sz="2400" dirty="0"/>
              <a:t>Egyéni, általános emberi jogok tiszteletben tartása</a:t>
            </a:r>
            <a:endParaRPr lang="de-DE" sz="2400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3952E471-4837-49C2-9A76-5F2F29FB5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247" y="570156"/>
            <a:ext cx="7745506" cy="626596"/>
          </a:xfrm>
        </p:spPr>
        <p:txBody>
          <a:bodyPr/>
          <a:lstStyle/>
          <a:p>
            <a:r>
              <a:rPr lang="hu-HU" sz="2800" dirty="0"/>
              <a:t>A közérdek érvényesülésének főbb követelményei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5927970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C0D585A9-8C51-4325-86C8-B08979CC8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1988840"/>
            <a:ext cx="7756262" cy="4680519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hu-HU" sz="2400" dirty="0"/>
              <a:t>Struktúra és tulajdon viszonya</a:t>
            </a:r>
            <a:endParaRPr lang="de-DE" sz="2400" dirty="0"/>
          </a:p>
          <a:p>
            <a:pPr lvl="2"/>
            <a:r>
              <a:rPr lang="hu-HU" dirty="0"/>
              <a:t>A média milyen függetlenséggel rendelkezik (gazdasági függés, politikai függés)</a:t>
            </a:r>
            <a:endParaRPr lang="de-DE" dirty="0"/>
          </a:p>
          <a:p>
            <a:pPr lvl="1"/>
            <a:r>
              <a:rPr lang="hu-HU" sz="2400" dirty="0"/>
              <a:t>Közrend, állambiztonság:</a:t>
            </a:r>
            <a:endParaRPr lang="de-DE" sz="2400" dirty="0"/>
          </a:p>
          <a:p>
            <a:pPr lvl="2"/>
            <a:r>
              <a:rPr lang="hu-HU" dirty="0"/>
              <a:t>Mennyire ássa alá vagy segíti a közrendet</a:t>
            </a:r>
            <a:endParaRPr lang="de-DE" dirty="0"/>
          </a:p>
          <a:p>
            <a:pPr lvl="2"/>
            <a:r>
              <a:rPr lang="hu-HU" dirty="0"/>
              <a:t>a társadalmi tekintélyek erősítése vagy gyengítése történik-e a média működése által. </a:t>
            </a:r>
            <a:endParaRPr lang="de-DE" dirty="0"/>
          </a:p>
          <a:p>
            <a:pPr lvl="1"/>
            <a:r>
              <a:rPr lang="hu-HU" sz="2400" dirty="0"/>
              <a:t>A nyilvánosság kérdése</a:t>
            </a:r>
            <a:endParaRPr lang="de-DE" sz="2400" dirty="0"/>
          </a:p>
          <a:p>
            <a:pPr lvl="2"/>
            <a:r>
              <a:rPr lang="hu-HU" dirty="0"/>
              <a:t>Mennyire érvényesül a méltányos és széleskörű tájékoztatás</a:t>
            </a:r>
            <a:endParaRPr lang="de-DE" dirty="0"/>
          </a:p>
          <a:p>
            <a:pPr lvl="1"/>
            <a:r>
              <a:rPr lang="hu-HU" sz="2400" dirty="0"/>
              <a:t>Kulturális értékekre vonatkozik:</a:t>
            </a:r>
            <a:endParaRPr lang="de-DE" sz="2400" dirty="0"/>
          </a:p>
          <a:p>
            <a:pPr lvl="2"/>
            <a:r>
              <a:rPr lang="hu-HU" dirty="0"/>
              <a:t>A társadalom uralkodó kulturális szabályait és értékrendjeit betartását szeretné elérni.</a:t>
            </a:r>
            <a:endParaRPr lang="de-DE" dirty="0"/>
          </a:p>
          <a:p>
            <a:pPr lvl="1"/>
            <a:r>
              <a:rPr lang="hu-HU" sz="2400" dirty="0"/>
              <a:t>Egyének jogaira vonatkozó:</a:t>
            </a:r>
            <a:endParaRPr lang="de-DE" sz="2400" dirty="0"/>
          </a:p>
          <a:p>
            <a:pPr lvl="2"/>
            <a:r>
              <a:rPr lang="hu-HU" dirty="0"/>
              <a:t>személyes jó hírnév</a:t>
            </a:r>
            <a:endParaRPr lang="de-DE" dirty="0"/>
          </a:p>
          <a:p>
            <a:pPr lvl="2"/>
            <a:r>
              <a:rPr lang="hu-HU" dirty="0"/>
              <a:t>magántitok védelme (különösen a bulvársajtó vonatkozásában fontos)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01FCC1CC-A3F0-4F99-88BC-2F5C04518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A főbb kérdések a normatív médiaműködésben:</a:t>
            </a:r>
            <a:r>
              <a:rPr lang="de-DE" sz="2800" dirty="0"/>
              <a:t/>
            </a:r>
            <a:br>
              <a:rPr lang="de-DE" sz="2800" dirty="0"/>
            </a:b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7464959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229A491B-A536-45FB-B138-A1C88196D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hu-HU" sz="2400" dirty="0"/>
              <a:t>E. </a:t>
            </a:r>
            <a:r>
              <a:rPr lang="hu-HU" sz="2400" dirty="0" err="1"/>
              <a:t>Burke</a:t>
            </a:r>
            <a:r>
              <a:rPr lang="hu-HU" sz="2400" dirty="0"/>
              <a:t>: (18. század vége: Elmélkedések a francia forradalomról című könyve)</a:t>
            </a:r>
            <a:endParaRPr lang="de-DE" sz="2400" dirty="0"/>
          </a:p>
          <a:p>
            <a:pPr lvl="1"/>
            <a:r>
              <a:rPr lang="hu-HU" sz="2400" dirty="0"/>
              <a:t>a sajtónak olyan hatalmas a társadalmi befolyása, hogy 4. (társadalmi) rendnek nevezi a nemesség, polgárság, papság mellett</a:t>
            </a:r>
            <a:endParaRPr lang="de-DE" sz="2400" dirty="0"/>
          </a:p>
          <a:p>
            <a:pPr lvl="1"/>
            <a:r>
              <a:rPr lang="hu-HU" sz="2400" dirty="0"/>
              <a:t>A média az embereknek a politikai hatalomhoz való viszonyát befolyásolja a nyilvánosság által.</a:t>
            </a:r>
            <a:endParaRPr lang="de-DE" sz="2400" dirty="0"/>
          </a:p>
          <a:p>
            <a:pPr lvl="0"/>
            <a:r>
              <a:rPr lang="hu-HU" dirty="0"/>
              <a:t>J. S. Mill:</a:t>
            </a:r>
            <a:endParaRPr lang="de-DE" dirty="0"/>
          </a:p>
          <a:p>
            <a:pPr lvl="1"/>
            <a:r>
              <a:rPr lang="hu-HU" sz="2400" dirty="0"/>
              <a:t>Az egyéni szabadság lehetősége összekapcsolódik a média szabadságéval. → a véleménynyilvánítás lehetősége a szabad sajtóban történhet → újságírói </a:t>
            </a:r>
            <a:r>
              <a:rPr lang="hu-HU" sz="2400" dirty="0" err="1"/>
              <a:t>éthosz</a:t>
            </a:r>
            <a:r>
              <a:rPr lang="hu-HU" sz="2400" dirty="0"/>
              <a:t> alapjai innen van a ma napig.</a:t>
            </a:r>
            <a:endParaRPr lang="de-DE" sz="2400" dirty="0"/>
          </a:p>
          <a:p>
            <a:pPr lvl="0"/>
            <a:r>
              <a:rPr lang="hu-HU" dirty="0"/>
              <a:t>Közfelfogás:</a:t>
            </a:r>
            <a:endParaRPr lang="de-DE" dirty="0"/>
          </a:p>
          <a:p>
            <a:pPr lvl="1"/>
            <a:r>
              <a:rPr lang="hu-HU" sz="2400" dirty="0"/>
              <a:t>20. század eleje: sajtóbirodalmak → monopol információáramlás → új, nagyhatalmú, kapitalista mágnások pénzszerzésének és propagandájának eszköze</a:t>
            </a:r>
            <a:endParaRPr lang="de-DE" sz="2400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F03838CA-4691-4553-9673-3B6169F3C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/>
              <a:t>Elméleti megközelítések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677563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5BEBD32C-386E-4159-9F32-CDD97EC9A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hu-HU" sz="2400" dirty="0"/>
              <a:t>1947: Sajtószabadsági Bizottság → társadalmi felelősség elmélete → felelős sajtó irányelveinek meghatározása:</a:t>
            </a:r>
            <a:endParaRPr lang="de-DE" sz="2400" dirty="0"/>
          </a:p>
          <a:p>
            <a:pPr lvl="2"/>
            <a:r>
              <a:rPr lang="hu-HU" dirty="0"/>
              <a:t>össztársadalmi felelősség </a:t>
            </a:r>
            <a:endParaRPr lang="de-DE" dirty="0"/>
          </a:p>
          <a:p>
            <a:pPr lvl="2"/>
            <a:r>
              <a:rPr lang="hu-HU" dirty="0"/>
              <a:t>mentes a kormányzati beavatkozástól és tulajdonérdekektől</a:t>
            </a:r>
            <a:endParaRPr lang="de-DE" dirty="0"/>
          </a:p>
          <a:p>
            <a:pPr lvl="2"/>
            <a:r>
              <a:rPr lang="hu-HU" dirty="0"/>
              <a:t>Kódexszerű irányelv, melyet önkorlátozással kell érvényesíteni.</a:t>
            </a:r>
            <a:endParaRPr lang="de-DE" dirty="0"/>
          </a:p>
          <a:p>
            <a:pPr lvl="1"/>
            <a:r>
              <a:rPr lang="hu-HU" sz="2400" dirty="0"/>
              <a:t>Professzionalizmus és etika:</a:t>
            </a:r>
            <a:endParaRPr lang="de-DE" sz="2400" dirty="0"/>
          </a:p>
          <a:p>
            <a:pPr lvl="2"/>
            <a:r>
              <a:rPr lang="hu-HU" dirty="0"/>
              <a:t>A tömegsajtó gyarlóságait egy etikai kódexszel és a professzionális képzéssel lehet legyőzni</a:t>
            </a:r>
            <a:endParaRPr lang="de-DE" dirty="0"/>
          </a:p>
          <a:p>
            <a:pPr lvl="2"/>
            <a:r>
              <a:rPr lang="hu-HU" dirty="0"/>
              <a:t>Etikai kódex: Hogyan kellene viselkedni az újságírónak → az újságírók szakmai etikájának nemzetközi elvei (UNESCO):</a:t>
            </a:r>
            <a:endParaRPr lang="de-DE" dirty="0"/>
          </a:p>
          <a:p>
            <a:pPr lvl="3"/>
            <a:r>
              <a:rPr lang="hu-HU" dirty="0"/>
              <a:t>objektivitás</a:t>
            </a:r>
            <a:endParaRPr lang="de-DE" dirty="0"/>
          </a:p>
          <a:p>
            <a:pPr lvl="3"/>
            <a:r>
              <a:rPr lang="hu-HU" dirty="0"/>
              <a:t>pártatlanság</a:t>
            </a:r>
            <a:endParaRPr lang="de-DE" dirty="0"/>
          </a:p>
          <a:p>
            <a:pPr lvl="3"/>
            <a:r>
              <a:rPr lang="hu-HU" dirty="0"/>
              <a:t>függetlenség</a:t>
            </a:r>
            <a:endParaRPr lang="de-DE" dirty="0"/>
          </a:p>
          <a:p>
            <a:pPr lvl="3"/>
            <a:r>
              <a:rPr lang="hu-HU" dirty="0"/>
              <a:t>informatív (a közérdek szempontjából)</a:t>
            </a:r>
            <a:endParaRPr lang="de-DE" dirty="0"/>
          </a:p>
          <a:p>
            <a:pPr lvl="1"/>
            <a:r>
              <a:rPr lang="hu-HU" sz="2400" dirty="0"/>
              <a:t>Médiaszervezetek belső eljárási kódexe:</a:t>
            </a:r>
            <a:endParaRPr lang="de-DE" sz="2400" dirty="0"/>
          </a:p>
          <a:p>
            <a:pPr lvl="2"/>
            <a:r>
              <a:rPr lang="hu-HU" dirty="0"/>
              <a:t>Belső elszámolás és ellenőrzés céljából jön létre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E250702E-E27D-4E23-8B38-336024D14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médiaszabályozás kérdései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792821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B448F00F-4263-4811-BA59-277EF984F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/>
              <a:t>2) A kultúra vonatkozásában</a:t>
            </a:r>
            <a:r>
              <a:rPr lang="hu-HU" dirty="0"/>
              <a:t>:</a:t>
            </a:r>
          </a:p>
          <a:p>
            <a:pPr lvl="0"/>
            <a:r>
              <a:rPr lang="hu-HU" dirty="0"/>
              <a:t>A társadalmi valóság meghatározása a tömegmédián keresztül → általában ezen keresztül tájékozódunk </a:t>
            </a:r>
          </a:p>
          <a:p>
            <a:pPr lvl="0"/>
            <a:r>
              <a:rPr lang="hu-HU" dirty="0"/>
              <a:t>Fontos szerepe van a közös identitás kialakításában [közvetített tartalomként jelenik meg]</a:t>
            </a:r>
          </a:p>
          <a:p>
            <a:pPr lvl="0"/>
            <a:r>
              <a:rPr lang="hu-HU" dirty="0"/>
              <a:t>Szabadidős környezet → kulturális környezet → a szórakozás lehetősége </a:t>
            </a:r>
          </a:p>
          <a:p>
            <a:r>
              <a:rPr lang="hu-HU" i="1" dirty="0"/>
              <a:t>3) Gazdasági vonatkozás:</a:t>
            </a:r>
          </a:p>
          <a:p>
            <a:pPr lvl="0"/>
            <a:r>
              <a:rPr lang="hu-HU" dirty="0"/>
              <a:t>jelentős piaci jelentőség </a:t>
            </a: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1DDA4303-831C-46CD-BB80-C17276F96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000" dirty="0"/>
              <a:t>A tömegmédia társadalmi vonatkozásai</a:t>
            </a:r>
          </a:p>
        </p:txBody>
      </p:sp>
    </p:spTree>
    <p:extLst>
      <p:ext uri="{BB962C8B-B14F-4D97-AF65-F5344CB8AC3E}">
        <p14:creationId xmlns:p14="http://schemas.microsoft.com/office/powerpoint/2010/main" val="3168076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A25CFE21-0B2E-4663-AA00-4B500DE95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hu-HU" dirty="0"/>
              <a:t>George </a:t>
            </a:r>
            <a:r>
              <a:rPr lang="hu-HU" dirty="0" err="1"/>
              <a:t>Gerbner</a:t>
            </a:r>
            <a:r>
              <a:rPr lang="hu-HU" dirty="0"/>
              <a:t>:</a:t>
            </a:r>
          </a:p>
          <a:p>
            <a:pPr lvl="1"/>
            <a:r>
              <a:rPr lang="hu-HU" sz="2400" dirty="0"/>
              <a:t>Tömegkommunikáció: társadalmi interakció üzeneteken keresztül </a:t>
            </a:r>
          </a:p>
          <a:p>
            <a:pPr lvl="0"/>
            <a:r>
              <a:rPr lang="hu-HU" dirty="0" err="1"/>
              <a:t>Tama</a:t>
            </a:r>
            <a:r>
              <a:rPr lang="hu-HU" dirty="0"/>
              <a:t> </a:t>
            </a:r>
            <a:r>
              <a:rPr lang="hu-HU" dirty="0" err="1"/>
              <a:t>Janowicz</a:t>
            </a:r>
            <a:r>
              <a:rPr lang="hu-HU" dirty="0"/>
              <a:t>: </a:t>
            </a:r>
          </a:p>
          <a:p>
            <a:pPr lvl="1"/>
            <a:r>
              <a:rPr lang="hu-HU" sz="2400" dirty="0"/>
              <a:t>A tömegkommunikáció intézményekből és technikákból áll, amelyek segítségével bizonyos specializált csoportok a maguk szolgálatába állítják a kommunikációs eszközöket abból a célból, hogy a szimbolikus tartalmakat a közönség nagy, heterogén, széles körben szóródó csoportjaihoz eljuttassák.</a:t>
            </a: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A947AA0-1FC8-411D-BF89-1BFA67B3A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000" dirty="0"/>
              <a:t>A tömegkommunikáció fogalma</a:t>
            </a:r>
          </a:p>
        </p:txBody>
      </p:sp>
    </p:spTree>
    <p:extLst>
      <p:ext uri="{BB962C8B-B14F-4D97-AF65-F5344CB8AC3E}">
        <p14:creationId xmlns:p14="http://schemas.microsoft.com/office/powerpoint/2010/main" val="2479637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C0CE2CCB-44E6-4C05-BA2E-23376411C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b="1" cap="small" dirty="0"/>
              <a:t>Mi szükséges a tömegmédiához?</a:t>
            </a:r>
            <a:endParaRPr lang="de-DE" dirty="0"/>
          </a:p>
          <a:p>
            <a:pPr lvl="0"/>
            <a:r>
              <a:rPr lang="hu-HU" i="1" dirty="0"/>
              <a:t>1. Társadalmi feltételek:</a:t>
            </a:r>
            <a:endParaRPr lang="de-DE" i="1" dirty="0"/>
          </a:p>
          <a:p>
            <a:r>
              <a:rPr lang="hu-HU" dirty="0"/>
              <a:t>Meghatározott kommunikatív célok és szükségletek→  a társadalom fejlődése kiszakad a személyközi kommunikáció teréből</a:t>
            </a:r>
            <a:endParaRPr lang="de-DE" dirty="0"/>
          </a:p>
          <a:p>
            <a:pPr lvl="1"/>
            <a:r>
              <a:rPr lang="hu-HU" sz="2400" dirty="0"/>
              <a:t> tájékoztatás</a:t>
            </a:r>
            <a:endParaRPr lang="de-DE" sz="2400" dirty="0"/>
          </a:p>
          <a:p>
            <a:pPr lvl="1"/>
            <a:r>
              <a:rPr lang="hu-HU" sz="2400" dirty="0"/>
              <a:t>szórakoztatás </a:t>
            </a:r>
            <a:endParaRPr lang="de-DE" sz="2400" dirty="0"/>
          </a:p>
          <a:p>
            <a:pPr lvl="1"/>
            <a:r>
              <a:rPr lang="hu-HU" sz="2400" dirty="0"/>
              <a:t>kulturális megnyilatkozás </a:t>
            </a:r>
            <a:endParaRPr lang="de-DE" sz="2400" dirty="0"/>
          </a:p>
          <a:p>
            <a:pPr lvl="1"/>
            <a:r>
              <a:rPr lang="hu-HU" sz="2400" dirty="0"/>
              <a:t>oktatás </a:t>
            </a:r>
            <a:endParaRPr lang="de-DE" sz="2400" dirty="0"/>
          </a:p>
          <a:p>
            <a:pPr lvl="0"/>
            <a:r>
              <a:rPr lang="hu-HU" i="1" dirty="0"/>
              <a:t>2. Technológiai feltételek:</a:t>
            </a:r>
            <a:endParaRPr lang="de-DE" i="1" dirty="0"/>
          </a:p>
          <a:p>
            <a:r>
              <a:rPr lang="hu-HU" dirty="0"/>
              <a:t>Technológia, ami nyilvánosan és nagy távolságot tud áthidalni.</a:t>
            </a:r>
            <a:endParaRPr lang="de-DE" dirty="0"/>
          </a:p>
          <a:p>
            <a:pPr lvl="0"/>
            <a:r>
              <a:rPr lang="hu-HU" dirty="0"/>
              <a:t>3. </a:t>
            </a:r>
            <a:r>
              <a:rPr lang="hu-HU" i="1" dirty="0"/>
              <a:t>Bizonyos társadalmi szerveződési formák</a:t>
            </a:r>
            <a:r>
              <a:rPr lang="hu-HU" dirty="0"/>
              <a:t>, melyek biztosítják a technika széles társadalmi felhasználását [pl. könyvesbolt, könyvtár]</a:t>
            </a:r>
            <a:endParaRPr lang="de-DE" dirty="0"/>
          </a:p>
          <a:p>
            <a:pPr lvl="0"/>
            <a:r>
              <a:rPr lang="hu-HU" dirty="0"/>
              <a:t>Minél nyitottabb a társadalom →  </a:t>
            </a:r>
            <a:r>
              <a:rPr lang="hu-HU"/>
              <a:t>annál nagyobb </a:t>
            </a:r>
            <a:r>
              <a:rPr lang="hu-HU" dirty="0"/>
              <a:t>a fejlődés 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15A8531A-1CF6-4FEB-BD69-B9E65A90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/>
              <a:t>II. A tömegmédia története</a:t>
            </a:r>
          </a:p>
        </p:txBody>
      </p:sp>
    </p:spTree>
    <p:extLst>
      <p:ext uri="{BB962C8B-B14F-4D97-AF65-F5344CB8AC3E}">
        <p14:creationId xmlns:p14="http://schemas.microsoft.com/office/powerpoint/2010/main" val="3309831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9B5CDCCB-2080-4625-B5ED-7338F22BC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hu-HU" b="1" dirty="0"/>
              <a:t>Nyomtatott médiumok:</a:t>
            </a:r>
            <a:endParaRPr lang="de-DE" dirty="0"/>
          </a:p>
          <a:p>
            <a:pPr lvl="1"/>
            <a:r>
              <a:rPr lang="hu-HU" sz="2400" u="sng" dirty="0"/>
              <a:t>1.Könyv:</a:t>
            </a:r>
            <a:endParaRPr lang="de-DE" sz="2400" dirty="0"/>
          </a:p>
          <a:p>
            <a:pPr lvl="2"/>
            <a:r>
              <a:rPr lang="hu-HU" dirty="0"/>
              <a:t>megjelenése társadalmi igényt elégít ki: 16-17. század (reformáció) → Rögzített információs és hivatkozási forrás [pl. Biblia]</a:t>
            </a:r>
            <a:endParaRPr lang="de-DE" dirty="0"/>
          </a:p>
          <a:p>
            <a:pPr lvl="2"/>
            <a:r>
              <a:rPr lang="hu-HU" dirty="0"/>
              <a:t>Nyilvános tájékoztatás és felvilágosítás </a:t>
            </a:r>
            <a:endParaRPr lang="de-DE" dirty="0"/>
          </a:p>
          <a:p>
            <a:pPr lvl="2"/>
            <a:r>
              <a:rPr lang="hu-HU" dirty="0"/>
              <a:t>A piaci viszonyok szabályozása </a:t>
            </a:r>
            <a:endParaRPr lang="de-DE" dirty="0"/>
          </a:p>
          <a:p>
            <a:pPr lvl="1"/>
            <a:r>
              <a:rPr lang="hu-HU" sz="2400" u="sng" dirty="0"/>
              <a:t>2. Hírlap:</a:t>
            </a:r>
            <a:endParaRPr lang="de-DE" sz="2400" dirty="0"/>
          </a:p>
          <a:p>
            <a:pPr lvl="2"/>
            <a:r>
              <a:rPr lang="hu-HU" dirty="0"/>
              <a:t>A 16-17. századi röpirat utódja </a:t>
            </a:r>
            <a:endParaRPr lang="de-DE" dirty="0"/>
          </a:p>
          <a:p>
            <a:pPr lvl="2"/>
            <a:r>
              <a:rPr lang="hu-HU" dirty="0"/>
              <a:t>Rendszeresen jelenik meg → kereskedelmi cél </a:t>
            </a:r>
            <a:endParaRPr lang="de-DE" dirty="0"/>
          </a:p>
          <a:p>
            <a:pPr lvl="2"/>
            <a:r>
              <a:rPr lang="hu-HU" dirty="0"/>
              <a:t>Reklám, krónika: </a:t>
            </a:r>
            <a:endParaRPr lang="de-DE" dirty="0"/>
          </a:p>
          <a:p>
            <a:pPr lvl="4"/>
            <a:r>
              <a:rPr lang="hu-HU" dirty="0"/>
              <a:t>véleményformálás</a:t>
            </a:r>
            <a:endParaRPr lang="de-DE" dirty="0"/>
          </a:p>
          <a:p>
            <a:pPr lvl="4"/>
            <a:r>
              <a:rPr lang="hu-HU" dirty="0"/>
              <a:t>tájékoztatás</a:t>
            </a:r>
            <a:endParaRPr lang="de-DE" dirty="0"/>
          </a:p>
          <a:p>
            <a:pPr lvl="4"/>
            <a:r>
              <a:rPr lang="hu-HU" dirty="0"/>
              <a:t>szórakoztatás</a:t>
            </a:r>
            <a:endParaRPr lang="de-DE" dirty="0"/>
          </a:p>
          <a:p>
            <a:pPr lvl="2"/>
            <a:r>
              <a:rPr lang="hu-HU" dirty="0"/>
              <a:t>Széles társadalmi csoportok igényeit szolgálja </a:t>
            </a:r>
            <a:endParaRPr lang="de-DE" dirty="0"/>
          </a:p>
          <a:p>
            <a:pPr lvl="2"/>
            <a:r>
              <a:rPr lang="hu-HU" dirty="0"/>
              <a:t>Hírlap: a szabadságért folytatott küzdelem </a:t>
            </a:r>
            <a:endParaRPr lang="de-DE" dirty="0"/>
          </a:p>
          <a:p>
            <a:pPr lvl="2"/>
            <a:r>
              <a:rPr lang="hu-HU" dirty="0"/>
              <a:t>20. század eleje → valódi tömegmédium</a:t>
            </a:r>
            <a:endParaRPr lang="de-DE" dirty="0"/>
          </a:p>
          <a:p>
            <a:pPr lvl="4"/>
            <a:r>
              <a:rPr lang="hu-HU" dirty="0"/>
              <a:t>erős piaci kényszer</a:t>
            </a:r>
            <a:endParaRPr lang="de-DE" dirty="0"/>
          </a:p>
          <a:p>
            <a:pPr lvl="4"/>
            <a:r>
              <a:rPr lang="hu-HU" dirty="0"/>
              <a:t>politikai nyomás </a:t>
            </a:r>
            <a:endParaRPr lang="de-DE" dirty="0"/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18F869BC-1C9C-4F64-A022-78432B9A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dirty="0"/>
              <a:t>A tömegmédiumok típusai</a:t>
            </a:r>
          </a:p>
        </p:txBody>
      </p:sp>
    </p:spTree>
    <p:extLst>
      <p:ext uri="{BB962C8B-B14F-4D97-AF65-F5344CB8AC3E}">
        <p14:creationId xmlns:p14="http://schemas.microsoft.com/office/powerpoint/2010/main" val="3167969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9F843F24-1845-483B-9400-8EE05E1A6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1. Politikai sajtó: → feladatai:</a:t>
            </a:r>
          </a:p>
          <a:p>
            <a:pPr marL="0" indent="0">
              <a:buNone/>
            </a:pPr>
            <a:r>
              <a:rPr lang="hu-HU" dirty="0"/>
              <a:t>	- mozgósítás</a:t>
            </a:r>
          </a:p>
          <a:p>
            <a:pPr marL="0" indent="0">
              <a:buNone/>
            </a:pPr>
            <a:r>
              <a:rPr lang="hu-HU" dirty="0"/>
              <a:t>	- tájékoztatás</a:t>
            </a:r>
          </a:p>
          <a:p>
            <a:pPr marL="0" indent="0">
              <a:buNone/>
            </a:pPr>
            <a:r>
              <a:rPr lang="hu-HU" dirty="0"/>
              <a:t>	- szervezés (pl. pártpolitikai lapok)</a:t>
            </a:r>
          </a:p>
          <a:p>
            <a:r>
              <a:rPr lang="hu-HU" dirty="0"/>
              <a:t>2. Presztízs sajtó: (19.század vége)</a:t>
            </a:r>
            <a:endParaRPr lang="de-DE" dirty="0"/>
          </a:p>
          <a:p>
            <a:pPr marL="0" indent="0">
              <a:buNone/>
            </a:pPr>
            <a:r>
              <a:rPr lang="hu-HU" dirty="0"/>
              <a:t>Államtól független, nem üzleti szempontú → objektivitásra törekednek → felelősségérzet a közönség iránt (politikai, társadalmi, kulturális témák)</a:t>
            </a:r>
            <a:endParaRPr lang="de-DE" dirty="0"/>
          </a:p>
          <a:p>
            <a:r>
              <a:rPr lang="hu-HU" dirty="0"/>
              <a:t>3. Kereskedelmi hírlap: (bulvársajtó)</a:t>
            </a:r>
            <a:endParaRPr lang="de-DE" dirty="0"/>
          </a:p>
          <a:p>
            <a:r>
              <a:rPr lang="hu-HU" dirty="0"/>
              <a:t>Monopolisztikus konszernek profitszerzési célja miatt → reklám bevételek és eladás → tömeglapok → politikai populizmus</a:t>
            </a:r>
            <a:endParaRPr lang="de-DE" dirty="0"/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211D101-0749-4A5C-8A09-142764900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/>
              <a:t>A hírlapok csoportosítása</a:t>
            </a:r>
          </a:p>
        </p:txBody>
      </p:sp>
    </p:spTree>
    <p:extLst>
      <p:ext uri="{BB962C8B-B14F-4D97-AF65-F5344CB8AC3E}">
        <p14:creationId xmlns:p14="http://schemas.microsoft.com/office/powerpoint/2010/main" val="4093043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0B432BA0-C296-437A-A6F5-CE0F3FD5F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2"/>
            <a:r>
              <a:rPr lang="hu-HU" dirty="0"/>
              <a:t>a szórakoztatás</a:t>
            </a:r>
            <a:endParaRPr lang="de-DE" dirty="0"/>
          </a:p>
          <a:p>
            <a:pPr lvl="2"/>
            <a:r>
              <a:rPr lang="hu-HU" dirty="0"/>
              <a:t>Azonnal tömegmédiummá vált a megszületésétől :</a:t>
            </a:r>
            <a:endParaRPr lang="de-DE" dirty="0"/>
          </a:p>
          <a:p>
            <a:pPr lvl="3"/>
            <a:r>
              <a:rPr lang="hu-HU" dirty="0"/>
              <a:t>show business</a:t>
            </a:r>
            <a:endParaRPr lang="de-DE" dirty="0"/>
          </a:p>
          <a:p>
            <a:pPr lvl="3"/>
            <a:r>
              <a:rPr lang="hu-HU" dirty="0"/>
              <a:t>a propaganda eszköze [a kormányzati politikáé]→ totalitárius rendszer </a:t>
            </a:r>
            <a:endParaRPr lang="de-DE" dirty="0"/>
          </a:p>
          <a:p>
            <a:r>
              <a:rPr lang="hu-HU" dirty="0"/>
              <a:t>→ demokráciában: a mozgósítás eszköze (attitűdváltozás)</a:t>
            </a:r>
            <a:endParaRPr lang="de-DE" dirty="0"/>
          </a:p>
          <a:p>
            <a:pPr lvl="2"/>
            <a:r>
              <a:rPr lang="hu-HU" dirty="0"/>
              <a:t>Viszonylag későn van benne művészeti ambíció [társadalmi dokumentumfilmek]</a:t>
            </a:r>
            <a:endParaRPr lang="de-DE" dirty="0"/>
          </a:p>
          <a:p>
            <a:pPr lvl="2"/>
            <a:r>
              <a:rPr lang="hu-HU" dirty="0"/>
              <a:t>korszakok:</a:t>
            </a:r>
            <a:endParaRPr lang="de-DE" dirty="0"/>
          </a:p>
          <a:p>
            <a:pPr lvl="3"/>
            <a:r>
              <a:rPr lang="hu-HU" dirty="0"/>
              <a:t>Az I. világháború utáni amerikanizálódás: Hollywood, németek versengenek </a:t>
            </a:r>
            <a:endParaRPr lang="de-DE" dirty="0"/>
          </a:p>
          <a:p>
            <a:pPr lvl="3"/>
            <a:r>
              <a:rPr lang="hu-HU" dirty="0"/>
              <a:t>50-es évek: A televízió megjelenése: háttérbe szorítja a filmet, de még fontos </a:t>
            </a:r>
            <a:endParaRPr lang="de-DE" dirty="0"/>
          </a:p>
          <a:p>
            <a:pPr lvl="3"/>
            <a:r>
              <a:rPr lang="hu-HU" dirty="0"/>
              <a:t>80-as évek: A film elválik a mozitól → videó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607CDA7-BA67-41DF-A6F5-C90B98982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/>
              <a:t>Film, mint tömegmédia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0243684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mény kötés">
  <a:themeElements>
    <a:clrScheme name="Kemény kötés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Kemény kötés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mény kötés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0</TotalTime>
  <Words>3409</Words>
  <Application>Microsoft Office PowerPoint</Application>
  <PresentationFormat>Diavetítés a képernyőre (4:3 oldalarány)</PresentationFormat>
  <Paragraphs>362</Paragraphs>
  <Slides>38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38</vt:i4>
      </vt:variant>
    </vt:vector>
  </HeadingPairs>
  <TitlesOfParts>
    <vt:vector size="41" baseType="lpstr">
      <vt:lpstr>Book Antiqua</vt:lpstr>
      <vt:lpstr>Wingdings</vt:lpstr>
      <vt:lpstr>Kemény kötés</vt:lpstr>
      <vt:lpstr>Tömegkommunikáció és médiaelmélet</vt:lpstr>
      <vt:lpstr>A félév menete</vt:lpstr>
      <vt:lpstr>I. Tömegmédia, tömegkommunikáció</vt:lpstr>
      <vt:lpstr>A tömegmédia társadalmi vonatkozásai</vt:lpstr>
      <vt:lpstr>A tömegkommunikáció fogalma</vt:lpstr>
      <vt:lpstr>II. A tömegmédia története</vt:lpstr>
      <vt:lpstr>A tömegmédiumok típusai</vt:lpstr>
      <vt:lpstr>A hírlapok csoportosítása</vt:lpstr>
      <vt:lpstr>Film, mint tömegmédia</vt:lpstr>
      <vt:lpstr>Rádiós- és televíziós műsorszórás</vt:lpstr>
      <vt:lpstr>Elektronikus és digitális médiumok</vt:lpstr>
      <vt:lpstr>III. A TÖMEGKOMMUNIKÁCIÓ-ELMÉLET PARADIGMÁI </vt:lpstr>
      <vt:lpstr>A domináns elméleti paradigma képviselői </vt:lpstr>
      <vt:lpstr>A domináns paradigma információelmélete és kritikája</vt:lpstr>
      <vt:lpstr>Az alternatív paradigma </vt:lpstr>
      <vt:lpstr>IV. A tömegkommunikáció négy modellje</vt:lpstr>
      <vt:lpstr>A transzmissziós modell</vt:lpstr>
      <vt:lpstr>A rituális (expresszív) modell</vt:lpstr>
      <vt:lpstr>A rituális (expresszív) modell</vt:lpstr>
      <vt:lpstr>A propaganda (reklám) modell</vt:lpstr>
      <vt:lpstr>A propaganda (reklám) modell</vt:lpstr>
      <vt:lpstr>A befogadási modell</vt:lpstr>
      <vt:lpstr>A befogadási modell</vt:lpstr>
      <vt:lpstr>V. A média társadalomelméletei</vt:lpstr>
      <vt:lpstr>A tömegtársadalom koncepció</vt:lpstr>
      <vt:lpstr>A marxista (kritikai) nézőpont</vt:lpstr>
      <vt:lpstr>A marxista (kritikai) nézőpont</vt:lpstr>
      <vt:lpstr>Funkcionalizmus</vt:lpstr>
      <vt:lpstr>Funkcionalizmus</vt:lpstr>
      <vt:lpstr>Kritikai-politikai gazdaságtan</vt:lpstr>
      <vt:lpstr>Modernizáció, fejlődés irányzata</vt:lpstr>
      <vt:lpstr>Kommunikációtechnológiai determinizmus</vt:lpstr>
      <vt:lpstr>Információs társadalom (puha komm.technológiai determinizmus)</vt:lpstr>
      <vt:lpstr>VI. Normatív média- és társadalomelmélet</vt:lpstr>
      <vt:lpstr>A közérdek érvényesülésének főbb követelményei</vt:lpstr>
      <vt:lpstr>A főbb kérdések a normatív médiaműködésben: </vt:lpstr>
      <vt:lpstr>Elméleti megközelítések</vt:lpstr>
      <vt:lpstr>A médiaszabályozás kérdései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Bajnóczi-Dornics Szilvia</cp:lastModifiedBy>
  <cp:revision>151</cp:revision>
  <dcterms:created xsi:type="dcterms:W3CDTF">2019-12-01T15:11:46Z</dcterms:created>
  <dcterms:modified xsi:type="dcterms:W3CDTF">2025-05-14T11:36:47Z</dcterms:modified>
</cp:coreProperties>
</file>