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BA6CC-1FFA-4018-B318-2B463EFC567D}" type="datetimeFigureOut">
              <a:rPr lang="hu-HU" smtClean="0"/>
              <a:t>2018.05.01.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239B7-CC2B-4D93-A6CA-1BE23AC2565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HsuuRt_Od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Kz2VV1DVe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triciawallace.net/" TargetMode="External"/><Relationship Id="rId2" Type="http://schemas.openxmlformats.org/officeDocument/2006/relationships/hyperlink" Target="https://www.youtube.com/watch?v=cRrgD-4-D8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ukac@ponthu.hu" TargetMode="External"/><Relationship Id="rId2" Type="http://schemas.openxmlformats.org/officeDocument/2006/relationships/hyperlink" Target="mailto:n&#233;v@edu/gov/com/org.%20hu/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AigWTeX5Y" TargetMode="External"/><Relationship Id="rId2" Type="http://schemas.openxmlformats.org/officeDocument/2006/relationships/hyperlink" Target="https://www.youtube.com/watch?v=bgEA4iM8CH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fewithalacrity.com/2005/10/dunbar_group_c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400" dirty="0" smtClean="0"/>
              <a:t>A multimédia elméletei </a:t>
            </a:r>
            <a:r>
              <a:rPr lang="hu-HU" sz="4400" dirty="0" smtClean="0"/>
              <a:t>9.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3933055"/>
            <a:ext cx="7772400" cy="878255"/>
          </a:xfrm>
        </p:spPr>
        <p:txBody>
          <a:bodyPr/>
          <a:lstStyle/>
          <a:p>
            <a:r>
              <a:rPr lang="hu-HU" dirty="0" smtClean="0"/>
              <a:t>Andok Mónika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800" dirty="0" smtClean="0">
                <a:hlinkClick r:id="rId2"/>
              </a:rPr>
              <a:t>https://www.youtube.com/watch?v=9HsuuRt_OdY</a:t>
            </a:r>
            <a:r>
              <a:rPr lang="hu-HU" sz="2800" dirty="0" smtClean="0"/>
              <a:t> (FELKAVARÓ !)</a:t>
            </a:r>
          </a:p>
          <a:p>
            <a:pPr>
              <a:buNone/>
            </a:pPr>
            <a:r>
              <a:rPr lang="hu-HU" sz="3200" dirty="0" smtClean="0"/>
              <a:t>Már az első empirikus kutatások elképesztő mennyiségű gúnyolódást, szitkozódást és sértettséget tártak fel a hálón. Sokkal többet mint a F2F személyköziben.</a:t>
            </a:r>
          </a:p>
          <a:p>
            <a:pPr>
              <a:buNone/>
            </a:pPr>
            <a:r>
              <a:rPr lang="hu-HU" sz="3200" dirty="0" smtClean="0"/>
              <a:t>Sértések: szerepünket, alkalmasságunkat, fizikai küllemünket.</a:t>
            </a:r>
          </a:p>
          <a:p>
            <a:pPr>
              <a:buNone/>
            </a:pPr>
            <a:r>
              <a:rPr lang="hu-HU" sz="2800" dirty="0" smtClean="0"/>
              <a:t>Forrása lehet 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frusztráció (lassú adatátvitel, navigációs problémák, szinkron csevegésnél a késlekedés.)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Anonimitás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Fizikai távolság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Következmények észlelésének elmaradása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Agresszió a hálón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dirty="0" smtClean="0"/>
              <a:t>Az internet lehet küzdőtér, de lehet találkahely is.</a:t>
            </a:r>
          </a:p>
          <a:p>
            <a:pPr>
              <a:buNone/>
            </a:pPr>
            <a:r>
              <a:rPr lang="hu-HU" sz="2800" dirty="0" smtClean="0"/>
              <a:t>Faktorok: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Fizikai vonzerő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Fizikai közelség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Hasonlóság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Spirális  dinamika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Humor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Feltárulkozás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Vonzalom a hálón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Kép 3" descr="Képtalálat a következőre: „romantic relationship in internet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564904"/>
            <a:ext cx="2376264" cy="2376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800" dirty="0" smtClean="0"/>
              <a:t>Kellemes külső – belevetítés: melegszívű, barátságos, sikeres.</a:t>
            </a:r>
          </a:p>
          <a:p>
            <a:pPr>
              <a:buNone/>
            </a:pPr>
            <a:r>
              <a:rPr lang="hu-HU" sz="2800" dirty="0" smtClean="0"/>
              <a:t>Kísérlet – telefonbeszélgetés átlagos, kifejezetten csinos lánnyal.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Fizikai közelség – a közelség a meghittség jele, intimitást is  magában foglalhat.  </a:t>
            </a:r>
          </a:p>
          <a:p>
            <a:pPr>
              <a:buNone/>
            </a:pPr>
            <a:r>
              <a:rPr lang="hu-HU" sz="2800" dirty="0" smtClean="0"/>
              <a:t>Az interneten ennek megfelelője a találkozási gyakoriság.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A vonzalom törvénye – hasonlóság: a közös attitűdök arányából meg lehet mondani, kedvelni fogják-e egymást 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Fizikai vonzerő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800" dirty="0" smtClean="0"/>
              <a:t>Viszontszeretjük azt, aki minket kedvel.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Humor – más emberen viccelődni nem vonzó, magunkon viccelődni igen.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Feltárulkozás – lehet kölcsönös, de a többes identitások miatt  veszélyes is! A médium természete miatt könnyebben  megy mint F2F.</a:t>
            </a:r>
          </a:p>
          <a:p>
            <a:pPr>
              <a:buNone/>
            </a:pPr>
            <a:r>
              <a:rPr lang="hu-HU" sz="2800" dirty="0" smtClean="0">
                <a:hlinkClick r:id="rId2"/>
              </a:rPr>
              <a:t>https://www.youtube.com/watch?v=2Kz2VV1DVew</a:t>
            </a: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>Spirális, egymást erősítő váltakozás.</a:t>
            </a:r>
            <a:r>
              <a:rPr lang="hu-HU" sz="4400" dirty="0" smtClean="0"/>
              <a:t/>
            </a:r>
            <a:br>
              <a:rPr lang="hu-HU" sz="4400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r>
              <a:rPr lang="hu-HU" sz="4000" dirty="0" smtClean="0"/>
              <a:t>Köszönöm a figyelmet!</a:t>
            </a:r>
            <a:endParaRPr lang="hu-HU" sz="4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Fake It - to control your digital identity: </a:t>
            </a:r>
            <a:r>
              <a:rPr lang="en-US" sz="2800" dirty="0" err="1" smtClean="0"/>
              <a:t>Pernille</a:t>
            </a:r>
            <a:r>
              <a:rPr lang="en-US" sz="2800" dirty="0" smtClean="0"/>
              <a:t> </a:t>
            </a:r>
            <a:r>
              <a:rPr lang="en-US" sz="2800" dirty="0" err="1" smtClean="0"/>
              <a:t>Tranberg</a:t>
            </a:r>
            <a:r>
              <a:rPr lang="hu-HU" sz="2800" dirty="0" smtClean="0"/>
              <a:t>:</a:t>
            </a:r>
          </a:p>
          <a:p>
            <a:pPr>
              <a:buNone/>
            </a:pPr>
            <a:r>
              <a:rPr lang="hu-HU" sz="2800" dirty="0" smtClean="0">
                <a:hlinkClick r:id="rId2"/>
              </a:rPr>
              <a:t>https://www.youtube.com/watch?v=cRrgD-4-D8s</a:t>
            </a:r>
            <a:endParaRPr lang="hu-HU" sz="2800" dirty="0" smtClean="0"/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Patricia</a:t>
            </a:r>
            <a:r>
              <a:rPr lang="hu-HU" sz="2800" dirty="0" smtClean="0"/>
              <a:t> Wallace </a:t>
            </a:r>
          </a:p>
          <a:p>
            <a:pPr>
              <a:buNone/>
            </a:pPr>
            <a:r>
              <a:rPr lang="hu-HU" sz="2800" dirty="0" smtClean="0">
                <a:hlinkClick r:id="rId3"/>
              </a:rPr>
              <a:t>http://patriciawallace.net/</a:t>
            </a:r>
            <a:r>
              <a:rPr lang="hu-HU" sz="2800" dirty="0" smtClean="0"/>
              <a:t> 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Az internet környezetei, kontextusai: </a:t>
            </a:r>
            <a:r>
              <a:rPr lang="hu-HU" sz="2400" dirty="0" smtClean="0"/>
              <a:t> a világháló, az elektronikus levelezés, aszinkron vitafórum, szinkron csevegés, MUD (</a:t>
            </a:r>
            <a:r>
              <a:rPr lang="hu-HU" sz="2400" dirty="0" err="1" smtClean="0"/>
              <a:t>Multiuser</a:t>
            </a:r>
            <a:r>
              <a:rPr lang="hu-HU" sz="2400" dirty="0" smtClean="0"/>
              <a:t> </a:t>
            </a:r>
            <a:r>
              <a:rPr lang="hu-HU" sz="2400" dirty="0" err="1" smtClean="0"/>
              <a:t>Dungeon</a:t>
            </a:r>
            <a:r>
              <a:rPr lang="hu-HU" sz="2400" dirty="0" smtClean="0"/>
              <a:t>), </a:t>
            </a:r>
            <a:r>
              <a:rPr lang="hu-HU" sz="2400" dirty="0" err="1" smtClean="0"/>
              <a:t>metavilág</a:t>
            </a:r>
            <a:r>
              <a:rPr lang="hu-HU" sz="2400" dirty="0" smtClean="0"/>
              <a:t>,  élő interaktív videó.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multimédia pszichológiája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Kép 3" descr="https://upload.wikimedia.org/wikipedia/en/e/e6/Yserbiusfigh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852936"/>
            <a:ext cx="2809875" cy="175781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dirty="0" smtClean="0"/>
              <a:t>Az internet pszichológiájába beletartozik, hogy miként, mire és hogyan használja az ember a </a:t>
            </a:r>
            <a:r>
              <a:rPr lang="hu-HU" sz="2800" u="sng" dirty="0" smtClean="0"/>
              <a:t>nyelvet</a:t>
            </a:r>
            <a:r>
              <a:rPr lang="hu-HU" sz="2800" dirty="0" smtClean="0"/>
              <a:t>.</a:t>
            </a:r>
          </a:p>
          <a:p>
            <a:pPr>
              <a:buNone/>
            </a:pPr>
            <a:r>
              <a:rPr lang="hu-HU" sz="2800" dirty="0" smtClean="0"/>
              <a:t>Az </a:t>
            </a:r>
            <a:r>
              <a:rPr lang="hu-HU" sz="2800" u="sng" dirty="0" smtClean="0"/>
              <a:t>érzelemkifejezés</a:t>
            </a:r>
            <a:r>
              <a:rPr lang="hu-HU" sz="2800" dirty="0" smtClean="0"/>
              <a:t> fontossága, hiánya:</a:t>
            </a:r>
          </a:p>
          <a:p>
            <a:pPr>
              <a:buNone/>
            </a:pPr>
            <a:r>
              <a:rPr lang="hu-HU" sz="2800" dirty="0" smtClean="0"/>
              <a:t>Emotikonok – </a:t>
            </a:r>
            <a:r>
              <a:rPr lang="hu-HU" sz="2800" dirty="0" err="1" smtClean="0"/>
              <a:t>emoji</a:t>
            </a:r>
            <a:r>
              <a:rPr lang="hu-HU" sz="2800" dirty="0" smtClean="0"/>
              <a:t>, etnikai </a:t>
            </a:r>
            <a:r>
              <a:rPr lang="hu-HU" sz="2800" dirty="0" err="1" smtClean="0"/>
              <a:t>emojik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					</a:t>
            </a:r>
            <a:r>
              <a:rPr lang="hu-HU" sz="1800" dirty="0" smtClean="0"/>
              <a:t>Rövidítések: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nyelv az új médiában</a:t>
            </a:r>
            <a:endParaRPr lang="hu-HU" dirty="0"/>
          </a:p>
        </p:txBody>
      </p:sp>
      <p:pic>
        <p:nvPicPr>
          <p:cNvPr id="4" name="Kép 3" descr="Képtalálat a következőre: „emotion on internet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89040"/>
            <a:ext cx="2295525" cy="234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Képtalálat a következőre: „texting contraction on messenger”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861048"/>
            <a:ext cx="220940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Benyomáskeltés  -  Melegszívű – hűvös: </a:t>
            </a:r>
            <a:r>
              <a:rPr lang="hu-HU" sz="2400" dirty="0" err="1" smtClean="0"/>
              <a:t>Solomon</a:t>
            </a:r>
            <a:r>
              <a:rPr lang="hu-HU" sz="2400" dirty="0" smtClean="0"/>
              <a:t> </a:t>
            </a:r>
            <a:r>
              <a:rPr lang="hu-HU" sz="2400" dirty="0" err="1" smtClean="0"/>
              <a:t>Asch</a:t>
            </a:r>
            <a:r>
              <a:rPr lang="hu-HU" sz="2400" dirty="0" smtClean="0"/>
              <a:t> kísérlete</a:t>
            </a:r>
          </a:p>
          <a:p>
            <a:pPr>
              <a:buNone/>
            </a:pPr>
            <a:r>
              <a:rPr lang="hu-HU" sz="2400" dirty="0" smtClean="0"/>
              <a:t>Az interneten az első benyomás alapján:</a:t>
            </a:r>
          </a:p>
          <a:p>
            <a:pPr>
              <a:buFontTx/>
              <a:buChar char="-"/>
            </a:pPr>
            <a:r>
              <a:rPr lang="hu-HU" sz="2400" dirty="0" smtClean="0"/>
              <a:t>Hűvösebbnek</a:t>
            </a:r>
          </a:p>
          <a:p>
            <a:pPr>
              <a:buFontTx/>
              <a:buChar char="-"/>
            </a:pPr>
            <a:r>
              <a:rPr lang="hu-HU" sz="2400" dirty="0" smtClean="0"/>
              <a:t>Lobbanékonyabbnak</a:t>
            </a:r>
          </a:p>
          <a:p>
            <a:pPr>
              <a:buFontTx/>
              <a:buChar char="-"/>
            </a:pPr>
            <a:r>
              <a:rPr lang="hu-HU" sz="2400" dirty="0" smtClean="0"/>
              <a:t>Feladat-orientáltabbnak  látszunk</a:t>
            </a:r>
          </a:p>
          <a:p>
            <a:pPr>
              <a:buFontTx/>
              <a:buChar char="-"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Okok – 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Amit begépelünk, az nem teljesen az, amit mondanánk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Társasági, társalgási gesztusok, elemek elhagyása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Online személyiségünk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Kép 3" descr="SecondsToFirstImpress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420888"/>
            <a:ext cx="2016224" cy="203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800" dirty="0" smtClean="0"/>
              <a:t>Az emberek megítélése, benyomásaink kialakítása során használunk: kategóriákat és sztereotípiákat. Két legfontosabb: nem, kor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Offline – online: lassabb és nem egyenletes, inkább hullámvasúthoz hasonló</a:t>
            </a:r>
          </a:p>
          <a:p>
            <a:pPr>
              <a:buNone/>
            </a:pPr>
            <a:r>
              <a:rPr lang="hu-HU" sz="2800" dirty="0" smtClean="0"/>
              <a:t>Név, e-mail cím: </a:t>
            </a:r>
            <a:r>
              <a:rPr lang="hu-HU" sz="2800" dirty="0" smtClean="0">
                <a:hlinkClick r:id="rId2"/>
              </a:rPr>
              <a:t>név@</a:t>
            </a:r>
            <a:r>
              <a:rPr lang="hu-HU" sz="2800" dirty="0" err="1" smtClean="0">
                <a:hlinkClick r:id="rId2"/>
              </a:rPr>
              <a:t>edu</a:t>
            </a:r>
            <a:r>
              <a:rPr lang="hu-HU" sz="2800" dirty="0" smtClean="0">
                <a:hlinkClick r:id="rId2"/>
              </a:rPr>
              <a:t>/</a:t>
            </a:r>
            <a:r>
              <a:rPr lang="hu-HU" sz="2800" dirty="0" err="1" smtClean="0">
                <a:hlinkClick r:id="rId2"/>
              </a:rPr>
              <a:t>gov</a:t>
            </a:r>
            <a:r>
              <a:rPr lang="hu-HU" sz="2800" dirty="0" smtClean="0">
                <a:hlinkClick r:id="rId2"/>
              </a:rPr>
              <a:t>/</a:t>
            </a:r>
            <a:r>
              <a:rPr lang="hu-HU" sz="2800" dirty="0" err="1" smtClean="0">
                <a:hlinkClick r:id="rId2"/>
              </a:rPr>
              <a:t>com</a:t>
            </a:r>
            <a:r>
              <a:rPr lang="hu-HU" sz="2800" dirty="0" smtClean="0">
                <a:hlinkClick r:id="rId2"/>
              </a:rPr>
              <a:t>/</a:t>
            </a:r>
            <a:r>
              <a:rPr lang="hu-HU" sz="2800" dirty="0" err="1" smtClean="0">
                <a:hlinkClick r:id="rId2"/>
              </a:rPr>
              <a:t>org</a:t>
            </a:r>
            <a:r>
              <a:rPr lang="hu-HU" sz="2800" dirty="0" smtClean="0">
                <a:hlinkClick r:id="rId2"/>
              </a:rPr>
              <a:t>. hu/</a:t>
            </a:r>
            <a:r>
              <a:rPr lang="hu-HU" sz="2800" dirty="0" err="1" smtClean="0">
                <a:hlinkClick r:id="rId2"/>
              </a:rPr>
              <a:t>uk</a:t>
            </a:r>
            <a:r>
              <a:rPr lang="hu-HU" sz="2800" dirty="0" smtClean="0">
                <a:hlinkClick r:id="rId2"/>
              </a:rPr>
              <a:t>/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Név választás: 45% valamilyen módon </a:t>
            </a:r>
            <a:r>
              <a:rPr lang="hu-HU" sz="2400" dirty="0" smtClean="0"/>
              <a:t>utal magára a személyre, 8% saját név, 6% mese, </a:t>
            </a:r>
            <a:r>
              <a:rPr lang="hu-HU" sz="2400" dirty="0" err="1" smtClean="0"/>
              <a:t>stb</a:t>
            </a:r>
            <a:r>
              <a:rPr lang="hu-HU" sz="2400" dirty="0" smtClean="0"/>
              <a:t> hős</a:t>
            </a:r>
          </a:p>
          <a:p>
            <a:pPr>
              <a:buNone/>
            </a:pPr>
            <a:r>
              <a:rPr lang="hu-HU" sz="2400" dirty="0" smtClean="0">
                <a:hlinkClick r:id="rId3"/>
              </a:rPr>
              <a:t>(kukac@</a:t>
            </a:r>
            <a:r>
              <a:rPr lang="hu-HU" sz="2400" dirty="0" err="1" smtClean="0">
                <a:hlinkClick r:id="rId3"/>
              </a:rPr>
              <a:t>ponthu.hu</a:t>
            </a:r>
            <a:r>
              <a:rPr lang="hu-HU" sz="2400" dirty="0" smtClean="0"/>
              <a:t> – Furcsa nevek 104. hely)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Benyomáskeltés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3200" dirty="0" smtClean="0"/>
              <a:t>„</a:t>
            </a:r>
            <a:r>
              <a:rPr lang="hu-HU" sz="2800" dirty="0" smtClean="0"/>
              <a:t>Hazugság nélkül az emberiség elpusztulna kétségbeesésében vagy unalmában.”  (Anatole France)</a:t>
            </a:r>
          </a:p>
          <a:p>
            <a:pPr>
              <a:buNone/>
            </a:pPr>
            <a:r>
              <a:rPr lang="hu-HU" sz="2800" dirty="0" smtClean="0"/>
              <a:t>Szerepjáték – önmagában nem rossz , de 24 órában?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Gyerekkor – kamasz – fiatal felnőtt: kísérletezés az identitással</a:t>
            </a:r>
          </a:p>
          <a:p>
            <a:pPr>
              <a:buFontTx/>
              <a:buChar char="-"/>
            </a:pPr>
            <a:r>
              <a:rPr lang="hu-HU" sz="2800" dirty="0" smtClean="0"/>
              <a:t>Miként áll rajtunk a jelmez, a szerep?</a:t>
            </a:r>
          </a:p>
          <a:p>
            <a:pPr>
              <a:buFontTx/>
              <a:buChar char="-"/>
            </a:pPr>
            <a:r>
              <a:rPr lang="hu-HU" sz="2800" dirty="0" smtClean="0"/>
              <a:t>Miként reagálnak erre mások? </a:t>
            </a:r>
          </a:p>
          <a:p>
            <a:pPr>
              <a:buFontTx/>
              <a:buChar char="-"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Fluid </a:t>
            </a:r>
            <a:r>
              <a:rPr lang="hu-HU" sz="2800" dirty="0" err="1" smtClean="0"/>
              <a:t>identity</a:t>
            </a:r>
            <a:r>
              <a:rPr lang="hu-HU" sz="2800" dirty="0" smtClean="0"/>
              <a:t> - </a:t>
            </a:r>
            <a:r>
              <a:rPr lang="hu-HU" sz="2800" dirty="0" smtClean="0">
                <a:hlinkClick r:id="rId2"/>
              </a:rPr>
              <a:t>https://www.youtube.com/watch?v=bgEA4iM8CHc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Zavaró: nem csere, kor csere</a:t>
            </a:r>
          </a:p>
          <a:p>
            <a:pPr>
              <a:buNone/>
            </a:pPr>
            <a:r>
              <a:rPr lang="hu-HU" sz="2800" dirty="0" smtClean="0"/>
              <a:t>Ezeket az identitásokat a való éltben nem tapasztaltuk volna meg, vagy csak lassabban – és nincsenek következményei.</a:t>
            </a:r>
          </a:p>
          <a:p>
            <a:pPr>
              <a:buNone/>
            </a:pPr>
            <a:r>
              <a:rPr lang="hu-HU" sz="2800" dirty="0" smtClean="0">
                <a:hlinkClick r:id="rId3"/>
              </a:rPr>
              <a:t>https://www.youtube.com/watch?v=uFAigWTeX5Y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Online álarcok és jelmezek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2800" dirty="0" smtClean="0"/>
              <a:t>Mások jelenléte befolyásolja a viselkedésünket, fontos számunkra a társak jelzése.  De, létrejöhet-e a csoportkohézió a számítógép közvetítette környezetben? </a:t>
            </a:r>
          </a:p>
          <a:p>
            <a:pPr>
              <a:buNone/>
            </a:pPr>
            <a:r>
              <a:rPr lang="hu-HU" sz="2800" dirty="0" smtClean="0"/>
              <a:t>Két végpont: </a:t>
            </a:r>
          </a:p>
          <a:p>
            <a:pPr>
              <a:buFontTx/>
              <a:buChar char="-"/>
            </a:pPr>
            <a:r>
              <a:rPr lang="hu-HU" sz="2800" dirty="0" smtClean="0"/>
              <a:t>Már ismerték egymást az offline környezetben is.</a:t>
            </a:r>
          </a:p>
          <a:p>
            <a:pPr>
              <a:buFontTx/>
              <a:buChar char="-"/>
            </a:pPr>
            <a:r>
              <a:rPr lang="hu-HU" sz="2800" dirty="0" smtClean="0"/>
              <a:t>Csak online felületen alakult ki a csoport.</a:t>
            </a:r>
          </a:p>
          <a:p>
            <a:pPr>
              <a:buNone/>
            </a:pPr>
            <a:r>
              <a:rPr lang="hu-HU" sz="2800" dirty="0" smtClean="0"/>
              <a:t>Konformitás – a csoportnak szüksége van némi kiszámíthatóságra.  (Allan </a:t>
            </a:r>
            <a:r>
              <a:rPr lang="hu-HU" sz="2800" dirty="0" err="1" smtClean="0"/>
              <a:t>Funt</a:t>
            </a:r>
            <a:r>
              <a:rPr lang="hu-HU" sz="2800" dirty="0" smtClean="0"/>
              <a:t> – lift, </a:t>
            </a:r>
            <a:r>
              <a:rPr lang="hu-HU" sz="2800" dirty="0" err="1" smtClean="0"/>
              <a:t>Solomon</a:t>
            </a:r>
            <a:r>
              <a:rPr lang="hu-HU" sz="2800" dirty="0" smtClean="0"/>
              <a:t> </a:t>
            </a:r>
            <a:r>
              <a:rPr lang="hu-HU" sz="2800" dirty="0" err="1" smtClean="0"/>
              <a:t>Asch</a:t>
            </a:r>
            <a:r>
              <a:rPr lang="hu-HU" sz="2800" dirty="0" smtClean="0"/>
              <a:t> - vonal)</a:t>
            </a:r>
          </a:p>
          <a:p>
            <a:pPr>
              <a:buNone/>
            </a:pPr>
            <a:r>
              <a:rPr lang="hu-HU" sz="2400" dirty="0" smtClean="0"/>
              <a:t>A személyes jelenlét hiánya miatt a neten kisebb a csoportnyomás. Hiányoznak a szakértelemre, státuszra utaló jelzések.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Csoportdinamika a kibertérben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2800" dirty="0" smtClean="0"/>
              <a:t>Internethez kapcsolódó viselkedési szabályok: netikett, hármas szabály</a:t>
            </a:r>
          </a:p>
          <a:p>
            <a:pPr>
              <a:buNone/>
            </a:pPr>
            <a:r>
              <a:rPr lang="hu-HU" sz="2800" dirty="0" smtClean="0"/>
              <a:t>Digitális szemrehányás – Wallace példája – „</a:t>
            </a:r>
            <a:r>
              <a:rPr lang="hu-HU" sz="2800" dirty="0" err="1" smtClean="0"/>
              <a:t>varangyolás</a:t>
            </a:r>
            <a:r>
              <a:rPr lang="hu-HU" sz="2800" dirty="0" smtClean="0"/>
              <a:t>”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Polarizálódás: szélsőséges vélemények a neten, erőteljes vita.</a:t>
            </a:r>
          </a:p>
          <a:p>
            <a:pPr>
              <a:buNone/>
            </a:pPr>
            <a:r>
              <a:rPr lang="hu-HU" sz="2800" dirty="0" smtClean="0"/>
              <a:t>A hasonszőrűek könnyen egymásra találnak – s az ellentétükre is.</a:t>
            </a:r>
          </a:p>
          <a:p>
            <a:pPr>
              <a:buNone/>
            </a:pPr>
            <a:r>
              <a:rPr lang="hu-HU" sz="2800" dirty="0" err="1" smtClean="0"/>
              <a:t>Turkle</a:t>
            </a:r>
            <a:r>
              <a:rPr lang="hu-HU" sz="2800" dirty="0" smtClean="0"/>
              <a:t> – később a közösségi médiát más súrlódásmentes felületnek nevezi.</a:t>
            </a:r>
          </a:p>
          <a:p>
            <a:pPr>
              <a:buNone/>
            </a:pPr>
            <a:r>
              <a:rPr lang="hu-HU" sz="2800" dirty="0" smtClean="0"/>
              <a:t>Virtuális munkacsoport – a vártnál kevésbé hatékony.</a:t>
            </a:r>
          </a:p>
          <a:p>
            <a:pPr>
              <a:buNone/>
            </a:pPr>
            <a:r>
              <a:rPr lang="hu-HU" sz="2400" dirty="0" smtClean="0">
                <a:hlinkClick r:id="rId2"/>
              </a:rPr>
              <a:t>http://www.lifewithalacrity.com/2005/10/dunbar_group_co.html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Csoportnorma, csoport polarizáció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400" dirty="0" err="1" smtClean="0"/>
              <a:t>Musafer</a:t>
            </a:r>
            <a:r>
              <a:rPr lang="hu-HU" sz="2400" dirty="0" smtClean="0"/>
              <a:t> </a:t>
            </a:r>
            <a:r>
              <a:rPr lang="hu-HU" sz="2400" dirty="0" err="1" smtClean="0"/>
              <a:t>Sherif</a:t>
            </a:r>
            <a:r>
              <a:rPr lang="hu-HU" sz="2400" dirty="0" smtClean="0"/>
              <a:t> – </a:t>
            </a:r>
            <a:r>
              <a:rPr lang="hu-HU" sz="2400" dirty="0" err="1" smtClean="0"/>
              <a:t>Robbers</a:t>
            </a:r>
            <a:r>
              <a:rPr lang="hu-HU" sz="2400" dirty="0" smtClean="0"/>
              <a:t> </a:t>
            </a:r>
            <a:r>
              <a:rPr lang="hu-HU" sz="2400" dirty="0" err="1" smtClean="0"/>
              <a:t>Cave</a:t>
            </a:r>
            <a:r>
              <a:rPr lang="hu-HU" sz="2400" dirty="0" smtClean="0"/>
              <a:t> – i kísérlet</a:t>
            </a:r>
          </a:p>
          <a:p>
            <a:pPr>
              <a:buNone/>
            </a:pPr>
            <a:r>
              <a:rPr lang="hu-HU" sz="2400" dirty="0" smtClean="0"/>
              <a:t>Internet:</a:t>
            </a:r>
          </a:p>
          <a:p>
            <a:pPr>
              <a:buFontTx/>
              <a:buChar char="-"/>
            </a:pPr>
            <a:r>
              <a:rPr lang="hu-HU" sz="2400" dirty="0" smtClean="0"/>
              <a:t>Ha van közös cél, csökken a feszültség.</a:t>
            </a:r>
          </a:p>
          <a:p>
            <a:pPr>
              <a:buFontTx/>
              <a:buChar char="-"/>
            </a:pPr>
            <a:r>
              <a:rPr lang="hu-HU" sz="2400" dirty="0" smtClean="0"/>
              <a:t>Ha külső betolakodót észlelnek, akkor jobban összezárnak.</a:t>
            </a:r>
          </a:p>
          <a:p>
            <a:pPr>
              <a:buNone/>
            </a:pPr>
            <a:r>
              <a:rPr lang="hu-HU" sz="2400" dirty="0" smtClean="0"/>
              <a:t>MUD: 1. Teljesítők, 2. Felfedezők, 3. Társaságiak, 4. Gyilkosok  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>Csoportkonfliktus és csoporton belüli együttműködés</a:t>
            </a:r>
            <a:r>
              <a:rPr lang="hu-HU" sz="4400" dirty="0" smtClean="0"/>
              <a:t/>
            </a:r>
            <a:br>
              <a:rPr lang="hu-HU" sz="4400" dirty="0" smtClean="0"/>
            </a:b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Cselekvés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Játék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Gyilkosok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Teljesítők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Világ</a:t>
                      </a:r>
                      <a:endParaRPr lang="hu-H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Társaságiak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Felfedezők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Kapcsolat</a:t>
                      </a:r>
                      <a:endParaRPr lang="hu-H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691</Words>
  <Application>Microsoft Office PowerPoint</Application>
  <PresentationFormat>Diavetítés a képernyőre (4:3 oldalarány)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Sétatér</vt:lpstr>
      <vt:lpstr>A multimédia elméletei 9.</vt:lpstr>
      <vt:lpstr>A multimédia pszichológiája </vt:lpstr>
      <vt:lpstr>A nyelv az új médiában</vt:lpstr>
      <vt:lpstr>Online személyiségünk </vt:lpstr>
      <vt:lpstr>Benyomáskeltés </vt:lpstr>
      <vt:lpstr>Online álarcok és jelmezek </vt:lpstr>
      <vt:lpstr>Csoportdinamika a kibertérben </vt:lpstr>
      <vt:lpstr>Csoportnorma, csoport polarizáció </vt:lpstr>
      <vt:lpstr> Csoportkonfliktus és csoporton belüli együttműködés </vt:lpstr>
      <vt:lpstr> Agresszió a hálón </vt:lpstr>
      <vt:lpstr>Vonzalom a hálón </vt:lpstr>
      <vt:lpstr>Fizikai vonzerő</vt:lpstr>
      <vt:lpstr>  Spirális, egymást erősítő váltakozás. </vt:lpstr>
      <vt:lpstr>14.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multimédia elméletei 9.</dc:title>
  <dc:creator>Dr. Andok Monika</dc:creator>
  <cp:lastModifiedBy>Dr. Andok Monika</cp:lastModifiedBy>
  <cp:revision>1</cp:revision>
  <dcterms:created xsi:type="dcterms:W3CDTF">2018-05-01T14:33:22Z</dcterms:created>
  <dcterms:modified xsi:type="dcterms:W3CDTF">2018-05-01T14:35:00Z</dcterms:modified>
</cp:coreProperties>
</file>