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6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áromszög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A5D753A-1D2F-4CFD-9EFF-B398A001125B}" type="datetimeFigureOut">
              <a:rPr lang="hu-HU" smtClean="0"/>
              <a:pPr/>
              <a:t>2018. 12. 03.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6DC824F-9643-4C5A-847C-8433D804501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D753A-1D2F-4CFD-9EFF-B398A001125B}" type="datetimeFigureOut">
              <a:rPr lang="hu-HU" smtClean="0"/>
              <a:pPr/>
              <a:t>2018. 12. 03.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824F-9643-4C5A-847C-8433D804501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D753A-1D2F-4CFD-9EFF-B398A001125B}" type="datetimeFigureOut">
              <a:rPr lang="hu-HU" smtClean="0"/>
              <a:pPr/>
              <a:t>2018. 12. 03.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824F-9643-4C5A-847C-8433D804501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A5D753A-1D2F-4CFD-9EFF-B398A001125B}" type="datetimeFigureOut">
              <a:rPr lang="hu-HU" smtClean="0"/>
              <a:pPr/>
              <a:t>2018. 12. 03.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824F-9643-4C5A-847C-8433D804501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erékszögű háromszög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Háromszög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A5D753A-1D2F-4CFD-9EFF-B398A001125B}" type="datetimeFigureOut">
              <a:rPr lang="hu-HU" smtClean="0"/>
              <a:pPr/>
              <a:t>2018. 12. 03.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6DC824F-9643-4C5A-847C-8433D804501A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1" name="Egyenes összekötő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A5D753A-1D2F-4CFD-9EFF-B398A001125B}" type="datetimeFigureOut">
              <a:rPr lang="hu-HU" smtClean="0"/>
              <a:pPr/>
              <a:t>2018. 12. 03.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6DC824F-9643-4C5A-847C-8433D804501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A5D753A-1D2F-4CFD-9EFF-B398A001125B}" type="datetimeFigureOut">
              <a:rPr lang="hu-HU" smtClean="0"/>
              <a:pPr/>
              <a:t>2018. 12. 03.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6DC824F-9643-4C5A-847C-8433D804501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D753A-1D2F-4CFD-9EFF-B398A001125B}" type="datetimeFigureOut">
              <a:rPr lang="hu-HU" smtClean="0"/>
              <a:pPr/>
              <a:t>2018. 12. 03.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824F-9643-4C5A-847C-8433D804501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A5D753A-1D2F-4CFD-9EFF-B398A001125B}" type="datetimeFigureOut">
              <a:rPr lang="hu-HU" smtClean="0"/>
              <a:pPr/>
              <a:t>2018. 12. 03.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6DC824F-9643-4C5A-847C-8433D804501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A5D753A-1D2F-4CFD-9EFF-B398A001125B}" type="datetimeFigureOut">
              <a:rPr lang="hu-HU" smtClean="0"/>
              <a:pPr/>
              <a:t>2018. 12. 03.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6DC824F-9643-4C5A-847C-8433D804501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A5D753A-1D2F-4CFD-9EFF-B398A001125B}" type="datetimeFigureOut">
              <a:rPr lang="hu-HU" smtClean="0"/>
              <a:pPr/>
              <a:t>2018. 12. 03.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6DC824F-9643-4C5A-847C-8433D804501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erékszögű háromszög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Egyenes összekötő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A5D753A-1D2F-4CFD-9EFF-B398A001125B}" type="datetimeFigureOut">
              <a:rPr lang="hu-HU" smtClean="0"/>
              <a:pPr/>
              <a:t>2018. 12. 03.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6DC824F-9643-4C5A-847C-8433D804501A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J4_kv9WcHw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lab.withgoogle.com/training" TargetMode="External"/><Relationship Id="rId2" Type="http://schemas.openxmlformats.org/officeDocument/2006/relationships/hyperlink" Target="https://medium.com/journalis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s://onlinejournalismblog.com/2010/02/16/more-21st-century-newsroom-ideas-the-google-newsroom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diatortenet.h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3372792"/>
          </a:xfrm>
        </p:spPr>
        <p:txBody>
          <a:bodyPr/>
          <a:lstStyle/>
          <a:p>
            <a:r>
              <a:rPr lang="hu-HU" dirty="0" smtClean="0"/>
              <a:t>Bevezetés a nyomtatott és elektronikus újságírásba 12. 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40544" y="4941168"/>
            <a:ext cx="8062912" cy="1656184"/>
          </a:xfrm>
        </p:spPr>
        <p:txBody>
          <a:bodyPr/>
          <a:lstStyle/>
          <a:p>
            <a:r>
              <a:rPr lang="hu-HU" dirty="0" smtClean="0"/>
              <a:t>Andok Mónika</a:t>
            </a:r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576064"/>
          </a:xfrm>
        </p:spPr>
        <p:txBody>
          <a:bodyPr/>
          <a:lstStyle/>
          <a:p>
            <a:pPr algn="r"/>
            <a:r>
              <a:rPr lang="hu-HU" sz="1600" dirty="0" smtClean="0"/>
              <a:t>Bevezetés a nyomtatott és elektronikus újságírásba / 12.</a:t>
            </a:r>
            <a:endParaRPr lang="hu-HU" sz="1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908720"/>
            <a:ext cx="7772400" cy="5187280"/>
          </a:xfrm>
        </p:spPr>
        <p:txBody>
          <a:bodyPr>
            <a:normAutofit fontScale="85000" lnSpcReduction="20000"/>
          </a:bodyPr>
          <a:lstStyle/>
          <a:p>
            <a:pPr marL="93663" indent="-28575">
              <a:buNone/>
            </a:pPr>
            <a:r>
              <a:rPr lang="hu-HU" sz="2600" b="1" dirty="0" smtClean="0"/>
              <a:t>Mark </a:t>
            </a:r>
            <a:r>
              <a:rPr lang="hu-HU" sz="2600" b="1" dirty="0" err="1" smtClean="0"/>
              <a:t>Deuze</a:t>
            </a:r>
            <a:r>
              <a:rPr lang="hu-HU" sz="2600" b="1" dirty="0" smtClean="0"/>
              <a:t> </a:t>
            </a:r>
            <a:r>
              <a:rPr lang="hu-HU" sz="2600" dirty="0" smtClean="0"/>
              <a:t>egyik korai, a magyar szakirodalomban gyakran hivatkozott tanulmányában</a:t>
            </a:r>
            <a:r>
              <a:rPr lang="hu-HU" sz="2600" b="1" dirty="0" smtClean="0"/>
              <a:t> </a:t>
            </a:r>
            <a:r>
              <a:rPr lang="hu-HU" sz="2600" dirty="0" smtClean="0"/>
              <a:t> az on-line újságíráson belül négy lehetőségről ír, táblázatban ábrázolva. </a:t>
            </a:r>
          </a:p>
          <a:p>
            <a:pPr marL="93663" indent="-28575">
              <a:buNone/>
            </a:pPr>
            <a:endParaRPr lang="hu-HU" sz="2600" dirty="0" smtClean="0"/>
          </a:p>
          <a:p>
            <a:pPr marL="93663" indent="-28575">
              <a:buNone/>
            </a:pPr>
            <a:r>
              <a:rPr lang="hu-HU" sz="2600" dirty="0" smtClean="0"/>
              <a:t>Két, egymást metsző szempont szerint különíti el a típusokat: </a:t>
            </a:r>
          </a:p>
          <a:p>
            <a:pPr marL="93663" indent="-28575"/>
            <a:r>
              <a:rPr lang="hu-HU" sz="2600" dirty="0" smtClean="0"/>
              <a:t>a részvétel moderált vagy sem, </a:t>
            </a:r>
          </a:p>
          <a:p>
            <a:pPr marL="93663" indent="-28575"/>
            <a:r>
              <a:rPr lang="hu-HU" sz="2600" dirty="0" smtClean="0"/>
              <a:t>a hangsúly a szerkesztett  tartalmon van-e  vagy a nyilvános kommunikáción. </a:t>
            </a:r>
          </a:p>
          <a:p>
            <a:pPr marL="93663" indent="-28575">
              <a:buNone/>
            </a:pPr>
            <a:endParaRPr lang="hu-HU" sz="2600" b="1" dirty="0" smtClean="0"/>
          </a:p>
          <a:p>
            <a:pPr marL="93663" indent="-28575">
              <a:buNone/>
            </a:pPr>
            <a:r>
              <a:rPr lang="hu-HU" sz="2600" b="1" dirty="0" smtClean="0"/>
              <a:t>Ezek alapján beszél:</a:t>
            </a:r>
          </a:p>
          <a:p>
            <a:pPr marL="93663" indent="-28575">
              <a:buNone/>
            </a:pPr>
            <a:r>
              <a:rPr lang="hu-HU" sz="2600" dirty="0" smtClean="0"/>
              <a:t> 1. </a:t>
            </a:r>
            <a:r>
              <a:rPr lang="hu-HU" sz="2600" i="1" dirty="0" err="1" smtClean="0"/>
              <a:t>Mainstream</a:t>
            </a:r>
            <a:r>
              <a:rPr lang="hu-HU" sz="2600" i="1" dirty="0" smtClean="0"/>
              <a:t> híroldalak </a:t>
            </a:r>
            <a:endParaRPr lang="hu-HU" sz="2600" dirty="0" smtClean="0"/>
          </a:p>
          <a:p>
            <a:pPr marL="93663" indent="-28575">
              <a:buNone/>
            </a:pPr>
            <a:r>
              <a:rPr lang="hu-HU" sz="2600" dirty="0" smtClean="0"/>
              <a:t>2. </a:t>
            </a:r>
            <a:r>
              <a:rPr lang="hu-HU" sz="2600" i="1" dirty="0" smtClean="0"/>
              <a:t>Index és katalógus oldalak </a:t>
            </a:r>
            <a:endParaRPr lang="hu-HU" sz="2600" dirty="0" smtClean="0"/>
          </a:p>
          <a:p>
            <a:pPr marL="93663" indent="-28575">
              <a:buNone/>
            </a:pPr>
            <a:r>
              <a:rPr lang="hu-HU" sz="2600" dirty="0" smtClean="0"/>
              <a:t>3. </a:t>
            </a:r>
            <a:r>
              <a:rPr lang="hu-HU" sz="2600" i="1" dirty="0" smtClean="0"/>
              <a:t>Meta- és véleményoldalak </a:t>
            </a:r>
            <a:endParaRPr lang="hu-HU" sz="2600" dirty="0" smtClean="0"/>
          </a:p>
          <a:p>
            <a:pPr marL="93663" indent="-28575">
              <a:buNone/>
            </a:pPr>
            <a:r>
              <a:rPr lang="hu-HU" sz="2600" dirty="0" smtClean="0"/>
              <a:t>4. </a:t>
            </a:r>
            <a:r>
              <a:rPr lang="hu-HU" sz="2600" i="1" dirty="0" smtClean="0"/>
              <a:t>Véleménynyilvánításon és vitán alapuló oldalak</a:t>
            </a:r>
            <a:endParaRPr lang="hu-HU" sz="2600" dirty="0" smtClean="0"/>
          </a:p>
          <a:p>
            <a:endParaRPr lang="hu-HU" dirty="0"/>
          </a:p>
        </p:txBody>
      </p:sp>
      <p:pic>
        <p:nvPicPr>
          <p:cNvPr id="5" name="Kép 4" descr="Képtalálat a következőre: „mark deuze”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789040"/>
            <a:ext cx="15906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576064"/>
          </a:xfrm>
        </p:spPr>
        <p:txBody>
          <a:bodyPr/>
          <a:lstStyle/>
          <a:p>
            <a:pPr algn="r"/>
            <a:r>
              <a:rPr lang="hu-HU" sz="1600" dirty="0" smtClean="0"/>
              <a:t>Bevezetés a nyomtatott és elektronikus újságírásba / 12.</a:t>
            </a:r>
            <a:endParaRPr lang="hu-HU" sz="1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980728"/>
            <a:ext cx="7772400" cy="5184576"/>
          </a:xfrm>
        </p:spPr>
        <p:txBody>
          <a:bodyPr>
            <a:normAutofit fontScale="77500" lnSpcReduction="20000"/>
          </a:bodyPr>
          <a:lstStyle/>
          <a:p>
            <a:pPr marL="93663" indent="-28575">
              <a:buNone/>
            </a:pPr>
            <a:r>
              <a:rPr lang="hu-HU" dirty="0" smtClean="0"/>
              <a:t>Az </a:t>
            </a:r>
            <a:r>
              <a:rPr lang="hu-HU" b="1" dirty="0" err="1" smtClean="0"/>
              <a:t>újágírókat</a:t>
            </a:r>
            <a:r>
              <a:rPr lang="hu-HU" dirty="0" smtClean="0"/>
              <a:t> is négy új típusba sorolja, a koordináta rendszer két tengelye itt </a:t>
            </a:r>
          </a:p>
          <a:p>
            <a:pPr marL="0" indent="0"/>
            <a:r>
              <a:rPr lang="hu-HU" dirty="0" smtClean="0"/>
              <a:t>a szerkesztett tartalomra vagy az </a:t>
            </a:r>
            <a:r>
              <a:rPr lang="hu-HU" dirty="0" err="1" smtClean="0"/>
              <a:t>összekapcsolható-ságra</a:t>
            </a:r>
            <a:r>
              <a:rPr lang="hu-HU" dirty="0" smtClean="0"/>
              <a:t> esik-e a hangsúly, </a:t>
            </a:r>
          </a:p>
          <a:p>
            <a:r>
              <a:rPr lang="hu-HU" dirty="0" smtClean="0"/>
              <a:t>zárt és a nyitott újságírói kultúra áll szemben 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A </a:t>
            </a:r>
            <a:r>
              <a:rPr lang="hu-HU" b="1" dirty="0" smtClean="0"/>
              <a:t>négy típus pedig: </a:t>
            </a:r>
          </a:p>
          <a:p>
            <a:pPr marL="578358" indent="-514350">
              <a:buFont typeface="+mj-lt"/>
              <a:buAutoNum type="arabicPeriod"/>
            </a:pPr>
            <a:r>
              <a:rPr lang="hu-HU" dirty="0" smtClean="0"/>
              <a:t>orientáló újságíró (zárt újságírói kultúra, hangsúly a szerkesztett tartalmon), </a:t>
            </a:r>
          </a:p>
          <a:p>
            <a:pPr marL="578358" indent="-514350">
              <a:buFont typeface="+mj-lt"/>
              <a:buAutoNum type="arabicPeriod"/>
            </a:pPr>
            <a:r>
              <a:rPr lang="hu-HU" dirty="0" smtClean="0"/>
              <a:t>ellenőrző újságíró (zárt újságírói kultúra, hangsúly a nyilvános összekapcsolhatóságon), </a:t>
            </a:r>
          </a:p>
          <a:p>
            <a:pPr marL="578358" indent="-514350">
              <a:buFont typeface="+mj-lt"/>
              <a:buAutoNum type="arabicPeriod"/>
            </a:pPr>
            <a:r>
              <a:rPr lang="hu-HU" dirty="0" smtClean="0"/>
              <a:t>instrumentális (nyílt újságírói kultúra, hangsúly a szerkesztett tartalmon) </a:t>
            </a:r>
          </a:p>
          <a:p>
            <a:pPr marL="578358" indent="-514350">
              <a:buFont typeface="+mj-lt"/>
              <a:buAutoNum type="arabicPeriod"/>
            </a:pPr>
            <a:r>
              <a:rPr lang="hu-HU" dirty="0" smtClean="0"/>
              <a:t>a párbeszédes (nyílt újságírói kultúra, hangsúly nyilvános összekapcsolhatóságon).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720080"/>
          </a:xfrm>
        </p:spPr>
        <p:txBody>
          <a:bodyPr/>
          <a:lstStyle/>
          <a:p>
            <a:pPr algn="r"/>
            <a:r>
              <a:rPr lang="hu-HU" sz="1600" dirty="0" smtClean="0"/>
              <a:t>Bevezetés a nyomtatott és elektronikus újságírásba / 12.</a:t>
            </a:r>
            <a:endParaRPr lang="hu-HU" sz="1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836712"/>
            <a:ext cx="7772400" cy="5259288"/>
          </a:xfrm>
        </p:spPr>
        <p:txBody>
          <a:bodyPr>
            <a:normAutofit lnSpcReduction="10000"/>
          </a:bodyPr>
          <a:lstStyle/>
          <a:p>
            <a:pPr marL="521208" indent="-457200">
              <a:buNone/>
            </a:pPr>
            <a:r>
              <a:rPr lang="hu-HU" sz="2200" dirty="0" smtClean="0"/>
              <a:t>Későbbi tanulmányában </a:t>
            </a:r>
            <a:r>
              <a:rPr lang="hu-HU" sz="2200" dirty="0" err="1" smtClean="0"/>
              <a:t>Deuze</a:t>
            </a:r>
            <a:r>
              <a:rPr lang="hu-HU" sz="2200" dirty="0" smtClean="0"/>
              <a:t> azt is sorra veszi, milyen </a:t>
            </a:r>
            <a:r>
              <a:rPr lang="hu-HU" sz="2200" b="1" dirty="0" smtClean="0"/>
              <a:t>új típusú kompetenciákkal </a:t>
            </a:r>
            <a:r>
              <a:rPr lang="hu-HU" sz="2200" dirty="0" smtClean="0"/>
              <a:t>kell rendelkeznie egy on-line újságírónak.</a:t>
            </a:r>
          </a:p>
          <a:p>
            <a:pPr marL="521208" indent="-457200">
              <a:buNone/>
            </a:pPr>
            <a:endParaRPr lang="hu-HU" sz="2200" dirty="0" smtClean="0"/>
          </a:p>
          <a:p>
            <a:pPr marL="521208" indent="-457200">
              <a:buNone/>
            </a:pPr>
            <a:r>
              <a:rPr lang="hu-HU" sz="2200" dirty="0" smtClean="0"/>
              <a:t>Elsőként </a:t>
            </a:r>
            <a:r>
              <a:rPr lang="hu-HU" sz="2200" dirty="0" err="1" smtClean="0"/>
              <a:t>emíti</a:t>
            </a:r>
            <a:r>
              <a:rPr lang="hu-HU" sz="2200" dirty="0" smtClean="0"/>
              <a:t> a </a:t>
            </a:r>
            <a:r>
              <a:rPr lang="hu-HU" sz="2200" i="1" dirty="0" err="1" smtClean="0"/>
              <a:t>multimedialitásból</a:t>
            </a:r>
            <a:r>
              <a:rPr lang="hu-HU" sz="2200" dirty="0" smtClean="0"/>
              <a:t> fakadó lehetőségeket, ami azt jelenti, hogy a digitális újságírónak tudnia kell, milyen médiaformátumban lehet legjobban megjeleníteni a sztorit. </a:t>
            </a:r>
          </a:p>
          <a:p>
            <a:pPr marL="521208" indent="-457200">
              <a:buNone/>
            </a:pPr>
            <a:r>
              <a:rPr lang="hu-HU" sz="2200" dirty="0" smtClean="0"/>
              <a:t>Pontosan tudnia kell azt is, hogy a megjelenő anyag kapcsán milyen pontokon kell lehetőséget adni és milyen típusút az </a:t>
            </a:r>
            <a:r>
              <a:rPr lang="hu-HU" sz="2200" i="1" dirty="0" smtClean="0"/>
              <a:t>interaktivitásra</a:t>
            </a:r>
            <a:r>
              <a:rPr lang="hu-HU" sz="2200" dirty="0" smtClean="0"/>
              <a:t> a felhasználók számára (komment, szavazások, </a:t>
            </a:r>
            <a:r>
              <a:rPr lang="hu-HU" sz="2200" dirty="0" err="1" smtClean="0"/>
              <a:t>stb</a:t>
            </a:r>
            <a:r>
              <a:rPr lang="hu-HU" sz="2200" dirty="0" smtClean="0"/>
              <a:t>). </a:t>
            </a:r>
          </a:p>
          <a:p>
            <a:pPr marL="521208" indent="-457200">
              <a:buNone/>
            </a:pPr>
            <a:r>
              <a:rPr lang="hu-HU" sz="2200" dirty="0" smtClean="0"/>
              <a:t>S látnia kell azt is, milyen más sztorikhoz kapcsolható, mely történet-folyamba illeszthető az adott anyag a </a:t>
            </a:r>
            <a:r>
              <a:rPr lang="hu-HU" sz="2200" dirty="0" err="1" smtClean="0"/>
              <a:t>hiperlinkek</a:t>
            </a:r>
            <a:r>
              <a:rPr lang="hu-HU" sz="2200" dirty="0" smtClean="0"/>
              <a:t>, </a:t>
            </a:r>
            <a:r>
              <a:rPr lang="hu-HU" sz="2200" dirty="0" err="1" smtClean="0"/>
              <a:t>a</a:t>
            </a:r>
            <a:r>
              <a:rPr lang="hu-HU" sz="2200" dirty="0" smtClean="0"/>
              <a:t> </a:t>
            </a:r>
            <a:r>
              <a:rPr lang="hu-HU" sz="2200" i="1" dirty="0" err="1" smtClean="0"/>
              <a:t>hipertextualitás</a:t>
            </a:r>
            <a:r>
              <a:rPr lang="hu-HU" sz="2200" dirty="0" smtClean="0"/>
              <a:t> segítségével. </a:t>
            </a:r>
          </a:p>
          <a:p>
            <a:pPr marL="521208" indent="-457200">
              <a:buNone/>
            </a:pPr>
            <a:r>
              <a:rPr lang="hu-HU" sz="2200" dirty="0" smtClean="0">
                <a:hlinkClick r:id="rId2"/>
              </a:rPr>
              <a:t>https://www.youtube.com/watch?v=5J4_kv9WcHw</a:t>
            </a:r>
            <a:endParaRPr lang="hu-HU" sz="2200" dirty="0" smtClean="0"/>
          </a:p>
          <a:p>
            <a:pPr marL="521208" indent="-457200">
              <a:buNone/>
            </a:pPr>
            <a:endParaRPr lang="hu-HU" sz="2000" dirty="0" smtClean="0"/>
          </a:p>
          <a:p>
            <a:pPr marL="521208" indent="-457200">
              <a:buNone/>
            </a:pP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864096"/>
          </a:xfrm>
        </p:spPr>
        <p:txBody>
          <a:bodyPr/>
          <a:lstStyle/>
          <a:p>
            <a:pPr algn="r"/>
            <a:r>
              <a:rPr lang="hu-HU" sz="1600" dirty="0" smtClean="0"/>
              <a:t>Bevezetés a nyomtatott és elektronikus újságírásba / 12.</a:t>
            </a:r>
            <a:endParaRPr lang="hu-HU" sz="1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836712"/>
            <a:ext cx="7772400" cy="5259288"/>
          </a:xfrm>
        </p:spPr>
        <p:txBody>
          <a:bodyPr>
            <a:normAutofit fontScale="92500" lnSpcReduction="10000"/>
          </a:bodyPr>
          <a:lstStyle/>
          <a:p>
            <a:pPr marL="0" lvl="1" indent="0">
              <a:buNone/>
            </a:pPr>
            <a:r>
              <a:rPr lang="hu-HU" sz="2200" dirty="0" smtClean="0"/>
              <a:t>A szakemberek által létrehozott médiatartalom JGC (</a:t>
            </a:r>
            <a:r>
              <a:rPr lang="hu-HU" sz="2200" dirty="0" err="1" smtClean="0"/>
              <a:t>journalist</a:t>
            </a:r>
            <a:r>
              <a:rPr lang="hu-HU" sz="2200" dirty="0" smtClean="0"/>
              <a:t> </a:t>
            </a:r>
            <a:r>
              <a:rPr lang="hu-HU" sz="2200" dirty="0" err="1" smtClean="0"/>
              <a:t>generated</a:t>
            </a:r>
            <a:r>
              <a:rPr lang="hu-HU" sz="2200" dirty="0" smtClean="0"/>
              <a:t> </a:t>
            </a:r>
            <a:r>
              <a:rPr lang="hu-HU" sz="2200" dirty="0" err="1" smtClean="0"/>
              <a:t>content</a:t>
            </a:r>
            <a:r>
              <a:rPr lang="hu-HU" sz="2200" dirty="0" smtClean="0"/>
              <a:t>)  és a felhasználók által létrehozott tartalom (</a:t>
            </a:r>
            <a:r>
              <a:rPr lang="hu-HU" sz="2200" dirty="0" err="1" smtClean="0"/>
              <a:t>user</a:t>
            </a:r>
            <a:r>
              <a:rPr lang="hu-HU" sz="2200" dirty="0" smtClean="0"/>
              <a:t> </a:t>
            </a:r>
            <a:r>
              <a:rPr lang="hu-HU" sz="2200" dirty="0" err="1" smtClean="0"/>
              <a:t>generated</a:t>
            </a:r>
            <a:r>
              <a:rPr lang="hu-HU" sz="2200" dirty="0" smtClean="0"/>
              <a:t> </a:t>
            </a:r>
            <a:r>
              <a:rPr lang="hu-HU" sz="2200" dirty="0" err="1" smtClean="0"/>
              <a:t>content</a:t>
            </a:r>
            <a:r>
              <a:rPr lang="hu-HU" sz="2200" dirty="0" smtClean="0"/>
              <a:t>, UGC). </a:t>
            </a:r>
          </a:p>
          <a:p>
            <a:pPr marL="342900" lvl="1" indent="-342900">
              <a:buNone/>
            </a:pPr>
            <a:endParaRPr lang="hu-HU" sz="2200" dirty="0" smtClean="0"/>
          </a:p>
          <a:p>
            <a:pPr marL="0" lvl="1" indent="0">
              <a:buNone/>
            </a:pPr>
            <a:r>
              <a:rPr lang="hu-HU" sz="2200" dirty="0" smtClean="0"/>
              <a:t>2009-ben a US Airways 1549-es járata műszaki hiba miatt kénytelen volt New Yorkban a Hudson folyón landolni. Az esetet a szárazföldről  végignéző Janis </a:t>
            </a:r>
            <a:r>
              <a:rPr lang="hu-HU" sz="2200" dirty="0" err="1" smtClean="0"/>
              <a:t>Krums</a:t>
            </a:r>
            <a:r>
              <a:rPr lang="hu-HU" sz="2200" dirty="0" smtClean="0"/>
              <a:t> megírta az </a:t>
            </a:r>
            <a:r>
              <a:rPr lang="hu-HU" sz="2200" dirty="0" err="1" smtClean="0"/>
              <a:t>ese-</a:t>
            </a:r>
            <a:endParaRPr lang="hu-HU" sz="2200" dirty="0" smtClean="0"/>
          </a:p>
          <a:p>
            <a:pPr marL="342900" lvl="1" indent="-342900">
              <a:buNone/>
            </a:pPr>
            <a:r>
              <a:rPr lang="hu-HU" sz="2200" dirty="0" err="1" smtClean="0"/>
              <a:t>tet</a:t>
            </a:r>
            <a:r>
              <a:rPr lang="hu-HU" sz="2200" dirty="0" smtClean="0"/>
              <a:t> </a:t>
            </a:r>
            <a:r>
              <a:rPr lang="hu-HU" sz="2200" dirty="0" err="1" smtClean="0"/>
              <a:t>Twitteroldalán</a:t>
            </a:r>
            <a:r>
              <a:rPr lang="hu-HU" sz="2200" dirty="0" smtClean="0"/>
              <a:t>, ahol ezt látta kb. 60</a:t>
            </a:r>
          </a:p>
          <a:p>
            <a:pPr marL="342900" lvl="1" indent="-342900">
              <a:buNone/>
            </a:pPr>
            <a:r>
              <a:rPr lang="hu-HU" sz="2200" dirty="0" smtClean="0"/>
              <a:t> követője. Ekkoriban mindössze 10 olyan</a:t>
            </a:r>
          </a:p>
          <a:p>
            <a:pPr marL="342900" lvl="1" indent="-342900">
              <a:buNone/>
            </a:pPr>
            <a:r>
              <a:rPr lang="hu-HU" sz="2200" dirty="0" smtClean="0"/>
              <a:t> újságíró volt a világon, aki a </a:t>
            </a:r>
            <a:r>
              <a:rPr lang="hu-HU" sz="2200" dirty="0" err="1" smtClean="0"/>
              <a:t>Twitter-be-</a:t>
            </a:r>
            <a:endParaRPr lang="hu-HU" sz="2200" dirty="0" smtClean="0"/>
          </a:p>
          <a:p>
            <a:pPr marL="342900" lvl="1" indent="-342900">
              <a:buNone/>
            </a:pPr>
            <a:r>
              <a:rPr lang="hu-HU" sz="2200" dirty="0" smtClean="0"/>
              <a:t>jegyzés után tudta, hol kell képet keres-</a:t>
            </a:r>
          </a:p>
          <a:p>
            <a:pPr marL="342900" lvl="1" indent="-342900">
              <a:buNone/>
            </a:pPr>
            <a:r>
              <a:rPr lang="hu-HU" sz="2200" dirty="0" err="1" smtClean="0"/>
              <a:t>nie</a:t>
            </a:r>
            <a:r>
              <a:rPr lang="hu-HU" sz="2200" dirty="0" smtClean="0"/>
              <a:t> az esetről a közösségi médiában, és</a:t>
            </a:r>
          </a:p>
          <a:p>
            <a:pPr marL="342900" lvl="1" indent="-342900">
              <a:buNone/>
            </a:pPr>
            <a:r>
              <a:rPr lang="hu-HU" sz="2200" dirty="0" smtClean="0"/>
              <a:t> miként igazolható a történés, hogy az</a:t>
            </a:r>
          </a:p>
          <a:p>
            <a:pPr marL="342900" lvl="1" indent="-342900">
              <a:buNone/>
            </a:pPr>
            <a:r>
              <a:rPr lang="hu-HU" sz="2200" dirty="0" smtClean="0"/>
              <a:t> anyag mihamarabb bekerüljön várat-</a:t>
            </a:r>
          </a:p>
          <a:p>
            <a:pPr marL="342900" lvl="1" indent="-342900">
              <a:buNone/>
            </a:pPr>
            <a:r>
              <a:rPr lang="hu-HU" sz="2200" dirty="0" err="1" smtClean="0"/>
              <a:t>lan</a:t>
            </a:r>
            <a:r>
              <a:rPr lang="hu-HU" sz="2200" dirty="0" smtClean="0"/>
              <a:t> hírként a televíziók adásába</a:t>
            </a:r>
            <a:endParaRPr lang="hu-HU" sz="2200" b="1" dirty="0" smtClean="0"/>
          </a:p>
          <a:p>
            <a:pPr marL="342900" lvl="1" indent="-342900">
              <a:buNone/>
            </a:pPr>
            <a:endParaRPr lang="hu-HU" b="1" dirty="0" smtClean="0"/>
          </a:p>
          <a:p>
            <a:pPr marL="342900" lvl="1" indent="-342900">
              <a:buNone/>
            </a:pPr>
            <a:endParaRPr lang="hu-HU" b="1" dirty="0"/>
          </a:p>
          <a:p>
            <a:pPr marL="342900" lvl="1" indent="-342900">
              <a:buNone/>
            </a:pPr>
            <a:endParaRPr lang="hu-HU" b="1" dirty="0" smtClean="0"/>
          </a:p>
          <a:p>
            <a:endParaRPr lang="hu-HU" dirty="0"/>
          </a:p>
        </p:txBody>
      </p:sp>
      <p:pic>
        <p:nvPicPr>
          <p:cNvPr id="5" name="Kép 4" descr="Képtalálat a következőre: „Janis Krums”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068960"/>
            <a:ext cx="250239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720080"/>
          </a:xfrm>
        </p:spPr>
        <p:txBody>
          <a:bodyPr/>
          <a:lstStyle/>
          <a:p>
            <a:pPr algn="r"/>
            <a:r>
              <a:rPr lang="hu-HU" sz="1600" dirty="0" smtClean="0"/>
              <a:t>Bevezetés a nyomtatott és elektronikus újságírásba / 12.</a:t>
            </a:r>
            <a:endParaRPr lang="hu-HU" sz="1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836712"/>
            <a:ext cx="7772400" cy="5259288"/>
          </a:xfrm>
        </p:spPr>
        <p:txBody>
          <a:bodyPr>
            <a:normAutofit fontScale="92500"/>
          </a:bodyPr>
          <a:lstStyle/>
          <a:p>
            <a:pPr marL="93663" indent="-28575">
              <a:buNone/>
            </a:pPr>
            <a:r>
              <a:rPr lang="hu-HU" sz="2400" dirty="0" smtClean="0"/>
              <a:t>2014-ben a Columbia Egyetemhez kapcsolódva három kutató – </a:t>
            </a:r>
            <a:r>
              <a:rPr lang="hu-HU" sz="2400" dirty="0" err="1" smtClean="0"/>
              <a:t>Claire</a:t>
            </a:r>
            <a:r>
              <a:rPr lang="hu-HU" sz="2400" dirty="0" smtClean="0"/>
              <a:t> </a:t>
            </a:r>
            <a:r>
              <a:rPr lang="hu-HU" sz="2400" dirty="0" err="1" smtClean="0"/>
              <a:t>Wardle</a:t>
            </a:r>
            <a:r>
              <a:rPr lang="hu-HU" sz="2400" dirty="0" smtClean="0"/>
              <a:t>, Sam </a:t>
            </a:r>
            <a:r>
              <a:rPr lang="hu-HU" sz="2400" dirty="0" err="1" smtClean="0"/>
              <a:t>Dubberly</a:t>
            </a:r>
            <a:r>
              <a:rPr lang="hu-HU" sz="2400" dirty="0" smtClean="0"/>
              <a:t> és Pete Brown – széles körű kvantitatív kutatást végzett arról, milyen esetek-</a:t>
            </a:r>
          </a:p>
          <a:p>
            <a:pPr marL="93663" indent="-28575">
              <a:buNone/>
            </a:pPr>
            <a:r>
              <a:rPr lang="hu-HU" sz="2400" dirty="0" err="1" smtClean="0"/>
              <a:t>ben</a:t>
            </a:r>
            <a:r>
              <a:rPr lang="hu-HU" sz="2400" dirty="0" smtClean="0"/>
              <a:t> és miként használják fel </a:t>
            </a:r>
          </a:p>
          <a:p>
            <a:pPr marL="93663" indent="-28575">
              <a:buNone/>
            </a:pPr>
            <a:r>
              <a:rPr lang="hu-HU" sz="2400" dirty="0" smtClean="0"/>
              <a:t>a hírszerkesztőségek a fel-</a:t>
            </a:r>
          </a:p>
          <a:p>
            <a:pPr marL="93663" indent="-28575">
              <a:buNone/>
            </a:pPr>
            <a:r>
              <a:rPr lang="hu-HU" sz="2400" dirty="0" smtClean="0"/>
              <a:t>használói tartalmakat. </a:t>
            </a:r>
          </a:p>
          <a:p>
            <a:pPr marL="93663" indent="-28575">
              <a:buNone/>
            </a:pPr>
            <a:r>
              <a:rPr lang="hu-HU" sz="2400" dirty="0" smtClean="0"/>
              <a:t>1164 órányi televíziós anya-</a:t>
            </a:r>
          </a:p>
          <a:p>
            <a:pPr marL="93663" indent="-28575" algn="just">
              <a:buNone/>
            </a:pPr>
            <a:r>
              <a:rPr lang="hu-HU" sz="2400" dirty="0" err="1" smtClean="0"/>
              <a:t>got</a:t>
            </a:r>
            <a:r>
              <a:rPr lang="hu-HU" sz="2400" dirty="0" smtClean="0"/>
              <a:t> és 2254 weboldalt elemeztek, emellett 64 mélyinterjút készítettek újságírókkal és szerkesztőkkel a világ 24 országából 38 különféle hírszervezettől. </a:t>
            </a:r>
          </a:p>
          <a:p>
            <a:pPr marL="93663" indent="-28575" algn="just">
              <a:buNone/>
            </a:pPr>
            <a:r>
              <a:rPr lang="hu-HU" sz="2400" dirty="0" smtClean="0"/>
              <a:t>Az elemzés kimutatta, hogy a hírszerkesztőségek napi rendszerességgel publikálnak felhasználói tartalmakat, de ezt ritkán jelzik.</a:t>
            </a:r>
          </a:p>
        </p:txBody>
      </p:sp>
      <p:pic>
        <p:nvPicPr>
          <p:cNvPr id="4" name="Kép 3" descr="Képtalálat a következőre: „Claire Wardle, Sam Dubberley”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060848"/>
            <a:ext cx="2777108" cy="18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69218"/>
          </a:xfrm>
        </p:spPr>
        <p:txBody>
          <a:bodyPr>
            <a:normAutofit/>
          </a:bodyPr>
          <a:lstStyle/>
          <a:p>
            <a:pPr algn="r"/>
            <a:r>
              <a:rPr lang="hu-HU" sz="1400" dirty="0" smtClean="0"/>
              <a:t>Bevezetés a nyomtatott és elektronikus újságírásba / 12.</a:t>
            </a:r>
            <a:endParaRPr lang="hu-HU" sz="1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408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hu-HU" sz="2200" dirty="0" smtClean="0"/>
              <a:t>Az újságírókkal, szerkesztőkkel készített mélyinterjúk </a:t>
            </a:r>
            <a:r>
              <a:rPr lang="hu-HU" sz="2200" b="1" dirty="0" smtClean="0"/>
              <a:t>hat területre</a:t>
            </a:r>
            <a:r>
              <a:rPr lang="hu-HU" sz="2200" dirty="0" smtClean="0"/>
              <a:t> irányították a figyelmet: </a:t>
            </a:r>
          </a:p>
          <a:p>
            <a:pPr algn="just">
              <a:buNone/>
            </a:pPr>
            <a:endParaRPr lang="hu-HU" sz="2200" dirty="0" smtClean="0"/>
          </a:p>
          <a:p>
            <a:pPr algn="just">
              <a:buNone/>
            </a:pPr>
            <a:r>
              <a:rPr lang="hu-HU" sz="2200" dirty="0" smtClean="0"/>
              <a:t>– </a:t>
            </a:r>
            <a:r>
              <a:rPr lang="hu-HU" sz="2200" b="1" dirty="0" smtClean="0"/>
              <a:t>Munkafolyamat</a:t>
            </a:r>
            <a:r>
              <a:rPr lang="hu-HU" sz="2200" dirty="0" smtClean="0"/>
              <a:t>. Vajon mi a cél-</a:t>
            </a:r>
          </a:p>
          <a:p>
            <a:pPr algn="just">
              <a:buNone/>
            </a:pPr>
            <a:r>
              <a:rPr lang="hu-HU" sz="2200" dirty="0" err="1" smtClean="0"/>
              <a:t>ravezetőbb</a:t>
            </a:r>
            <a:r>
              <a:rPr lang="hu-HU" sz="2200" dirty="0" smtClean="0"/>
              <a:t>, kiemelni a munkatár-</a:t>
            </a:r>
          </a:p>
          <a:p>
            <a:pPr algn="just">
              <a:buNone/>
            </a:pPr>
            <a:r>
              <a:rPr lang="hu-HU" sz="2200" dirty="0" err="1" smtClean="0"/>
              <a:t>sak</a:t>
            </a:r>
            <a:r>
              <a:rPr lang="hu-HU" sz="2200" dirty="0" smtClean="0"/>
              <a:t> egy részét, akiknek csak</a:t>
            </a:r>
          </a:p>
          <a:p>
            <a:pPr algn="just">
              <a:buNone/>
            </a:pPr>
            <a:r>
              <a:rPr lang="hu-HU" sz="2200" dirty="0" smtClean="0"/>
              <a:t> a közösségi média hírtermelésé-</a:t>
            </a:r>
          </a:p>
          <a:p>
            <a:pPr algn="just">
              <a:buNone/>
            </a:pPr>
            <a:r>
              <a:rPr lang="hu-HU" sz="2200" dirty="0" err="1" smtClean="0"/>
              <a:t>nek</a:t>
            </a:r>
            <a:r>
              <a:rPr lang="hu-HU" sz="2200" dirty="0" smtClean="0"/>
              <a:t> figyelése a feladatuk, vagy az, ha a hírszerkesztőségben ez a feladat mindenkihez tartozik? </a:t>
            </a:r>
          </a:p>
          <a:p>
            <a:pPr algn="just">
              <a:buNone/>
            </a:pPr>
            <a:r>
              <a:rPr lang="hu-HU" sz="2200" dirty="0" smtClean="0"/>
              <a:t>– </a:t>
            </a:r>
            <a:r>
              <a:rPr lang="hu-HU" sz="2200" b="1" dirty="0" smtClean="0"/>
              <a:t>Ellenőrizhetőség, ellenőrzés</a:t>
            </a:r>
            <a:r>
              <a:rPr lang="hu-HU" sz="2200" dirty="0" smtClean="0"/>
              <a:t>. Az újságírók a felhasználók által létrehozott és feltöltött tartalmak ellenőrzésére szolgáló gyakorlatok kidolgozását tartják a legsürgetőbb feladatnak, kiváltképpen a rendkívüli hírek esetére.</a:t>
            </a:r>
            <a:endParaRPr lang="hu-HU" sz="2200" dirty="0"/>
          </a:p>
        </p:txBody>
      </p:sp>
      <p:pic>
        <p:nvPicPr>
          <p:cNvPr id="4" name="Kép 3" descr="Kapcsolódó ké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916832"/>
            <a:ext cx="302433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69218"/>
          </a:xfrm>
        </p:spPr>
        <p:txBody>
          <a:bodyPr>
            <a:normAutofit/>
          </a:bodyPr>
          <a:lstStyle/>
          <a:p>
            <a:pPr algn="r"/>
            <a:r>
              <a:rPr lang="hu-HU" sz="1400" dirty="0" smtClean="0"/>
              <a:t>Bevezetés a nyomtatott és elektronikus újságírásba / 12.</a:t>
            </a:r>
            <a:endParaRPr lang="hu-HU" sz="1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2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 smtClean="0"/>
              <a:t>– </a:t>
            </a:r>
            <a:r>
              <a:rPr lang="hu-HU" sz="2000" b="1" dirty="0" smtClean="0"/>
              <a:t>A jogi háttér tisztázása. </a:t>
            </a:r>
            <a:r>
              <a:rPr lang="hu-HU" sz="2000" dirty="0" smtClean="0"/>
              <a:t>A szerzői joggal kapcsolatos kérdések is aggasztják a szerkesztőket, hiszen a felhasználói tartalmak a legtöbb esetben a készítő beleegyezése, hozzájárulása nélkül ágyazódnak be a hivatalos hírtartalomba. </a:t>
            </a:r>
          </a:p>
          <a:p>
            <a:pPr>
              <a:buNone/>
            </a:pPr>
            <a:r>
              <a:rPr lang="hu-HU" sz="2000" dirty="0" smtClean="0"/>
              <a:t>– </a:t>
            </a:r>
            <a:r>
              <a:rPr lang="hu-HU" sz="2000" b="1" dirty="0" smtClean="0"/>
              <a:t>Hitelesség, megbízhatóság</a:t>
            </a:r>
            <a:r>
              <a:rPr lang="hu-HU" sz="2000" dirty="0" smtClean="0"/>
              <a:t>. Ha a szerkesztőségek hírügynökségektől veszik át a felhasználói tartalmakat, akkor az ügynökség nem ad semmiféle információt a feltöltőről, így a szerkesztőség nem tud utánajárni, mennyire hiteles, megbízható a feltöltő, illetve a tőle származó tartalom. </a:t>
            </a:r>
          </a:p>
          <a:p>
            <a:pPr>
              <a:buNone/>
            </a:pPr>
            <a:r>
              <a:rPr lang="hu-HU" sz="2000" dirty="0" smtClean="0"/>
              <a:t>– </a:t>
            </a:r>
            <a:r>
              <a:rPr lang="hu-HU" sz="2000" b="1" dirty="0" smtClean="0"/>
              <a:t>Minősítések, besorolások</a:t>
            </a:r>
            <a:r>
              <a:rPr lang="hu-HU" sz="2000" dirty="0" smtClean="0"/>
              <a:t>. A hírszerkesztők tudják, hogy bizonyos felhasználói tartalmakat aktivista csoportok töltenek fel a közösségi oldalakra.</a:t>
            </a:r>
          </a:p>
          <a:p>
            <a:pPr>
              <a:buNone/>
            </a:pPr>
            <a:r>
              <a:rPr lang="hu-HU" sz="2000" dirty="0" smtClean="0"/>
              <a:t> – </a:t>
            </a:r>
            <a:r>
              <a:rPr lang="hu-HU" sz="2000" b="1" dirty="0" smtClean="0"/>
              <a:t>Felelősség</a:t>
            </a:r>
            <a:r>
              <a:rPr lang="hu-HU" sz="2000" dirty="0" smtClean="0"/>
              <a:t>. A felhasználók által készített tartalmak bemutatásánál különösen nagy a szerkesztőség etikai felelőssége a fenntartók, a közönség és saját munkatársaik iránt egyaránt</a:t>
            </a:r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41226"/>
          </a:xfrm>
        </p:spPr>
        <p:txBody>
          <a:bodyPr>
            <a:normAutofit/>
          </a:bodyPr>
          <a:lstStyle/>
          <a:p>
            <a:pPr algn="r"/>
            <a:r>
              <a:rPr lang="hu-HU" sz="1200" dirty="0" smtClean="0"/>
              <a:t>Bevezetés a nyomtatott és elektronikus újságírásba / 12.</a:t>
            </a:r>
            <a:endParaRPr lang="hu-HU" sz="1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408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hu-HU" sz="2400" b="1" dirty="0" smtClean="0"/>
              <a:t>Új műfajok – online műfajok </a:t>
            </a:r>
            <a:r>
              <a:rPr lang="hu-HU" sz="2400" dirty="0" smtClean="0"/>
              <a:t>(</a:t>
            </a:r>
            <a:r>
              <a:rPr lang="hu-HU" sz="2400" dirty="0" err="1" smtClean="0"/>
              <a:t>cybergenres</a:t>
            </a:r>
            <a:r>
              <a:rPr lang="hu-HU" sz="2400" dirty="0" smtClean="0"/>
              <a:t>)</a:t>
            </a:r>
          </a:p>
          <a:p>
            <a:pPr>
              <a:buNone/>
            </a:pPr>
            <a:endParaRPr lang="hu-HU" sz="2400" dirty="0" smtClean="0"/>
          </a:p>
          <a:p>
            <a:pPr>
              <a:buNone/>
            </a:pPr>
            <a:r>
              <a:rPr lang="hu-HU" sz="2400" dirty="0" smtClean="0"/>
              <a:t>Digitális média piramis</a:t>
            </a:r>
          </a:p>
          <a:p>
            <a:pPr>
              <a:buNone/>
            </a:pPr>
            <a:endParaRPr lang="hu-HU" sz="2400" dirty="0" smtClean="0"/>
          </a:p>
          <a:p>
            <a:pPr marL="93663" indent="-28575">
              <a:buNone/>
            </a:pPr>
            <a:r>
              <a:rPr lang="hu-HU" sz="2400" dirty="0" smtClean="0"/>
              <a:t>A szöveg elején itt is a </a:t>
            </a:r>
            <a:r>
              <a:rPr lang="hu-HU" sz="2400" dirty="0" err="1" smtClean="0"/>
              <a:t>legfonto-</a:t>
            </a:r>
            <a:endParaRPr lang="hu-HU" sz="2400" dirty="0" smtClean="0"/>
          </a:p>
          <a:p>
            <a:pPr marL="93663" indent="-28575">
              <a:buNone/>
            </a:pPr>
            <a:r>
              <a:rPr lang="hu-HU" sz="2400" dirty="0" err="1" smtClean="0"/>
              <a:t>sabbnak</a:t>
            </a:r>
            <a:r>
              <a:rPr lang="hu-HU" sz="2400" dirty="0" smtClean="0"/>
              <a:t> vélt adatok jelennek </a:t>
            </a:r>
          </a:p>
          <a:p>
            <a:pPr marL="93663" indent="-28575">
              <a:buNone/>
            </a:pPr>
            <a:r>
              <a:rPr lang="hu-HU" sz="2400" dirty="0" smtClean="0"/>
              <a:t>meg (5W a </a:t>
            </a:r>
            <a:r>
              <a:rPr lang="hu-HU" sz="2400" dirty="0" err="1" smtClean="0"/>
              <a:t>leadben</a:t>
            </a:r>
            <a:r>
              <a:rPr lang="hu-HU" sz="2400" dirty="0" smtClean="0"/>
              <a:t>), ezt követi </a:t>
            </a:r>
          </a:p>
          <a:p>
            <a:pPr marL="93663" indent="-28575">
              <a:buNone/>
            </a:pPr>
            <a:r>
              <a:rPr lang="hu-HU" sz="2400" dirty="0" smtClean="0"/>
              <a:t>az az egység, melyben </a:t>
            </a:r>
            <a:r>
              <a:rPr lang="hu-HU" sz="2400" dirty="0" err="1" smtClean="0"/>
              <a:t>megjele-</a:t>
            </a:r>
            <a:endParaRPr lang="hu-HU" sz="2400" dirty="0" smtClean="0"/>
          </a:p>
          <a:p>
            <a:pPr marL="93663" indent="-28575">
              <a:buNone/>
            </a:pPr>
            <a:r>
              <a:rPr lang="hu-HU" sz="2400" dirty="0" err="1" smtClean="0"/>
              <a:t>nítjük</a:t>
            </a:r>
            <a:r>
              <a:rPr lang="hu-HU" sz="2400" dirty="0" smtClean="0"/>
              <a:t> – </a:t>
            </a:r>
            <a:r>
              <a:rPr lang="hu-HU" sz="2400" i="1" dirty="0" err="1" smtClean="0"/>
              <a:t>cat</a:t>
            </a:r>
            <a:r>
              <a:rPr lang="hu-HU" sz="2400" i="1" dirty="0" smtClean="0"/>
              <a:t> and </a:t>
            </a:r>
            <a:r>
              <a:rPr lang="hu-HU" sz="2400" i="1" dirty="0" err="1" smtClean="0"/>
              <a:t>paste</a:t>
            </a:r>
            <a:r>
              <a:rPr lang="hu-HU" sz="2400" dirty="0" smtClean="0"/>
              <a:t> </a:t>
            </a:r>
            <a:r>
              <a:rPr lang="hu-HU" sz="2400" dirty="0" err="1" smtClean="0"/>
              <a:t>techniká-</a:t>
            </a:r>
            <a:endParaRPr lang="hu-HU" sz="2400" dirty="0" smtClean="0"/>
          </a:p>
          <a:p>
            <a:pPr marL="93663" indent="-28575">
              <a:buNone/>
            </a:pPr>
            <a:r>
              <a:rPr lang="hu-HU" sz="2400" dirty="0" err="1" smtClean="0"/>
              <a:t>val</a:t>
            </a:r>
            <a:r>
              <a:rPr lang="hu-HU" sz="2400" dirty="0" smtClean="0"/>
              <a:t> – mindazokat az információkat, </a:t>
            </a:r>
          </a:p>
          <a:p>
            <a:pPr marL="93663" indent="-28575" algn="just">
              <a:buNone/>
            </a:pPr>
            <a:r>
              <a:rPr lang="hu-HU" sz="2400" dirty="0" smtClean="0"/>
              <a:t>melyek internetes forrásainkban elérhetőek az esettel kapcsolatban. Ezután figyelembe kell vennünk az illusztrációs, kiegészítő lehetőségek tekintetében a sztorihoz kapcsolható videókat, képeket; esetenként a hirdetéseket is. S végül, a piramis alján megjelennek a sztorihoz kapcsolódó ajánlott linkek is, melyek forrásokhoz vezethetnek, esetleg a tágabb kontextusát jelzik a történetnek</a:t>
            </a:r>
            <a:r>
              <a:rPr lang="hu-HU" sz="2200" dirty="0" smtClean="0"/>
              <a:t>. </a:t>
            </a:r>
            <a:endParaRPr lang="hu-HU" sz="2400" dirty="0"/>
          </a:p>
        </p:txBody>
      </p:sp>
      <p:pic>
        <p:nvPicPr>
          <p:cNvPr id="4" name="Kép 3" descr="The Digital Media Pyrami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700808"/>
            <a:ext cx="338437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69218"/>
          </a:xfrm>
        </p:spPr>
        <p:txBody>
          <a:bodyPr>
            <a:normAutofit/>
          </a:bodyPr>
          <a:lstStyle/>
          <a:p>
            <a:pPr algn="r"/>
            <a:r>
              <a:rPr lang="hu-HU" sz="1200" dirty="0" smtClean="0"/>
              <a:t>Bevezetés a nyomtatott és elektronikus újságírásba / 12.</a:t>
            </a:r>
            <a:endParaRPr lang="hu-HU" sz="1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20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u-HU" sz="2400" dirty="0" smtClean="0"/>
              <a:t>Három </a:t>
            </a:r>
            <a:r>
              <a:rPr lang="hu-HU" sz="2400" b="1" dirty="0" smtClean="0"/>
              <a:t>új újságírás típus</a:t>
            </a:r>
            <a:r>
              <a:rPr lang="hu-HU" sz="2400" dirty="0" smtClean="0"/>
              <a:t>, három új elgondolás:</a:t>
            </a:r>
          </a:p>
          <a:p>
            <a:pPr>
              <a:buNone/>
            </a:pPr>
            <a:endParaRPr lang="hu-HU" dirty="0" smtClean="0"/>
          </a:p>
          <a:p>
            <a:r>
              <a:rPr lang="hu-HU" sz="2000" dirty="0" smtClean="0"/>
              <a:t>a</a:t>
            </a:r>
            <a:r>
              <a:rPr lang="hu-HU" dirty="0" smtClean="0"/>
              <a:t> </a:t>
            </a:r>
            <a:r>
              <a:rPr lang="hu-HU" sz="2000" dirty="0" err="1" smtClean="0"/>
              <a:t>participatorikus</a:t>
            </a:r>
            <a:r>
              <a:rPr lang="hu-HU" sz="2000" dirty="0" smtClean="0"/>
              <a:t> újságírás, </a:t>
            </a:r>
          </a:p>
          <a:p>
            <a:r>
              <a:rPr lang="hu-HU" sz="2000" dirty="0" smtClean="0"/>
              <a:t>a személyes újságírást vagy </a:t>
            </a:r>
            <a:r>
              <a:rPr lang="hu-HU" sz="2000" dirty="0" err="1" smtClean="0"/>
              <a:t>blogolást</a:t>
            </a:r>
            <a:r>
              <a:rPr lang="hu-HU" sz="2000" dirty="0" smtClean="0"/>
              <a:t> (</a:t>
            </a:r>
            <a:r>
              <a:rPr lang="hu-HU" sz="2000" i="1" dirty="0" err="1" smtClean="0"/>
              <a:t>Personal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journalism</a:t>
            </a:r>
            <a:r>
              <a:rPr lang="hu-HU" sz="2000" dirty="0" smtClean="0"/>
              <a:t>) </a:t>
            </a:r>
          </a:p>
          <a:p>
            <a:r>
              <a:rPr lang="hu-HU" sz="2000" dirty="0" smtClean="0"/>
              <a:t>az állampolgári újságírást (</a:t>
            </a:r>
            <a:r>
              <a:rPr lang="hu-HU" sz="2000" i="1" dirty="0" smtClean="0"/>
              <a:t>Citizen </a:t>
            </a:r>
            <a:r>
              <a:rPr lang="hu-HU" sz="2000" i="1" dirty="0" err="1" smtClean="0"/>
              <a:t>journalism</a:t>
            </a:r>
            <a:r>
              <a:rPr lang="hu-HU" sz="2000" i="1" dirty="0" smtClean="0"/>
              <a:t>)</a:t>
            </a:r>
          </a:p>
          <a:p>
            <a:pPr>
              <a:buNone/>
            </a:pPr>
            <a:endParaRPr lang="hu-HU" sz="2000" i="1" dirty="0" smtClean="0"/>
          </a:p>
          <a:p>
            <a:pPr>
              <a:buNone/>
            </a:pPr>
            <a:r>
              <a:rPr lang="hu-HU" sz="2400" b="1" dirty="0" err="1" smtClean="0"/>
              <a:t>Google</a:t>
            </a:r>
            <a:r>
              <a:rPr lang="hu-HU" sz="2400" b="1" dirty="0" smtClean="0"/>
              <a:t> News </a:t>
            </a:r>
            <a:r>
              <a:rPr lang="hu-HU" sz="2400" b="1" dirty="0" err="1" smtClean="0"/>
              <a:t>Lab</a:t>
            </a:r>
            <a:endParaRPr lang="hu-HU" sz="2400" b="1" dirty="0" smtClean="0"/>
          </a:p>
          <a:p>
            <a:pPr>
              <a:buNone/>
            </a:pPr>
            <a:r>
              <a:rPr lang="hu-HU" sz="1900" dirty="0" err="1"/>
              <a:t>Storytelling</a:t>
            </a:r>
            <a:r>
              <a:rPr lang="hu-HU" sz="1900" dirty="0"/>
              <a:t> – </a:t>
            </a:r>
            <a:r>
              <a:rPr lang="hu-HU" sz="1900" dirty="0" err="1"/>
              <a:t>storyliving</a:t>
            </a:r>
            <a:r>
              <a:rPr lang="hu-HU" sz="1900" dirty="0"/>
              <a:t> </a:t>
            </a:r>
            <a:endParaRPr lang="hu-HU" sz="1900" dirty="0" smtClean="0"/>
          </a:p>
          <a:p>
            <a:pPr>
              <a:buNone/>
            </a:pPr>
            <a:r>
              <a:rPr lang="hu-HU" sz="1900" dirty="0" smtClean="0">
                <a:hlinkClick r:id="rId2"/>
              </a:rPr>
              <a:t>https</a:t>
            </a:r>
            <a:r>
              <a:rPr lang="hu-HU" sz="1900" dirty="0">
                <a:hlinkClick r:id="rId2"/>
              </a:rPr>
              <a:t>://</a:t>
            </a:r>
            <a:r>
              <a:rPr lang="hu-HU" sz="1900" dirty="0" smtClean="0">
                <a:hlinkClick r:id="rId2"/>
              </a:rPr>
              <a:t>medium.com/journalism</a:t>
            </a:r>
            <a:endParaRPr lang="hu-HU" sz="1900" dirty="0" smtClean="0"/>
          </a:p>
          <a:p>
            <a:pPr>
              <a:buNone/>
            </a:pPr>
            <a:r>
              <a:rPr lang="hu-HU" sz="1900" dirty="0" smtClean="0"/>
              <a:t>360</a:t>
            </a:r>
          </a:p>
          <a:p>
            <a:pPr>
              <a:buNone/>
            </a:pPr>
            <a:endParaRPr lang="hu-HU" sz="1900" dirty="0" smtClean="0"/>
          </a:p>
          <a:p>
            <a:pPr>
              <a:buNone/>
            </a:pPr>
            <a:r>
              <a:rPr lang="hu-HU" sz="2000" i="1" dirty="0" smtClean="0"/>
              <a:t>Oktatás</a:t>
            </a:r>
          </a:p>
          <a:p>
            <a:pPr>
              <a:buNone/>
            </a:pPr>
            <a:endParaRPr lang="hu-HU" sz="2000" i="1" dirty="0" smtClean="0"/>
          </a:p>
          <a:p>
            <a:pPr>
              <a:buNone/>
            </a:pPr>
            <a:r>
              <a:rPr lang="hu-HU" sz="2000" i="1" dirty="0" smtClean="0">
                <a:hlinkClick r:id="rId3"/>
              </a:rPr>
              <a:t>https://newslab.withgoogle.com/training</a:t>
            </a:r>
            <a:endParaRPr lang="hu-HU" sz="2000" i="1" dirty="0" smtClean="0"/>
          </a:p>
          <a:p>
            <a:pPr>
              <a:buNone/>
            </a:pPr>
            <a:r>
              <a:rPr lang="hu-HU" sz="2000" dirty="0" smtClean="0">
                <a:hlinkClick r:id="rId4"/>
              </a:rPr>
              <a:t>https://onlinejournalismblog.com/2010/02/16/more-21st-century-newsroom-ideas-the-google-newsroom/</a:t>
            </a:r>
            <a:endParaRPr lang="hu-HU" sz="2000" dirty="0" smtClean="0"/>
          </a:p>
          <a:p>
            <a:pPr>
              <a:buNone/>
            </a:pPr>
            <a:endParaRPr lang="hu-HU" sz="2000" dirty="0"/>
          </a:p>
        </p:txBody>
      </p:sp>
      <p:pic>
        <p:nvPicPr>
          <p:cNvPr id="4" name="Kép 3" descr="Képtalálat a következőre: „news lab”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356992"/>
            <a:ext cx="3164582" cy="1728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72400" cy="360040"/>
          </a:xfrm>
        </p:spPr>
        <p:txBody>
          <a:bodyPr/>
          <a:lstStyle/>
          <a:p>
            <a:pPr algn="r"/>
            <a:r>
              <a:rPr lang="hu-HU" sz="1600" dirty="0" smtClean="0"/>
              <a:t>Bevezetés a nyomtatott és elektronikus újságírásba / 12.</a:t>
            </a:r>
            <a:endParaRPr lang="hu-HU" sz="1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hu-HU" sz="4400" dirty="0" smtClean="0"/>
          </a:p>
          <a:p>
            <a:pPr algn="ctr">
              <a:buNone/>
            </a:pPr>
            <a:r>
              <a:rPr lang="hu-HU" sz="4400" dirty="0" smtClean="0"/>
              <a:t>Köszönöm a figyelmet!</a:t>
            </a:r>
            <a:endParaRPr lang="hu-H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41226"/>
          </a:xfrm>
        </p:spPr>
        <p:txBody>
          <a:bodyPr>
            <a:normAutofit/>
          </a:bodyPr>
          <a:lstStyle/>
          <a:p>
            <a:pPr algn="r"/>
            <a:r>
              <a:rPr lang="hu-HU" sz="1200" dirty="0" smtClean="0"/>
              <a:t>Bevezetés a nyomtatott és elektronikus újságírásba / 12.</a:t>
            </a:r>
            <a:endParaRPr lang="hu-HU" sz="1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400" dirty="0" smtClean="0"/>
              <a:t>Közéleti események:</a:t>
            </a:r>
          </a:p>
          <a:p>
            <a:pPr>
              <a:buNone/>
            </a:pPr>
            <a:endParaRPr lang="hu-HU" sz="2400" dirty="0" smtClean="0"/>
          </a:p>
          <a:p>
            <a:pPr>
              <a:buNone/>
            </a:pPr>
            <a:r>
              <a:rPr lang="hu-HU" sz="2200" dirty="0" smtClean="0"/>
              <a:t>Meghalt id. George Bush </a:t>
            </a:r>
          </a:p>
          <a:p>
            <a:pPr>
              <a:buNone/>
            </a:pPr>
            <a:r>
              <a:rPr lang="hu-HU" sz="2200" dirty="0" smtClean="0"/>
              <a:t>2018. </a:t>
            </a:r>
            <a:r>
              <a:rPr lang="hu-HU" sz="2200" dirty="0"/>
              <a:t>d</a:t>
            </a:r>
            <a:r>
              <a:rPr lang="hu-HU" sz="2200" dirty="0" smtClean="0"/>
              <a:t>ecember 1.</a:t>
            </a:r>
          </a:p>
          <a:p>
            <a:pPr>
              <a:buNone/>
            </a:pPr>
            <a:endParaRPr lang="hu-HU" sz="2400" dirty="0" smtClean="0"/>
          </a:p>
          <a:p>
            <a:pPr>
              <a:buNone/>
            </a:pPr>
            <a:r>
              <a:rPr lang="hu-HU" sz="2000" dirty="0" err="1" smtClean="0"/>
              <a:t>Fraciaország</a:t>
            </a:r>
            <a:r>
              <a:rPr lang="hu-HU" sz="2000" dirty="0" smtClean="0"/>
              <a:t> – elhúzódó tüntetések</a:t>
            </a:r>
          </a:p>
          <a:p>
            <a:pPr>
              <a:buNone/>
            </a:pPr>
            <a:endParaRPr lang="hu-HU" sz="2000" dirty="0"/>
          </a:p>
          <a:p>
            <a:pPr>
              <a:buNone/>
            </a:pPr>
            <a:r>
              <a:rPr lang="hu-HU" sz="2000" dirty="0" smtClean="0"/>
              <a:t>Aláírták az EU vezetői a </a:t>
            </a:r>
            <a:r>
              <a:rPr lang="hu-HU" sz="2000" dirty="0" err="1" smtClean="0"/>
              <a:t>Brexit</a:t>
            </a:r>
            <a:r>
              <a:rPr lang="hu-HU" sz="2000" dirty="0" smtClean="0"/>
              <a:t> megállapodást</a:t>
            </a:r>
          </a:p>
          <a:p>
            <a:pPr>
              <a:buNone/>
            </a:pPr>
            <a:endParaRPr lang="hu-HU" sz="2000" dirty="0"/>
          </a:p>
          <a:p>
            <a:pPr>
              <a:buNone/>
            </a:pPr>
            <a:r>
              <a:rPr lang="hu-HU" sz="2000" dirty="0" smtClean="0"/>
              <a:t>Tetőtűz az </a:t>
            </a:r>
            <a:r>
              <a:rPr lang="hu-HU" sz="2000" dirty="0" err="1" smtClean="0"/>
              <a:t>ATV-ben</a:t>
            </a:r>
            <a:r>
              <a:rPr lang="hu-HU" sz="2000" dirty="0" smtClean="0"/>
              <a:t>, CEU Bécsbe költözik, orosz-ukrán </a:t>
            </a:r>
            <a:r>
              <a:rPr lang="hu-HU" sz="2000" dirty="0" err="1" smtClean="0"/>
              <a:t>hadihelyzet</a:t>
            </a:r>
            <a:r>
              <a:rPr lang="hu-HU" sz="2000" dirty="0" smtClean="0"/>
              <a:t>, </a:t>
            </a:r>
            <a:r>
              <a:rPr lang="hu-HU" sz="2000" dirty="0" err="1" smtClean="0"/>
              <a:t>szaudi</a:t>
            </a:r>
            <a:r>
              <a:rPr lang="hu-HU" sz="2000" dirty="0" smtClean="0"/>
              <a:t> merénylet következményei </a:t>
            </a:r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endParaRPr lang="hu-HU" sz="2400" dirty="0" smtClean="0"/>
          </a:p>
          <a:p>
            <a:pPr>
              <a:buNone/>
            </a:pPr>
            <a:endParaRPr lang="hu-HU" sz="2400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</p:txBody>
      </p:sp>
      <p:pic>
        <p:nvPicPr>
          <p:cNvPr id="6" name="Kép 5" descr="https://kep.cdn.indexvas.hu/1/0/1448/14481/144817/14481778_db0651dae365131db611013b9f2d2d95_wm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51297"/>
            <a:ext cx="3298190" cy="21824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13234"/>
          </a:xfrm>
        </p:spPr>
        <p:txBody>
          <a:bodyPr>
            <a:normAutofit/>
          </a:bodyPr>
          <a:lstStyle/>
          <a:p>
            <a:pPr algn="r"/>
            <a:r>
              <a:rPr lang="hu-HU" sz="1200" dirty="0" smtClean="0"/>
              <a:t>Bevezetés a nyomtatott és elektronikus újságírásba / 12.</a:t>
            </a:r>
            <a:endParaRPr lang="hu-HU" sz="1200" dirty="0"/>
          </a:p>
        </p:txBody>
      </p:sp>
      <p:pic>
        <p:nvPicPr>
          <p:cNvPr id="11" name="Tartalom helye 10" descr="Képtalálat a következőre: „lovász lászló”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302433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Kép 12" descr="Képtalálat a következőre: „ferenc pápa”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145669"/>
            <a:ext cx="315924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5" descr="KÃ©ptalÃ¡lat a kÃ¶vetkezÅre: âdr JÃ³zsa JÃ¡nosâ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345883"/>
            <a:ext cx="2037715" cy="265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41226"/>
          </a:xfrm>
        </p:spPr>
        <p:txBody>
          <a:bodyPr>
            <a:normAutofit/>
          </a:bodyPr>
          <a:lstStyle/>
          <a:p>
            <a:pPr algn="r"/>
            <a:r>
              <a:rPr lang="hu-HU" sz="1200" dirty="0" smtClean="0"/>
              <a:t>Bevezetés a nyomtatott és elektronikus újságírásba / 12.</a:t>
            </a:r>
            <a:endParaRPr lang="hu-HU" sz="1200" dirty="0"/>
          </a:p>
        </p:txBody>
      </p:sp>
      <p:pic>
        <p:nvPicPr>
          <p:cNvPr id="7" name="Tartalom helye 6" descr="Képtalálat a következőre: „bogárdi szabó istván”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221088"/>
            <a:ext cx="288682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Kép 9" descr="Képtalálat a következőre: „dalai láma”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556792"/>
            <a:ext cx="322982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Kép 11" descr="Képtalálat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916832"/>
            <a:ext cx="230425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13234"/>
          </a:xfrm>
        </p:spPr>
        <p:txBody>
          <a:bodyPr>
            <a:normAutofit/>
          </a:bodyPr>
          <a:lstStyle/>
          <a:p>
            <a:pPr algn="r"/>
            <a:r>
              <a:rPr lang="hu-HU" sz="1200" dirty="0" smtClean="0"/>
              <a:t>Bevezetés a nyomtatott és elektronikus újságírásba / 12.</a:t>
            </a:r>
            <a:endParaRPr lang="hu-HU" sz="1200" dirty="0"/>
          </a:p>
        </p:txBody>
      </p:sp>
      <p:pic>
        <p:nvPicPr>
          <p:cNvPr id="10" name="Tartalom helye 9" descr="Képtalálat a következőre: „heisler andrás”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24744"/>
            <a:ext cx="2339571" cy="262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Kép 11" descr="Képtalálat a következőre: „fabiny tamás”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84784"/>
            <a:ext cx="287407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Kép 12" descr="Képtalálat a következőre: „köves Slomó”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933056"/>
            <a:ext cx="2952328" cy="1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Kép 13" descr="Képtalálat a következőre: „németh sándor”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933056"/>
            <a:ext cx="2879973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41226"/>
          </a:xfrm>
        </p:spPr>
        <p:txBody>
          <a:bodyPr>
            <a:normAutofit/>
          </a:bodyPr>
          <a:lstStyle/>
          <a:p>
            <a:pPr algn="r"/>
            <a:r>
              <a:rPr lang="hu-HU" sz="1200" dirty="0" smtClean="0"/>
              <a:t>Bevezetés a nyomtatott és elektronikus újságírásba / 12.</a:t>
            </a:r>
            <a:endParaRPr lang="hu-HU" sz="1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2072"/>
          </a:xfrm>
        </p:spPr>
        <p:txBody>
          <a:bodyPr>
            <a:normAutofit fontScale="85000" lnSpcReduction="20000"/>
          </a:bodyPr>
          <a:lstStyle/>
          <a:p>
            <a:pPr marL="578358" indent="-514350">
              <a:buAutoNum type="arabicPeriod"/>
            </a:pPr>
            <a:r>
              <a:rPr lang="hu-HU" dirty="0" smtClean="0"/>
              <a:t>Lovász László – az MTA elnöke</a:t>
            </a:r>
          </a:p>
          <a:p>
            <a:pPr marL="578358" indent="-514350">
              <a:buAutoNum type="arabicPeriod"/>
            </a:pPr>
            <a:r>
              <a:rPr lang="hu-HU" dirty="0" smtClean="0"/>
              <a:t>Ferenc – pápa</a:t>
            </a:r>
          </a:p>
          <a:p>
            <a:pPr marL="578358" indent="-514350">
              <a:buAutoNum type="arabicPeriod"/>
            </a:pPr>
            <a:r>
              <a:rPr lang="hu-HU" dirty="0" smtClean="0"/>
              <a:t>Józsa János– a Magyar Rektori Konferencia elnöke</a:t>
            </a:r>
          </a:p>
          <a:p>
            <a:pPr marL="578358" indent="-514350">
              <a:buAutoNum type="arabicPeriod"/>
            </a:pPr>
            <a:r>
              <a:rPr lang="hu-HU" dirty="0" err="1" smtClean="0"/>
              <a:t>Tendzin</a:t>
            </a:r>
            <a:r>
              <a:rPr lang="hu-HU" dirty="0" smtClean="0"/>
              <a:t> </a:t>
            </a:r>
            <a:r>
              <a:rPr lang="hu-HU" dirty="0" err="1" smtClean="0"/>
              <a:t>Gyaco</a:t>
            </a:r>
            <a:r>
              <a:rPr lang="hu-HU" dirty="0" smtClean="0"/>
              <a:t> – a dalai láma</a:t>
            </a:r>
          </a:p>
          <a:p>
            <a:pPr marL="578358" indent="-514350">
              <a:buAutoNum type="arabicPeriod"/>
            </a:pPr>
            <a:r>
              <a:rPr lang="hu-HU" dirty="0" smtClean="0"/>
              <a:t>Erdő Péter – bíboros</a:t>
            </a:r>
          </a:p>
          <a:p>
            <a:pPr marL="578358" indent="-514350">
              <a:buFont typeface="Wingdings 2"/>
              <a:buAutoNum type="arabicPeriod"/>
            </a:pPr>
            <a:r>
              <a:rPr lang="hu-HU" dirty="0" err="1" smtClean="0"/>
              <a:t>Bogárdi</a:t>
            </a:r>
            <a:r>
              <a:rPr lang="hu-HU" dirty="0" smtClean="0"/>
              <a:t> Szabó István –  a Magyar Református Egyház vezetője</a:t>
            </a:r>
          </a:p>
          <a:p>
            <a:pPr marL="578358" indent="-514350">
              <a:buAutoNum type="arabicPeriod"/>
            </a:pPr>
            <a:r>
              <a:rPr lang="hu-HU" dirty="0" err="1" smtClean="0"/>
              <a:t>Heisler</a:t>
            </a:r>
            <a:r>
              <a:rPr lang="hu-HU" dirty="0" smtClean="0"/>
              <a:t> András – a MAZSIHISZ vezetője</a:t>
            </a:r>
          </a:p>
          <a:p>
            <a:pPr marL="578358" indent="-514350">
              <a:buAutoNum type="arabicPeriod"/>
            </a:pPr>
            <a:r>
              <a:rPr lang="hu-HU" dirty="0" err="1" smtClean="0"/>
              <a:t>Fabiny</a:t>
            </a:r>
            <a:r>
              <a:rPr lang="hu-HU" dirty="0" smtClean="0"/>
              <a:t> Tamás – a Magyar Evangélikus Egyház vezetője</a:t>
            </a:r>
          </a:p>
          <a:p>
            <a:pPr marL="578358" indent="-514350">
              <a:buFont typeface="Wingdings 2"/>
              <a:buAutoNum type="arabicPeriod"/>
            </a:pPr>
            <a:r>
              <a:rPr lang="hu-HU" dirty="0" smtClean="0"/>
              <a:t>Köves </a:t>
            </a:r>
            <a:r>
              <a:rPr lang="hu-HU" dirty="0" err="1" smtClean="0"/>
              <a:t>Slomó</a:t>
            </a:r>
            <a:r>
              <a:rPr lang="hu-HU" dirty="0" smtClean="0"/>
              <a:t> – Egységes Magyarországi Izraelita Hitközség </a:t>
            </a:r>
          </a:p>
          <a:p>
            <a:pPr marL="578358" indent="-514350">
              <a:buAutoNum type="arabicPeriod"/>
            </a:pPr>
            <a:r>
              <a:rPr lang="hu-HU" dirty="0" smtClean="0"/>
              <a:t>Németh Sándor – a Hit </a:t>
            </a:r>
            <a:r>
              <a:rPr lang="hu-HU" dirty="0" err="1" smtClean="0"/>
              <a:t>Gyűlekezet</a:t>
            </a:r>
            <a:r>
              <a:rPr lang="hu-HU" dirty="0" smtClean="0"/>
              <a:t> vezetője</a:t>
            </a:r>
          </a:p>
          <a:p>
            <a:pPr marL="578358" indent="-514350"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72400" cy="648072"/>
          </a:xfrm>
        </p:spPr>
        <p:txBody>
          <a:bodyPr/>
          <a:lstStyle/>
          <a:p>
            <a:pPr algn="r"/>
            <a:r>
              <a:rPr lang="hu-HU" sz="1600" dirty="0" smtClean="0"/>
              <a:t>Bevezetés a nyomtatott és elektronikus újságírásba / 12.</a:t>
            </a:r>
            <a:endParaRPr lang="hu-HU" sz="1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1340768"/>
            <a:ext cx="7772400" cy="4755232"/>
          </a:xfrm>
        </p:spPr>
        <p:txBody>
          <a:bodyPr>
            <a:normAutofit fontScale="92500" lnSpcReduction="20000"/>
          </a:bodyPr>
          <a:lstStyle/>
          <a:p>
            <a:pPr marL="93663" indent="-28575">
              <a:buNone/>
            </a:pPr>
            <a:r>
              <a:rPr lang="hu-HU" sz="2400" b="1" dirty="0" smtClean="0"/>
              <a:t>Digitális újságírás</a:t>
            </a:r>
            <a:endParaRPr lang="hu-HU" sz="2400" dirty="0" smtClean="0"/>
          </a:p>
          <a:p>
            <a:pPr marL="93663" indent="-28575">
              <a:buNone/>
            </a:pPr>
            <a:r>
              <a:rPr lang="hu-HU" sz="2400" b="1" dirty="0" smtClean="0"/>
              <a:t> </a:t>
            </a:r>
            <a:endParaRPr lang="hu-HU" sz="2400" dirty="0" smtClean="0"/>
          </a:p>
          <a:p>
            <a:pPr marL="93663" indent="-28575">
              <a:buNone/>
            </a:pPr>
            <a:r>
              <a:rPr lang="hu-HU" sz="2400" b="1" dirty="0" smtClean="0"/>
              <a:t>	</a:t>
            </a:r>
            <a:r>
              <a:rPr lang="hu-HU" sz="2400" dirty="0" smtClean="0"/>
              <a:t>A digitális újságírás nem csupán a számítógép felületén (CMC) megjelenő hírportálokat jelenti, hanem minden, digitális felületre készült publikus anyagot. Vagyis ide sorolhatjuk a </a:t>
            </a:r>
            <a:r>
              <a:rPr lang="hu-HU" sz="2400" dirty="0" err="1" smtClean="0"/>
              <a:t>iPad-re</a:t>
            </a:r>
            <a:r>
              <a:rPr lang="hu-HU" sz="2400" dirty="0" smtClean="0"/>
              <a:t> (</a:t>
            </a:r>
            <a:r>
              <a:rPr lang="hu-HU" sz="2400" dirty="0" err="1" smtClean="0"/>
              <a:t>tablet</a:t>
            </a:r>
            <a:r>
              <a:rPr lang="hu-HU" sz="2400" dirty="0" smtClean="0"/>
              <a:t> </a:t>
            </a:r>
            <a:r>
              <a:rPr lang="hu-HU" sz="2400" dirty="0" err="1" smtClean="0"/>
              <a:t>journalism</a:t>
            </a:r>
            <a:r>
              <a:rPr lang="hu-HU" sz="2400" dirty="0" smtClean="0"/>
              <a:t>), </a:t>
            </a:r>
            <a:r>
              <a:rPr lang="hu-HU" sz="2400" dirty="0" err="1" smtClean="0"/>
              <a:t>okostelefonokra</a:t>
            </a:r>
            <a:r>
              <a:rPr lang="hu-HU" sz="2400" dirty="0" smtClean="0"/>
              <a:t>, stb. írt és szerkesztett – korántsem egyforma – szövegeket. </a:t>
            </a:r>
          </a:p>
          <a:p>
            <a:pPr marL="93663" indent="-28575">
              <a:buNone/>
            </a:pPr>
            <a:r>
              <a:rPr lang="hu-HU" sz="2400" dirty="0" smtClean="0"/>
              <a:t>A digitális újságírást bemutatva és elemezve, négy területet tekintünk át: </a:t>
            </a:r>
          </a:p>
          <a:p>
            <a:pPr marL="93663" indent="-28575">
              <a:buNone/>
            </a:pPr>
            <a:endParaRPr lang="hu-HU" sz="2400" dirty="0" smtClean="0"/>
          </a:p>
          <a:p>
            <a:pPr marL="93663" indent="-28575"/>
            <a:r>
              <a:rPr lang="hu-HU" sz="2400" dirty="0" smtClean="0"/>
              <a:t>a médiarendszer átalakulását, </a:t>
            </a:r>
          </a:p>
          <a:p>
            <a:pPr marL="93663" indent="-28575"/>
            <a:r>
              <a:rPr lang="hu-HU" sz="2400" dirty="0" smtClean="0"/>
              <a:t>az újságírói munka új irányait, </a:t>
            </a:r>
          </a:p>
          <a:p>
            <a:pPr marL="93663" indent="-28575"/>
            <a:r>
              <a:rPr lang="hu-HU" sz="2400" dirty="0" smtClean="0"/>
              <a:t>a digitális műfajok rendszerét </a:t>
            </a:r>
          </a:p>
          <a:p>
            <a:pPr marL="93663" indent="-28575"/>
            <a:r>
              <a:rPr lang="hu-HU" sz="2400" dirty="0" smtClean="0"/>
              <a:t>az újságírás új típusait, lehetőségeit.   </a:t>
            </a:r>
          </a:p>
          <a:p>
            <a:pPr>
              <a:buNone/>
            </a:pPr>
            <a:endParaRPr lang="hu-HU" sz="2400" dirty="0" smtClean="0"/>
          </a:p>
          <a:p>
            <a:pPr>
              <a:buNone/>
            </a:pP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576064"/>
          </a:xfrm>
        </p:spPr>
        <p:txBody>
          <a:bodyPr/>
          <a:lstStyle/>
          <a:p>
            <a:pPr algn="r"/>
            <a:r>
              <a:rPr lang="hu-HU" sz="1600" dirty="0" smtClean="0"/>
              <a:t>Bevezetés a nyomtatott és elektronikus újságírásba / 12.</a:t>
            </a:r>
            <a:endParaRPr lang="hu-HU" sz="1600" dirty="0"/>
          </a:p>
        </p:txBody>
      </p:sp>
      <p:sp>
        <p:nvSpPr>
          <p:cNvPr id="10" name="Tartalom helye 9"/>
          <p:cNvSpPr>
            <a:spLocks noGrp="1"/>
          </p:cNvSpPr>
          <p:nvPr>
            <p:ph idx="1"/>
          </p:nvPr>
        </p:nvSpPr>
        <p:spPr>
          <a:xfrm>
            <a:off x="755576" y="692696"/>
            <a:ext cx="7772400" cy="540330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u-HU" sz="2600" b="1" dirty="0"/>
              <a:t> </a:t>
            </a:r>
            <a:r>
              <a:rPr lang="hu-HU" sz="2600" b="1" dirty="0" smtClean="0"/>
              <a:t>Médiarendszer</a:t>
            </a:r>
          </a:p>
          <a:p>
            <a:pPr>
              <a:buNone/>
            </a:pPr>
            <a:endParaRPr lang="hu-HU" sz="2600" b="1" dirty="0" smtClean="0"/>
          </a:p>
          <a:p>
            <a:pPr marL="93663" indent="-28575" algn="just">
              <a:buNone/>
            </a:pPr>
            <a:r>
              <a:rPr lang="hu-HU" sz="2200" b="1" dirty="0" smtClean="0"/>
              <a:t>Az </a:t>
            </a:r>
            <a:r>
              <a:rPr lang="hu-HU" sz="2200" dirty="0" smtClean="0"/>
              <a:t>amerikai</a:t>
            </a:r>
            <a:r>
              <a:rPr lang="hu-HU" sz="2200" b="1" dirty="0" smtClean="0"/>
              <a:t> médiarendszer</a:t>
            </a:r>
            <a:r>
              <a:rPr lang="hu-HU" sz="2200" dirty="0" smtClean="0"/>
              <a:t> Internettel kapcsolatos átalakulásáról a nemzetközi </a:t>
            </a:r>
            <a:r>
              <a:rPr lang="hu-HU" sz="2200" b="1" dirty="0" smtClean="0"/>
              <a:t>szakirodalomban </a:t>
            </a:r>
            <a:r>
              <a:rPr lang="hu-HU" sz="2200" b="1" dirty="0" err="1" smtClean="0"/>
              <a:t>Dan</a:t>
            </a:r>
            <a:r>
              <a:rPr lang="hu-HU" sz="2200" b="1" dirty="0" smtClean="0"/>
              <a:t> </a:t>
            </a:r>
            <a:r>
              <a:rPr lang="hu-HU" sz="2200" b="1" dirty="0" err="1" smtClean="0"/>
              <a:t>Gillmor</a:t>
            </a:r>
            <a:r>
              <a:rPr lang="hu-HU" sz="2200" b="1" dirty="0" smtClean="0"/>
              <a:t> </a:t>
            </a:r>
            <a:r>
              <a:rPr lang="hu-HU" sz="2200" dirty="0" smtClean="0"/>
              <a:t>ad történeti áttekintést. Az 1990-es évek elejétől mutatja be az internetes sajtó kialakulását az Egyesült Államokban, mégpedig a nyomtatott médiumokkal és a kormányzati szakpolitikával vívott küzdelmeikkel egyetemben. </a:t>
            </a:r>
          </a:p>
          <a:p>
            <a:pPr marL="93663" indent="-28575" algn="just">
              <a:buNone/>
            </a:pPr>
            <a:endParaRPr lang="hu-HU" sz="2200" dirty="0" smtClean="0"/>
          </a:p>
          <a:p>
            <a:pPr marL="93663" indent="-28575" algn="just">
              <a:buNone/>
            </a:pPr>
            <a:r>
              <a:rPr lang="hu-HU" sz="2200" dirty="0" smtClean="0"/>
              <a:t>A magyar nyelvű szakirodalomban Szabó Gabriella, MODEM projekt (</a:t>
            </a:r>
            <a:r>
              <a:rPr lang="hu-HU" sz="2200" dirty="0" err="1" smtClean="0"/>
              <a:t>Tófalvy</a:t>
            </a:r>
            <a:r>
              <a:rPr lang="hu-HU" sz="2200" dirty="0" smtClean="0"/>
              <a:t> Tamás) olvashatunk a témáról rövidebben. Tulajdonképpen az amerikai és a magyar forgatókönyv hasonlít egymásra: az internetes sajtót megjelenése pillanatában – valamikor az 1990-es évek közepén - nemigen vették komolyan a </a:t>
            </a:r>
            <a:r>
              <a:rPr lang="hu-HU" sz="2200" dirty="0" err="1" smtClean="0"/>
              <a:t>szeriőz</a:t>
            </a:r>
            <a:r>
              <a:rPr lang="hu-HU" sz="2200" dirty="0" smtClean="0"/>
              <a:t> lapok, kiadók. </a:t>
            </a:r>
          </a:p>
          <a:p>
            <a:pPr marL="93663" indent="-28575" algn="just">
              <a:buNone/>
            </a:pPr>
            <a:r>
              <a:rPr lang="hu-HU" sz="2200" dirty="0" smtClean="0">
                <a:hlinkClick r:id="rId2"/>
              </a:rPr>
              <a:t>http://www.mediatortenet.hu/</a:t>
            </a:r>
            <a:endParaRPr lang="hu-HU" sz="2200" dirty="0" smtClean="0"/>
          </a:p>
          <a:p>
            <a:pPr marL="93663" indent="-28575">
              <a:buNone/>
            </a:pPr>
            <a:endParaRPr lang="hu-H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504056"/>
          </a:xfrm>
        </p:spPr>
        <p:txBody>
          <a:bodyPr/>
          <a:lstStyle/>
          <a:p>
            <a:pPr algn="r"/>
            <a:r>
              <a:rPr lang="hu-HU" sz="1600" dirty="0" smtClean="0"/>
              <a:t>Bevezetés a nyomtatott és elektronikus újságírásba / 12.</a:t>
            </a:r>
            <a:endParaRPr lang="hu-HU" sz="1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764704"/>
            <a:ext cx="7772400" cy="5331296"/>
          </a:xfrm>
        </p:spPr>
        <p:txBody>
          <a:bodyPr>
            <a:normAutofit fontScale="62500" lnSpcReduction="20000"/>
          </a:bodyPr>
          <a:lstStyle/>
          <a:p>
            <a:pPr marL="93663" indent="-28575">
              <a:buNone/>
            </a:pPr>
            <a:r>
              <a:rPr lang="hu-HU" sz="3400" b="1" dirty="0" smtClean="0"/>
              <a:t>Újságírói munka</a:t>
            </a:r>
          </a:p>
          <a:p>
            <a:pPr marL="93663" indent="-28575">
              <a:buNone/>
            </a:pPr>
            <a:endParaRPr lang="hu-HU" sz="3400" b="1" dirty="0" smtClean="0"/>
          </a:p>
          <a:p>
            <a:pPr marL="93663" indent="-28575">
              <a:buNone/>
            </a:pPr>
            <a:r>
              <a:rPr lang="hu-HU" dirty="0" smtClean="0"/>
              <a:t>Philip Meyer először 1969-ben írta le a </a:t>
            </a:r>
            <a:r>
              <a:rPr lang="hu-HU" i="1" dirty="0" err="1" smtClean="0"/>
              <a:t>precision</a:t>
            </a:r>
            <a:r>
              <a:rPr lang="hu-HU" i="1" dirty="0" smtClean="0"/>
              <a:t> </a:t>
            </a:r>
            <a:r>
              <a:rPr lang="hu-HU" i="1" dirty="0" err="1" smtClean="0"/>
              <a:t>journalism</a:t>
            </a:r>
            <a:r>
              <a:rPr lang="hu-HU" dirty="0" smtClean="0"/>
              <a:t> fogalmát. Azonos című könyvében amellett érvel, hogy tudományos módszerekkel kell erősíteni, objektívebbé tenni az újságírói munkát. Ehhez aztán</a:t>
            </a:r>
          </a:p>
          <a:p>
            <a:pPr marL="93663" indent="-28575">
              <a:buNone/>
            </a:pPr>
            <a:r>
              <a:rPr lang="hu-HU" dirty="0" smtClean="0"/>
              <a:t> kapóra jött a számítógépek felhasznál-</a:t>
            </a:r>
          </a:p>
          <a:p>
            <a:pPr marL="93663" indent="-28575">
              <a:buNone/>
            </a:pPr>
            <a:r>
              <a:rPr lang="hu-HU" dirty="0" smtClean="0"/>
              <a:t>hatósága, így az 1980-as években már </a:t>
            </a:r>
          </a:p>
          <a:p>
            <a:pPr marL="93663" indent="-28575">
              <a:buNone/>
            </a:pPr>
            <a:r>
              <a:rPr lang="hu-HU" dirty="0" smtClean="0"/>
              <a:t>adatbázis újságírásról (</a:t>
            </a:r>
            <a:r>
              <a:rPr lang="hu-HU" i="1" dirty="0" err="1" smtClean="0"/>
              <a:t>database</a:t>
            </a:r>
            <a:r>
              <a:rPr lang="hu-HU" i="1" dirty="0" smtClean="0"/>
              <a:t> </a:t>
            </a:r>
            <a:r>
              <a:rPr lang="hu-HU" i="1" dirty="0" err="1" smtClean="0"/>
              <a:t>journa-</a:t>
            </a:r>
            <a:endParaRPr lang="hu-HU" i="1" dirty="0" smtClean="0"/>
          </a:p>
          <a:p>
            <a:pPr marL="93663" indent="-28575">
              <a:buNone/>
            </a:pPr>
            <a:r>
              <a:rPr lang="hu-HU" i="1" dirty="0" err="1" smtClean="0"/>
              <a:t>lism</a:t>
            </a:r>
            <a:r>
              <a:rPr lang="hu-HU" dirty="0" smtClean="0"/>
              <a:t>), illetve 90-től </a:t>
            </a:r>
            <a:r>
              <a:rPr lang="hu-HU" dirty="0" err="1" smtClean="0"/>
              <a:t>CAR-ről</a:t>
            </a:r>
            <a:r>
              <a:rPr lang="hu-HU" dirty="0" smtClean="0"/>
              <a:t>, </a:t>
            </a:r>
            <a:r>
              <a:rPr lang="hu-HU" i="1" dirty="0" err="1" smtClean="0"/>
              <a:t>Computer-assis-</a:t>
            </a:r>
            <a:endParaRPr lang="hu-HU" i="1" dirty="0" smtClean="0"/>
          </a:p>
          <a:p>
            <a:pPr marL="93663" indent="-28575">
              <a:buNone/>
            </a:pPr>
            <a:r>
              <a:rPr lang="hu-HU" i="1" dirty="0" err="1" smtClean="0"/>
              <a:t>ted</a:t>
            </a:r>
            <a:r>
              <a:rPr lang="hu-HU" i="1" dirty="0" smtClean="0"/>
              <a:t> </a:t>
            </a:r>
            <a:r>
              <a:rPr lang="hu-HU" i="1" dirty="0" err="1" smtClean="0"/>
              <a:t>journalism</a:t>
            </a:r>
            <a:r>
              <a:rPr lang="hu-HU" dirty="0" err="1" smtClean="0"/>
              <a:t>-ről</a:t>
            </a:r>
            <a:r>
              <a:rPr lang="hu-HU" dirty="0" smtClean="0"/>
              <a:t> beszél. </a:t>
            </a:r>
          </a:p>
          <a:p>
            <a:pPr marL="0" indent="65088">
              <a:buNone/>
            </a:pPr>
            <a:endParaRPr lang="hu-HU" dirty="0" smtClean="0"/>
          </a:p>
          <a:p>
            <a:pPr marL="0" indent="65088">
              <a:buNone/>
            </a:pPr>
            <a:r>
              <a:rPr lang="hu-HU" dirty="0" smtClean="0"/>
              <a:t>Mindegyik esetben arról van szó csupán, </a:t>
            </a:r>
          </a:p>
          <a:p>
            <a:pPr marL="0" indent="65088">
              <a:buNone/>
            </a:pPr>
            <a:r>
              <a:rPr lang="hu-HU" dirty="0" smtClean="0"/>
              <a:t>hogy az Internet segítheti, lehet erre alapoz-</a:t>
            </a:r>
          </a:p>
          <a:p>
            <a:pPr marL="0" indent="65088">
              <a:buNone/>
            </a:pPr>
            <a:r>
              <a:rPr lang="hu-HU" dirty="0" smtClean="0"/>
              <a:t>ni az újságírói munkát. De arról még szó </a:t>
            </a:r>
          </a:p>
          <a:p>
            <a:pPr marL="0" indent="65088">
              <a:buNone/>
            </a:pPr>
            <a:r>
              <a:rPr lang="hu-HU" dirty="0" smtClean="0"/>
              <a:t>sincs, hogy maga az anyag eleve digitális felületre készüljön. A számítógép mint segítség, mint forrás elgondolás után második lehetőségként kínálkozott, hogy az eredetileg nyomtatott sajtóban dolgozó újságírók kezdjenek digitális felületre (is) írni.</a:t>
            </a:r>
            <a:endParaRPr lang="hu-HU" dirty="0"/>
          </a:p>
        </p:txBody>
      </p:sp>
      <p:pic>
        <p:nvPicPr>
          <p:cNvPr id="4" name="Kép 3" descr="Képtalálat a következőre: „philip meyer precision journalism”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276872"/>
            <a:ext cx="20193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ndület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Lendüle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Lendüle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346</TotalTime>
  <Words>1211</Words>
  <Application>Microsoft Office PowerPoint</Application>
  <PresentationFormat>Diavetítés a képernyőre (4:3 oldalarány)</PresentationFormat>
  <Paragraphs>161</Paragraphs>
  <Slides>19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3" baseType="lpstr">
      <vt:lpstr>Century Gothic</vt:lpstr>
      <vt:lpstr>Verdana</vt:lpstr>
      <vt:lpstr>Wingdings 2</vt:lpstr>
      <vt:lpstr>Lendület</vt:lpstr>
      <vt:lpstr>Bevezetés a nyomtatott és elektronikus újságírásba 12. </vt:lpstr>
      <vt:lpstr>Bevezetés a nyomtatott és elektronikus újságírásba / 12.</vt:lpstr>
      <vt:lpstr>Bevezetés a nyomtatott és elektronikus újságírásba / 12.</vt:lpstr>
      <vt:lpstr>Bevezetés a nyomtatott és elektronikus újságírásba / 12.</vt:lpstr>
      <vt:lpstr>Bevezetés a nyomtatott és elektronikus újságírásba / 12.</vt:lpstr>
      <vt:lpstr>Bevezetés a nyomtatott és elektronikus újságírásba / 12.</vt:lpstr>
      <vt:lpstr>Bevezetés a nyomtatott és elektronikus újságírásba / 12.</vt:lpstr>
      <vt:lpstr>Bevezetés a nyomtatott és elektronikus újságírásba / 12.</vt:lpstr>
      <vt:lpstr>Bevezetés a nyomtatott és elektronikus újságírásba / 12.</vt:lpstr>
      <vt:lpstr>Bevezetés a nyomtatott és elektronikus újságírásba / 12.</vt:lpstr>
      <vt:lpstr>Bevezetés a nyomtatott és elektronikus újságírásba / 12.</vt:lpstr>
      <vt:lpstr>Bevezetés a nyomtatott és elektronikus újságírásba / 12.</vt:lpstr>
      <vt:lpstr>Bevezetés a nyomtatott és elektronikus újságírásba / 12.</vt:lpstr>
      <vt:lpstr>Bevezetés a nyomtatott és elektronikus újságírásba / 12.</vt:lpstr>
      <vt:lpstr>Bevezetés a nyomtatott és elektronikus újságírásba / 12.</vt:lpstr>
      <vt:lpstr>Bevezetés a nyomtatott és elektronikus újságírásba / 12.</vt:lpstr>
      <vt:lpstr>Bevezetés a nyomtatott és elektronikus újságírásba / 12.</vt:lpstr>
      <vt:lpstr>Bevezetés a nyomtatott és elektronikus újságírásba / 12.</vt:lpstr>
      <vt:lpstr>Bevezetés a nyomtatott és elektronikus újságírásba / 12.</vt:lpstr>
    </vt:vector>
  </TitlesOfParts>
  <Company>WXPEE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Bevezetés a nyomtatott és elektronikus újságírásba 12.</dc:title>
  <dc:creator>Dr. Andok Monika</dc:creator>
  <cp:lastModifiedBy>User</cp:lastModifiedBy>
  <cp:revision>30</cp:revision>
  <dcterms:created xsi:type="dcterms:W3CDTF">2017-11-20T11:03:17Z</dcterms:created>
  <dcterms:modified xsi:type="dcterms:W3CDTF">2018-12-03T11:35:16Z</dcterms:modified>
</cp:coreProperties>
</file>