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72" r:id="rId5"/>
    <p:sldId id="27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77" r:id="rId18"/>
    <p:sldId id="270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D4F002-90EB-4414-9721-5E92F64D9CC5}" type="datetimeFigureOut">
              <a:rPr lang="hu-HU" smtClean="0"/>
              <a:t>2017.10.02.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40387F5-FE53-4FC4-81B7-C740565FC0A4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ajtomuzeum.oszk.h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mediatortenet.wordpres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076648"/>
          </a:xfrm>
        </p:spPr>
        <p:txBody>
          <a:bodyPr/>
          <a:lstStyle/>
          <a:p>
            <a:r>
              <a:rPr lang="hu-HU" dirty="0" smtClean="0"/>
              <a:t>Bevezetés a nyomtatott és elektronikus </a:t>
            </a:r>
            <a:r>
              <a:rPr lang="hu-HU" dirty="0" smtClean="0"/>
              <a:t>újságírásba 3.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0544" y="4509120"/>
            <a:ext cx="8062912" cy="1224136"/>
          </a:xfrm>
        </p:spPr>
        <p:txBody>
          <a:bodyPr/>
          <a:lstStyle/>
          <a:p>
            <a:r>
              <a:rPr lang="hu-HU" b="1" dirty="0" smtClean="0"/>
              <a:t>Andok Mónika</a:t>
            </a:r>
            <a:endParaRPr lang="hu-H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</a:t>
            </a:r>
            <a:r>
              <a:rPr lang="hu-HU" sz="1200" dirty="0" smtClean="0"/>
              <a:t>3.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sz="2000" dirty="0" smtClean="0"/>
              <a:t>Az </a:t>
            </a:r>
            <a:r>
              <a:rPr lang="hu-HU" sz="2000" dirty="0" smtClean="0"/>
              <a:t>objektivitás iránti igény megfogalmazásával a 19. század második felében is találkozunk. Az első magyar nyelvű nemzeti hírügynökséget alapító két országgyűlési gyorsíró, </a:t>
            </a:r>
            <a:r>
              <a:rPr lang="hu-HU" sz="2000" dirty="0" err="1" smtClean="0"/>
              <a:t>Egyesy</a:t>
            </a:r>
            <a:r>
              <a:rPr lang="hu-HU" sz="2000" dirty="0" smtClean="0"/>
              <a:t> Géza és </a:t>
            </a:r>
            <a:r>
              <a:rPr lang="hu-HU" sz="2000" dirty="0" err="1" smtClean="0"/>
              <a:t>Maszák</a:t>
            </a:r>
            <a:r>
              <a:rPr lang="hu-HU" sz="2000" dirty="0" smtClean="0"/>
              <a:t> Hugó is az objektivitást jelöli meg szakmai alapkövetelményként</a:t>
            </a:r>
            <a:r>
              <a:rPr lang="hu-HU" sz="2000" dirty="0" smtClean="0"/>
              <a:t>:</a:t>
            </a:r>
          </a:p>
          <a:p>
            <a:pPr marL="0" lvl="0" indent="0">
              <a:buNone/>
            </a:pPr>
            <a:r>
              <a:rPr lang="hu-HU" sz="2000" dirty="0" smtClean="0"/>
              <a:t> </a:t>
            </a:r>
            <a:r>
              <a:rPr lang="hu-HU" sz="2000" dirty="0" smtClean="0"/>
              <a:t>„a valónak megfelelő objektív táviratok szerkesztését és szétküldését indítványozzák”. (</a:t>
            </a:r>
            <a:r>
              <a:rPr lang="hu-HU" sz="2000" dirty="0" err="1" smtClean="0"/>
              <a:t>Pirityi</a:t>
            </a:r>
            <a:r>
              <a:rPr lang="hu-HU" sz="2000" dirty="0" smtClean="0"/>
              <a:t>, 1996, 34.) </a:t>
            </a:r>
            <a:endParaRPr lang="hu-HU" sz="2000" dirty="0" smtClean="0"/>
          </a:p>
          <a:p>
            <a:pPr marL="0" lvl="0" indent="0">
              <a:buNone/>
            </a:pPr>
            <a:endParaRPr lang="hu-HU" sz="2000" dirty="0" smtClean="0"/>
          </a:p>
          <a:p>
            <a:pPr>
              <a:buNone/>
            </a:pPr>
            <a:endParaRPr lang="hu-HU" sz="2400" dirty="0"/>
          </a:p>
        </p:txBody>
      </p:sp>
      <p:pic>
        <p:nvPicPr>
          <p:cNvPr id="7" name="Kép 6" descr="Kapcsolódó ké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77072"/>
            <a:ext cx="31550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Kapcsolódó ké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89040"/>
            <a:ext cx="220714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</a:t>
            </a:r>
            <a:r>
              <a:rPr lang="hu-HU" sz="1200" dirty="0" smtClean="0"/>
              <a:t>3.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220072"/>
          </a:xfrm>
        </p:spPr>
        <p:txBody>
          <a:bodyPr>
            <a:normAutofit lnSpcReduction="10000"/>
          </a:bodyPr>
          <a:lstStyle/>
          <a:p>
            <a:pPr marL="0" lvl="0" indent="65088">
              <a:buNone/>
            </a:pPr>
            <a:r>
              <a:rPr lang="hu-HU" sz="2000" dirty="0" smtClean="0"/>
              <a:t>Az újságírás </a:t>
            </a:r>
            <a:r>
              <a:rPr lang="hu-HU" sz="2000" dirty="0" err="1" smtClean="0"/>
              <a:t>professzionalizálódik</a:t>
            </a:r>
            <a:r>
              <a:rPr lang="hu-HU" sz="2000" dirty="0" smtClean="0"/>
              <a:t>, Magyarországon véget ér az </a:t>
            </a:r>
            <a:r>
              <a:rPr lang="hu-HU" sz="2000" dirty="0" err="1" smtClean="0"/>
              <a:t>eszmehirdtő</a:t>
            </a:r>
            <a:r>
              <a:rPr lang="hu-HU" sz="2000" dirty="0" smtClean="0"/>
              <a:t> sajtó kora. Ezzel együtt kezdenek kialakulni az újságírói praxis </a:t>
            </a:r>
            <a:r>
              <a:rPr lang="hu-HU" sz="2000" dirty="0" err="1" smtClean="0"/>
              <a:t>nomái</a:t>
            </a:r>
            <a:r>
              <a:rPr lang="hu-HU" sz="2000" dirty="0" smtClean="0"/>
              <a:t>. </a:t>
            </a:r>
            <a:endParaRPr lang="hu-HU" sz="2000" dirty="0" smtClean="0"/>
          </a:p>
          <a:p>
            <a:pPr marL="0" lvl="0" indent="65088">
              <a:buNone/>
            </a:pPr>
            <a:r>
              <a:rPr lang="hu-HU" sz="2000" dirty="0" smtClean="0"/>
              <a:t>A </a:t>
            </a:r>
            <a:r>
              <a:rPr lang="hu-HU" sz="2000" dirty="0" smtClean="0"/>
              <a:t>gyakorlatban merítenek a </a:t>
            </a:r>
            <a:r>
              <a:rPr lang="hu-HU" sz="2000" dirty="0" err="1" smtClean="0"/>
              <a:t>tudomá-</a:t>
            </a:r>
            <a:endParaRPr lang="hu-HU" sz="2000" dirty="0" smtClean="0"/>
          </a:p>
          <a:p>
            <a:pPr marL="0" lvl="0" indent="65088">
              <a:buNone/>
            </a:pPr>
            <a:r>
              <a:rPr lang="hu-HU" sz="2000" dirty="0" err="1" smtClean="0"/>
              <a:t>nyokból</a:t>
            </a:r>
            <a:r>
              <a:rPr lang="hu-HU" sz="2000" dirty="0" smtClean="0"/>
              <a:t> </a:t>
            </a:r>
            <a:r>
              <a:rPr lang="hu-HU" sz="2000" dirty="0" smtClean="0"/>
              <a:t>(forráskritika, pozitivizmus</a:t>
            </a:r>
            <a:r>
              <a:rPr lang="hu-HU" sz="2000" dirty="0" smtClean="0"/>
              <a:t>,</a:t>
            </a:r>
          </a:p>
          <a:p>
            <a:pPr marL="0" lvl="0" indent="65088">
              <a:buNone/>
            </a:pPr>
            <a:r>
              <a:rPr lang="hu-HU" sz="2000" dirty="0" smtClean="0"/>
              <a:t> </a:t>
            </a:r>
            <a:r>
              <a:rPr lang="hu-HU" sz="2000" dirty="0" smtClean="0"/>
              <a:t>közgazdaságtan). Az objektivitás </a:t>
            </a:r>
            <a:endParaRPr lang="hu-HU" sz="2000" dirty="0" smtClean="0"/>
          </a:p>
          <a:p>
            <a:pPr marL="0" lvl="0" indent="65088">
              <a:buNone/>
            </a:pPr>
            <a:r>
              <a:rPr lang="hu-HU" sz="2000" dirty="0" smtClean="0"/>
              <a:t>gyakorlata </a:t>
            </a:r>
            <a:r>
              <a:rPr lang="hu-HU" sz="2000" dirty="0" smtClean="0"/>
              <a:t>lassan elkezd </a:t>
            </a:r>
            <a:r>
              <a:rPr lang="hu-HU" sz="2000" dirty="0" err="1" smtClean="0"/>
              <a:t>operaciona-</a:t>
            </a:r>
            <a:endParaRPr lang="hu-HU" sz="2000" dirty="0" smtClean="0"/>
          </a:p>
          <a:p>
            <a:pPr marL="0" lvl="0" indent="65088">
              <a:buNone/>
            </a:pPr>
            <a:r>
              <a:rPr lang="hu-HU" sz="2000" dirty="0" err="1" smtClean="0"/>
              <a:t>lizálódni</a:t>
            </a:r>
            <a:r>
              <a:rPr lang="hu-HU" sz="2000" dirty="0" smtClean="0"/>
              <a:t>. </a:t>
            </a:r>
            <a:endParaRPr lang="hu-HU" sz="2000" dirty="0" smtClean="0"/>
          </a:p>
          <a:p>
            <a:pPr marL="0" lvl="0" indent="65088">
              <a:buNone/>
            </a:pPr>
            <a:r>
              <a:rPr lang="hu-HU" sz="2000" dirty="0" smtClean="0"/>
              <a:t>Az </a:t>
            </a:r>
            <a:r>
              <a:rPr lang="hu-HU" sz="2000" dirty="0" smtClean="0"/>
              <a:t>információ, a tényszerűség </a:t>
            </a:r>
            <a:endParaRPr lang="hu-HU" sz="2000" dirty="0" smtClean="0"/>
          </a:p>
          <a:p>
            <a:pPr marL="0" lvl="0" indent="65088">
              <a:buNone/>
            </a:pPr>
            <a:r>
              <a:rPr lang="hu-HU" sz="2000" dirty="0" smtClean="0"/>
              <a:t>(</a:t>
            </a:r>
            <a:r>
              <a:rPr lang="hu-HU" sz="2000" dirty="0" smtClean="0"/>
              <a:t>a vizsgálható, </a:t>
            </a:r>
            <a:r>
              <a:rPr lang="hu-HU" sz="2000" dirty="0" smtClean="0"/>
              <a:t>ellenőrizhető</a:t>
            </a:r>
          </a:p>
          <a:p>
            <a:pPr marL="0" lvl="0" indent="65088">
              <a:buNone/>
            </a:pPr>
            <a:r>
              <a:rPr lang="hu-HU" sz="2000" dirty="0" smtClean="0"/>
              <a:t> </a:t>
            </a:r>
            <a:r>
              <a:rPr lang="hu-HU" sz="2000" dirty="0" smtClean="0"/>
              <a:t>tényszerűség) számítanak az </a:t>
            </a:r>
            <a:r>
              <a:rPr lang="hu-HU" sz="2000" dirty="0" smtClean="0"/>
              <a:t>újságírói</a:t>
            </a:r>
          </a:p>
          <a:p>
            <a:pPr marL="0" lvl="0" indent="65088">
              <a:buNone/>
            </a:pPr>
            <a:r>
              <a:rPr lang="hu-HU" sz="2000" dirty="0" smtClean="0"/>
              <a:t> </a:t>
            </a:r>
            <a:r>
              <a:rPr lang="hu-HU" sz="2000" dirty="0" smtClean="0"/>
              <a:t>munka alapelvének. A tény az </a:t>
            </a:r>
            <a:r>
              <a:rPr lang="hu-HU" sz="2000" dirty="0" smtClean="0"/>
              <a:t>újságírás</a:t>
            </a:r>
          </a:p>
          <a:p>
            <a:pPr marL="0" lvl="0" indent="65088">
              <a:buNone/>
            </a:pPr>
            <a:r>
              <a:rPr lang="hu-HU" sz="2000" dirty="0" smtClean="0"/>
              <a:t> </a:t>
            </a:r>
            <a:r>
              <a:rPr lang="hu-HU" sz="2000" dirty="0" smtClean="0"/>
              <a:t>nyersanyaga lett, a fikció az irodalomé</a:t>
            </a:r>
            <a:r>
              <a:rPr lang="hu-HU" sz="2000" dirty="0" smtClean="0"/>
              <a:t>.</a:t>
            </a:r>
          </a:p>
          <a:p>
            <a:pPr marL="0" lvl="0" indent="65088">
              <a:buNone/>
            </a:pPr>
            <a:r>
              <a:rPr lang="hu-HU" sz="2200" dirty="0" smtClean="0"/>
              <a:t>(</a:t>
            </a:r>
            <a:r>
              <a:rPr lang="hu-HU" sz="2200" dirty="0" err="1" smtClean="0"/>
              <a:t>Csernátony</a:t>
            </a:r>
            <a:r>
              <a:rPr lang="hu-HU" sz="2200" dirty="0" smtClean="0"/>
              <a:t> </a:t>
            </a:r>
            <a:r>
              <a:rPr lang="hu-HU" sz="2200" dirty="0" smtClean="0"/>
              <a:t>L</a:t>
            </a:r>
            <a:r>
              <a:rPr lang="hu-HU" sz="2200" dirty="0" smtClean="0"/>
              <a:t>ajos)</a:t>
            </a:r>
            <a:endParaRPr lang="hu-HU" sz="2200" dirty="0" smtClean="0"/>
          </a:p>
          <a:p>
            <a:pPr marL="0" lvl="0" indent="65088">
              <a:buNone/>
            </a:pPr>
            <a:r>
              <a:rPr lang="hu-HU" sz="2400" dirty="0" smtClean="0">
                <a:hlinkClick r:id="rId2"/>
              </a:rPr>
              <a:t>http://sajtomuzeum.oszk.hu</a:t>
            </a:r>
            <a:r>
              <a:rPr lang="hu-HU" sz="2400" dirty="0" smtClean="0">
                <a:hlinkClick r:id="rId2"/>
              </a:rPr>
              <a:t>/</a:t>
            </a:r>
            <a:endParaRPr lang="hu-HU" sz="2400" dirty="0" smtClean="0"/>
          </a:p>
          <a:p>
            <a:pPr marL="0" lvl="0" indent="65088">
              <a:buNone/>
            </a:pPr>
            <a:endParaRPr lang="hu-HU" sz="2400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6" name="Kép 5" descr="https://upload.wikimedia.org/wikipedia/commons/thumb/8/8c/Csern%C3%A1tony_Szab%C3%B3_c._1857.jpg/800px-Csern%C3%A1tony_Szab%C3%B3_c._18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8"/>
            <a:ext cx="2464651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</a:t>
            </a:r>
            <a:r>
              <a:rPr lang="hu-HU" sz="1200" dirty="0" smtClean="0"/>
              <a:t>3.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hu-HU" sz="2400" dirty="0" smtClean="0"/>
              <a:t>Megjelenik </a:t>
            </a:r>
            <a:r>
              <a:rPr lang="hu-HU" sz="2400" dirty="0" smtClean="0"/>
              <a:t>és egyre erőteljesebbé válik a bulvár újságírás. (A jogi szabályozástól és a kulturális háttértől függ, hogy mikor hol. </a:t>
            </a:r>
            <a:r>
              <a:rPr lang="hu-HU" sz="2400" i="1" dirty="0" err="1" smtClean="0"/>
              <a:t>Yellow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Journalism</a:t>
            </a:r>
            <a:r>
              <a:rPr lang="hu-HU" sz="2400" dirty="0" smtClean="0"/>
              <a:t>, 1920 – </a:t>
            </a:r>
            <a:r>
              <a:rPr lang="hu-HU" sz="2400" i="1" dirty="0" smtClean="0"/>
              <a:t>Jazz </a:t>
            </a:r>
            <a:r>
              <a:rPr lang="hu-HU" sz="2400" i="1" dirty="0" err="1" smtClean="0"/>
              <a:t>Journalism</a:t>
            </a:r>
            <a:r>
              <a:rPr lang="hu-HU" sz="2400" dirty="0" smtClean="0"/>
              <a:t>, német területen a </a:t>
            </a:r>
            <a:r>
              <a:rPr lang="hu-HU" sz="2400" i="1" dirty="0" err="1" smtClean="0"/>
              <a:t>boulevardisierung</a:t>
            </a:r>
            <a:r>
              <a:rPr lang="hu-HU" sz="2400" dirty="0" smtClean="0"/>
              <a:t>.) Úgy vélem az objektivitás eszméje innentől kezdve kettős kihívással áll szemben: </a:t>
            </a:r>
            <a:endParaRPr lang="hu-HU" sz="2400" dirty="0" smtClean="0"/>
          </a:p>
          <a:p>
            <a:pPr lvl="0"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a) Objektív – szubjektív / </a:t>
            </a: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tény </a:t>
            </a:r>
            <a:r>
              <a:rPr lang="hu-HU" sz="2400" dirty="0" smtClean="0"/>
              <a:t>– vélemény </a:t>
            </a: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b</a:t>
            </a:r>
            <a:r>
              <a:rPr lang="hu-HU" sz="2400" dirty="0" smtClean="0"/>
              <a:t>) Objektív tény – szórakoztató </a:t>
            </a: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(</a:t>
            </a:r>
            <a:r>
              <a:rPr lang="hu-HU" sz="2400" dirty="0" smtClean="0"/>
              <a:t>bulvár) </a:t>
            </a:r>
            <a:r>
              <a:rPr lang="hu-HU" sz="2400" dirty="0" smtClean="0"/>
              <a:t>tartalom</a:t>
            </a:r>
            <a:endParaRPr lang="hu-HU" sz="2400" dirty="0" smtClean="0"/>
          </a:p>
          <a:p>
            <a:pPr lvl="0">
              <a:buNone/>
            </a:pPr>
            <a:endParaRPr lang="hu-HU" sz="2400" dirty="0" smtClean="0"/>
          </a:p>
        </p:txBody>
      </p:sp>
      <p:pic>
        <p:nvPicPr>
          <p:cNvPr id="5" name="Kép 4" descr="Képtalálat a következőre: „Az Est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73016"/>
            <a:ext cx="215302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r"/>
            <a:r>
              <a:rPr lang="hu-HU" sz="1400" dirty="0" smtClean="0"/>
              <a:t>Bevezetés a nyomtatott és elektronikus újságírásba / </a:t>
            </a:r>
            <a:r>
              <a:rPr lang="hu-HU" sz="1400" dirty="0" smtClean="0"/>
              <a:t>3.</a:t>
            </a:r>
            <a:endParaRPr lang="hu-HU" sz="1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 smtClean="0"/>
              <a:t> </a:t>
            </a:r>
            <a:r>
              <a:rPr lang="hu-HU" sz="2000" dirty="0" smtClean="0"/>
              <a:t>Az Egyesült Államokban a University of Missouri (</a:t>
            </a:r>
            <a:r>
              <a:rPr lang="hu-HU" sz="2000" dirty="0" err="1" smtClean="0"/>
              <a:t>at</a:t>
            </a:r>
            <a:r>
              <a:rPr lang="hu-HU" sz="2000" dirty="0" smtClean="0"/>
              <a:t> Columbia) elindítja az újságíró képzést 1879-84 között tanul az első évfolyam. Már tanulják a hírgyűjtés (hivatalos forrásból) és összeállítás technikáit. Az objektivitás elvét, mely ebben a kontextusban a semlegesség </a:t>
            </a:r>
            <a:r>
              <a:rPr lang="hu-HU" sz="2000" dirty="0" smtClean="0"/>
              <a:t> szinonimája</a:t>
            </a:r>
            <a:r>
              <a:rPr lang="hu-HU" sz="2000" dirty="0" smtClean="0"/>
              <a:t>. 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Az első dékán – Walter Williams </a:t>
            </a:r>
            <a:endParaRPr lang="hu-HU" sz="2000" dirty="0"/>
          </a:p>
        </p:txBody>
      </p:sp>
      <p:pic>
        <p:nvPicPr>
          <p:cNvPr id="5" name="Kép 4" descr="Képtalálat a következőre: „university of missouri at columbia journalism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28605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Walter William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12976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r"/>
            <a:r>
              <a:rPr lang="hu-HU" sz="1400" dirty="0" smtClean="0"/>
              <a:t>Bevezetés a nyomtatott és elektronikus újságírásba / 3.</a:t>
            </a:r>
            <a:endParaRPr lang="hu-HU" sz="1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/>
              <a:t>1920-as évek</a:t>
            </a:r>
          </a:p>
          <a:p>
            <a:r>
              <a:rPr lang="hu-HU" sz="2000" dirty="0" smtClean="0"/>
              <a:t>Walter </a:t>
            </a:r>
            <a:r>
              <a:rPr lang="hu-HU" sz="2000" dirty="0" err="1" smtClean="0"/>
              <a:t>Lippmann</a:t>
            </a:r>
            <a:r>
              <a:rPr lang="hu-HU" sz="2000" dirty="0" smtClean="0"/>
              <a:t> felveti  a </a:t>
            </a:r>
            <a:r>
              <a:rPr lang="hu-HU" sz="2000" i="1" dirty="0" err="1" smtClean="0"/>
              <a:t>Scientific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Journalism</a:t>
            </a:r>
            <a:r>
              <a:rPr lang="hu-HU" sz="2000" dirty="0" smtClean="0"/>
              <a:t> lehetőségét – csakis tudományos(an igazolt) módszereket lehet használni az újságírásban. Megkísérli tudománnyá alakítani az újságírást. 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/>
              <a:t>Meghirdetik </a:t>
            </a:r>
            <a:r>
              <a:rPr lang="hu-HU" sz="2000" dirty="0" smtClean="0"/>
              <a:t>a </a:t>
            </a:r>
            <a:r>
              <a:rPr lang="hu-HU" sz="2000" i="1" dirty="0" smtClean="0"/>
              <a:t>Public </a:t>
            </a:r>
            <a:r>
              <a:rPr lang="hu-HU" sz="2000" i="1" dirty="0" err="1" smtClean="0"/>
              <a:t>Journalism</a:t>
            </a:r>
            <a:r>
              <a:rPr lang="hu-HU" sz="2000" dirty="0" smtClean="0"/>
              <a:t> programját, melyben a hírek közösségi relevanciája a legfontosabb elem. </a:t>
            </a:r>
          </a:p>
          <a:p>
            <a:r>
              <a:rPr lang="hu-HU" sz="2000" dirty="0" smtClean="0"/>
              <a:t>Újságírói </a:t>
            </a:r>
            <a:r>
              <a:rPr lang="hu-HU" sz="2000" dirty="0" smtClean="0"/>
              <a:t>etikai kódexekben megjelenik az objektivitás követelménye. (American Society of </a:t>
            </a:r>
            <a:r>
              <a:rPr lang="hu-HU" sz="2000" dirty="0" err="1" smtClean="0"/>
              <a:t>Newspaper</a:t>
            </a:r>
            <a:r>
              <a:rPr lang="hu-HU" sz="2000" dirty="0" smtClean="0"/>
              <a:t> </a:t>
            </a:r>
            <a:r>
              <a:rPr lang="hu-HU" sz="2000" dirty="0" err="1" smtClean="0"/>
              <a:t>Editors</a:t>
            </a:r>
            <a:r>
              <a:rPr lang="hu-HU" sz="2000" dirty="0" smtClean="0"/>
              <a:t>: Canon of </a:t>
            </a:r>
            <a:r>
              <a:rPr lang="hu-HU" sz="2000" dirty="0" err="1" smtClean="0"/>
              <a:t>Journalism</a:t>
            </a:r>
            <a:r>
              <a:rPr lang="hu-HU" sz="2000" dirty="0" smtClean="0"/>
              <a:t> 1922/23. Ld. </a:t>
            </a:r>
            <a:r>
              <a:rPr lang="hu-HU" sz="2000" dirty="0" err="1" smtClean="0"/>
              <a:t>Schudson</a:t>
            </a:r>
            <a:r>
              <a:rPr lang="hu-HU" sz="2000" dirty="0" smtClean="0"/>
              <a:t>, 2003.)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Képtalálat a következőre: „walter lippmann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80928"/>
            <a:ext cx="249669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r"/>
            <a:r>
              <a:rPr lang="hu-HU" sz="1400" dirty="0" smtClean="0"/>
              <a:t>Bevezetés a nyomtatott és elektronikus újságírásba / 3.</a:t>
            </a:r>
            <a:endParaRPr lang="hu-HU" sz="1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hu-HU" sz="5500" dirty="0" smtClean="0"/>
              <a:t>1960 - Az </a:t>
            </a:r>
            <a:r>
              <a:rPr lang="hu-HU" sz="5500" dirty="0" smtClean="0"/>
              <a:t>amerikai újságírásban megjelenik az ún.: </a:t>
            </a:r>
            <a:r>
              <a:rPr lang="hu-HU" sz="5500" i="1" dirty="0" smtClean="0"/>
              <a:t>New </a:t>
            </a:r>
            <a:r>
              <a:rPr lang="hu-HU" sz="5500" i="1" dirty="0" err="1" smtClean="0"/>
              <a:t>Journalism</a:t>
            </a:r>
            <a:r>
              <a:rPr lang="hu-HU" sz="5500" dirty="0" smtClean="0"/>
              <a:t>, mely a relativizmust hirdeti, s E/1 személyben fogalmaz. Ld. még a </a:t>
            </a:r>
            <a:r>
              <a:rPr lang="hu-HU" sz="5500" dirty="0" err="1" smtClean="0"/>
              <a:t>gonzo</a:t>
            </a:r>
            <a:r>
              <a:rPr lang="hu-HU" sz="5500" dirty="0" smtClean="0"/>
              <a:t> újságírást. Úgy vélik, az újságírás (sem) tud objektív lenni. Az olyan kifejezések mint igazság, realitás, objektivitás – értelmetlenek. Csupán mint jeleket lehet vizsgálni őket</a:t>
            </a:r>
            <a:r>
              <a:rPr lang="hu-HU" sz="5500" dirty="0" smtClean="0"/>
              <a:t>.</a:t>
            </a:r>
          </a:p>
          <a:p>
            <a:pPr>
              <a:buNone/>
            </a:pPr>
            <a:r>
              <a:rPr lang="hu-HU" sz="5500" dirty="0" smtClean="0"/>
              <a:t>Vezéralakja - Tom </a:t>
            </a:r>
            <a:r>
              <a:rPr lang="hu-HU" sz="5500" dirty="0" err="1" smtClean="0"/>
              <a:t>Wolfe</a:t>
            </a:r>
            <a:endParaRPr lang="hu-HU" sz="5500" dirty="0" smtClean="0"/>
          </a:p>
          <a:p>
            <a:pPr>
              <a:buNone/>
            </a:pPr>
            <a:endParaRPr lang="hu-HU" sz="5500" dirty="0" smtClean="0"/>
          </a:p>
          <a:p>
            <a:pPr>
              <a:buNone/>
            </a:pPr>
            <a:r>
              <a:rPr lang="hu-HU" sz="5500" dirty="0" smtClean="0"/>
              <a:t> </a:t>
            </a:r>
          </a:p>
          <a:p>
            <a:pPr>
              <a:buNone/>
            </a:pPr>
            <a:r>
              <a:rPr lang="hu-HU" sz="5500" dirty="0" smtClean="0"/>
              <a:t>1970-ben </a:t>
            </a:r>
            <a:r>
              <a:rPr lang="hu-HU" sz="5500" dirty="0" err="1" smtClean="0"/>
              <a:t>Phillip</a:t>
            </a:r>
            <a:r>
              <a:rPr lang="hu-HU" sz="5500" dirty="0" smtClean="0"/>
              <a:t> </a:t>
            </a:r>
            <a:r>
              <a:rPr lang="hu-HU" sz="5500" dirty="0" smtClean="0"/>
              <a:t>Meyer </a:t>
            </a:r>
            <a:r>
              <a:rPr lang="hu-HU" sz="5500" dirty="0" smtClean="0"/>
              <a:t>meg-</a:t>
            </a:r>
          </a:p>
          <a:p>
            <a:pPr>
              <a:buNone/>
            </a:pPr>
            <a:r>
              <a:rPr lang="hu-HU" sz="5500" dirty="0" smtClean="0"/>
              <a:t>hirdeti  a </a:t>
            </a:r>
            <a:r>
              <a:rPr lang="hu-HU" sz="5500" i="1" dirty="0" err="1" smtClean="0"/>
              <a:t>Precision</a:t>
            </a:r>
            <a:r>
              <a:rPr lang="hu-HU" sz="5500" i="1" dirty="0" smtClean="0"/>
              <a:t> </a:t>
            </a:r>
            <a:r>
              <a:rPr lang="hu-HU" sz="5500" i="1" dirty="0" err="1" smtClean="0"/>
              <a:t>Journalism</a:t>
            </a:r>
            <a:endParaRPr lang="hu-HU" sz="5500" i="1" dirty="0" smtClean="0"/>
          </a:p>
          <a:p>
            <a:pPr>
              <a:buNone/>
            </a:pPr>
            <a:r>
              <a:rPr lang="hu-HU" sz="5500" dirty="0" smtClean="0"/>
              <a:t> </a:t>
            </a:r>
            <a:r>
              <a:rPr lang="hu-HU" sz="5500" dirty="0" smtClean="0"/>
              <a:t>programját, (</a:t>
            </a:r>
            <a:r>
              <a:rPr lang="hu-HU" sz="5500" dirty="0" smtClean="0"/>
              <a:t>tulajdonképpen</a:t>
            </a:r>
          </a:p>
          <a:p>
            <a:pPr>
              <a:buNone/>
            </a:pPr>
            <a:r>
              <a:rPr lang="hu-HU" sz="5500" dirty="0" smtClean="0"/>
              <a:t> </a:t>
            </a:r>
            <a:r>
              <a:rPr lang="hu-HU" sz="5500" dirty="0" smtClean="0"/>
              <a:t>a </a:t>
            </a:r>
            <a:r>
              <a:rPr lang="hu-HU" sz="5500" dirty="0" err="1" smtClean="0"/>
              <a:t>Lippmann-féle</a:t>
            </a:r>
            <a:r>
              <a:rPr lang="hu-HU" sz="5500" dirty="0" smtClean="0"/>
              <a:t> </a:t>
            </a:r>
            <a:r>
              <a:rPr lang="hu-HU" sz="5500" i="1" dirty="0" err="1" smtClean="0"/>
              <a:t>Scientific</a:t>
            </a:r>
            <a:r>
              <a:rPr lang="hu-HU" sz="5500" i="1" dirty="0" smtClean="0"/>
              <a:t> </a:t>
            </a:r>
            <a:endParaRPr lang="hu-HU" sz="5500" i="1" dirty="0" smtClean="0"/>
          </a:p>
          <a:p>
            <a:pPr>
              <a:buNone/>
            </a:pPr>
            <a:r>
              <a:rPr lang="hu-HU" sz="5500" i="1" dirty="0" err="1" smtClean="0"/>
              <a:t>Journalism</a:t>
            </a:r>
            <a:r>
              <a:rPr lang="hu-HU" sz="5500" dirty="0" smtClean="0"/>
              <a:t> </a:t>
            </a:r>
            <a:r>
              <a:rPr lang="hu-HU" sz="5500" dirty="0" smtClean="0"/>
              <a:t>felelevenítése, </a:t>
            </a:r>
            <a:r>
              <a:rPr lang="hu-HU" sz="5500" dirty="0" smtClean="0"/>
              <a:t>azzal</a:t>
            </a:r>
          </a:p>
          <a:p>
            <a:pPr>
              <a:buNone/>
            </a:pPr>
            <a:r>
              <a:rPr lang="hu-HU" sz="5500" dirty="0" smtClean="0"/>
              <a:t> </a:t>
            </a:r>
            <a:r>
              <a:rPr lang="hu-HU" sz="5500" dirty="0" smtClean="0"/>
              <a:t>a különbséggel, hogy </a:t>
            </a:r>
            <a:r>
              <a:rPr lang="hu-HU" sz="5500" dirty="0" smtClean="0"/>
              <a:t>Meyer</a:t>
            </a:r>
          </a:p>
          <a:p>
            <a:pPr>
              <a:buNone/>
            </a:pPr>
            <a:r>
              <a:rPr lang="hu-HU" sz="5500" dirty="0" smtClean="0"/>
              <a:t> </a:t>
            </a:r>
            <a:r>
              <a:rPr lang="hu-HU" sz="5500" dirty="0" err="1" smtClean="0"/>
              <a:t>társadalmtudományi</a:t>
            </a:r>
            <a:r>
              <a:rPr lang="hu-HU" sz="5500" dirty="0" smtClean="0"/>
              <a:t> </a:t>
            </a:r>
            <a:r>
              <a:rPr lang="hu-HU" sz="5500" dirty="0" err="1" smtClean="0"/>
              <a:t>módsze-</a:t>
            </a:r>
            <a:endParaRPr lang="hu-HU" sz="5500" dirty="0" smtClean="0"/>
          </a:p>
          <a:p>
            <a:pPr>
              <a:buNone/>
            </a:pPr>
            <a:r>
              <a:rPr lang="hu-HU" sz="5500" dirty="0" err="1" smtClean="0"/>
              <a:t>reket</a:t>
            </a:r>
            <a:r>
              <a:rPr lang="hu-HU" sz="5500" dirty="0" smtClean="0"/>
              <a:t> </a:t>
            </a:r>
            <a:r>
              <a:rPr lang="hu-HU" sz="5500" dirty="0" smtClean="0"/>
              <a:t>kölcsönözne az </a:t>
            </a:r>
            <a:r>
              <a:rPr lang="hu-HU" sz="5500" dirty="0" smtClean="0"/>
              <a:t>újságírás</a:t>
            </a:r>
          </a:p>
          <a:p>
            <a:pPr>
              <a:buNone/>
            </a:pPr>
            <a:r>
              <a:rPr lang="hu-HU" sz="5500" dirty="0" smtClean="0"/>
              <a:t> </a:t>
            </a:r>
            <a:r>
              <a:rPr lang="hu-HU" sz="5500" dirty="0" smtClean="0"/>
              <a:t>számára.)</a:t>
            </a:r>
          </a:p>
          <a:p>
            <a:pPr>
              <a:buNone/>
            </a:pPr>
            <a:r>
              <a:rPr lang="hu-HU" sz="4200" dirty="0" smtClean="0"/>
              <a:t> 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Képtalálat a következőre: „tom wolfe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40968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r"/>
            <a:r>
              <a:rPr lang="hu-HU" sz="1400" dirty="0" smtClean="0"/>
              <a:t>Bevezetés a nyomtatott és elektronikus újságírásba / 3.</a:t>
            </a:r>
            <a:endParaRPr lang="hu-HU" sz="1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400" dirty="0" smtClean="0"/>
              <a:t>A </a:t>
            </a:r>
            <a:r>
              <a:rPr lang="hu-HU" sz="2400" i="1" dirty="0" smtClean="0"/>
              <a:t>Public </a:t>
            </a:r>
            <a:r>
              <a:rPr lang="hu-HU" sz="2400" i="1" dirty="0" err="1" smtClean="0"/>
              <a:t>Journalism</a:t>
            </a:r>
            <a:r>
              <a:rPr lang="hu-HU" sz="2400" dirty="0" smtClean="0"/>
              <a:t> elgondolás reneszánszát éli, bár új neveket is kap</a:t>
            </a:r>
            <a:r>
              <a:rPr lang="hu-HU" sz="2400" i="1" dirty="0" smtClean="0"/>
              <a:t>: </a:t>
            </a:r>
            <a:r>
              <a:rPr lang="hu-HU" sz="2400" i="1" dirty="0" err="1" smtClean="0"/>
              <a:t>Focus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Journalism</a:t>
            </a:r>
            <a:r>
              <a:rPr lang="hu-HU" sz="2400" i="1" dirty="0" smtClean="0"/>
              <a:t> </a:t>
            </a:r>
            <a:r>
              <a:rPr lang="hu-HU" sz="2400" dirty="0" smtClean="0"/>
              <a:t>vagy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Discourse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Journalism</a:t>
            </a:r>
            <a:r>
              <a:rPr lang="hu-HU" sz="2400" i="1" dirty="0" smtClean="0"/>
              <a:t>. </a:t>
            </a:r>
            <a:r>
              <a:rPr lang="hu-HU" sz="2400" dirty="0" smtClean="0"/>
              <a:t>Ez a közösség előtérbe helyezését jelenti, a közösségét, akiknek a hírek szólnak. (↔ globalizálódó hírszolgáltatás</a:t>
            </a:r>
            <a:r>
              <a:rPr lang="hu-HU" sz="2400" dirty="0" smtClean="0"/>
              <a:t>)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b="1" i="1" dirty="0" smtClean="0"/>
              <a:t>CAR </a:t>
            </a:r>
            <a:r>
              <a:rPr lang="hu-HU" sz="2400" b="1" i="1" dirty="0" smtClean="0"/>
              <a:t>–</a:t>
            </a:r>
          </a:p>
          <a:p>
            <a:pPr>
              <a:buNone/>
            </a:pPr>
            <a:r>
              <a:rPr lang="hu-HU" sz="2400" i="1" dirty="0" smtClean="0"/>
              <a:t> </a:t>
            </a:r>
            <a:r>
              <a:rPr lang="hu-HU" sz="2400" i="1" dirty="0" smtClean="0"/>
              <a:t>Computer </a:t>
            </a:r>
            <a:r>
              <a:rPr lang="hu-HU" sz="2400" i="1" dirty="0" err="1" smtClean="0"/>
              <a:t>Assisted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Reporting</a:t>
            </a:r>
            <a:r>
              <a:rPr lang="hu-HU" sz="2400" dirty="0" smtClean="0"/>
              <a:t>,</a:t>
            </a:r>
          </a:p>
          <a:p>
            <a:pPr>
              <a:buNone/>
            </a:pPr>
            <a:r>
              <a:rPr lang="hu-HU" sz="2400" dirty="0" smtClean="0"/>
              <a:t> </a:t>
            </a:r>
            <a:r>
              <a:rPr lang="hu-HU" sz="2400" dirty="0" smtClean="0"/>
              <a:t>miként változtatja meg a </a:t>
            </a:r>
            <a:r>
              <a:rPr lang="hu-HU" sz="2400" dirty="0" err="1" smtClean="0"/>
              <a:t>fo-</a:t>
            </a:r>
            <a:endParaRPr lang="hu-HU" sz="2400" dirty="0" smtClean="0"/>
          </a:p>
          <a:p>
            <a:pPr>
              <a:buNone/>
            </a:pPr>
            <a:r>
              <a:rPr lang="hu-HU" sz="2400" dirty="0" err="1" smtClean="0"/>
              <a:t>lyamatot</a:t>
            </a:r>
            <a:r>
              <a:rPr lang="hu-HU" sz="2400" dirty="0" smtClean="0"/>
              <a:t> </a:t>
            </a:r>
            <a:r>
              <a:rPr lang="hu-HU" sz="2400" dirty="0" smtClean="0"/>
              <a:t>a hálózati </a:t>
            </a:r>
            <a:r>
              <a:rPr lang="hu-HU" sz="2400" dirty="0" err="1" smtClean="0"/>
              <a:t>kommu-</a:t>
            </a:r>
            <a:endParaRPr lang="hu-HU" sz="2400" dirty="0" smtClean="0"/>
          </a:p>
          <a:p>
            <a:pPr>
              <a:buNone/>
            </a:pPr>
            <a:r>
              <a:rPr lang="hu-HU" sz="2400" dirty="0" err="1" smtClean="0"/>
              <a:t>nikáció</a:t>
            </a:r>
            <a:r>
              <a:rPr lang="hu-HU" sz="2400" dirty="0" smtClean="0"/>
              <a:t> </a:t>
            </a:r>
            <a:r>
              <a:rPr lang="hu-HU" sz="2400" dirty="0" smtClean="0"/>
              <a:t>előretörése: </a:t>
            </a:r>
            <a:r>
              <a:rPr lang="hu-HU" sz="2400" dirty="0" err="1" smtClean="0"/>
              <a:t>adatbá-</a:t>
            </a:r>
            <a:endParaRPr lang="hu-HU" sz="2400" dirty="0" smtClean="0"/>
          </a:p>
          <a:p>
            <a:pPr>
              <a:buNone/>
            </a:pPr>
            <a:r>
              <a:rPr lang="hu-HU" sz="2400" dirty="0" err="1" smtClean="0"/>
              <a:t>zisok</a:t>
            </a:r>
            <a:r>
              <a:rPr lang="hu-HU" sz="2400" dirty="0" smtClean="0"/>
              <a:t> </a:t>
            </a:r>
            <a:r>
              <a:rPr lang="hu-HU" sz="2400" dirty="0" smtClean="0"/>
              <a:t>használata, online </a:t>
            </a:r>
            <a:r>
              <a:rPr lang="hu-HU" sz="2400" dirty="0" err="1" smtClean="0"/>
              <a:t>forrá-</a:t>
            </a: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sok</a:t>
            </a:r>
            <a:r>
              <a:rPr lang="hu-HU" sz="2400" dirty="0" smtClean="0"/>
              <a:t>, stb. </a:t>
            </a:r>
          </a:p>
        </p:txBody>
      </p:sp>
      <p:pic>
        <p:nvPicPr>
          <p:cNvPr id="4" name="Kép 3" descr="Képtalálat a következőre: „Computer Assisted Reporting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068960"/>
            <a:ext cx="35646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/>
          </a:bodyPr>
          <a:lstStyle/>
          <a:p>
            <a:pPr algn="r"/>
            <a:r>
              <a:rPr lang="hu-HU" sz="1400" dirty="0" smtClean="0"/>
              <a:t>Bevezetés a nyomtatott és elektronikus újságírásba / 3.</a:t>
            </a:r>
            <a:endParaRPr lang="hu-HU" sz="1400" dirty="0"/>
          </a:p>
        </p:txBody>
      </p:sp>
      <p:pic>
        <p:nvPicPr>
          <p:cNvPr id="4" name="Tartalom helye 3" descr="Képtalálat a következőre: „poynter digital pyramid”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6328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</a:t>
            </a:r>
            <a:r>
              <a:rPr lang="hu-HU" sz="1200" dirty="0" smtClean="0"/>
              <a:t>3.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sz="4400" dirty="0" smtClean="0"/>
          </a:p>
          <a:p>
            <a:pPr algn="ctr">
              <a:buNone/>
            </a:pPr>
            <a:endParaRPr lang="hu-HU" sz="4400" smtClean="0"/>
          </a:p>
          <a:p>
            <a:pPr algn="ctr">
              <a:buNone/>
            </a:pPr>
            <a:r>
              <a:rPr lang="hu-HU" sz="4400" smtClean="0"/>
              <a:t>Köszönöm </a:t>
            </a:r>
            <a:r>
              <a:rPr lang="hu-HU" sz="4400" dirty="0" smtClean="0"/>
              <a:t>a figyelmet!</a:t>
            </a:r>
            <a:endParaRPr lang="hu-H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</a:t>
            </a:r>
            <a:r>
              <a:rPr lang="hu-HU" sz="1200" dirty="0" smtClean="0"/>
              <a:t>3.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sz="2400" dirty="0" smtClean="0"/>
              <a:t>Közéleti események</a:t>
            </a:r>
            <a:r>
              <a:rPr lang="hu-HU" sz="2400" dirty="0" smtClean="0"/>
              <a:t>: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000" dirty="0" smtClean="0"/>
              <a:t>Lemondott Botka László az MSZP </a:t>
            </a:r>
          </a:p>
          <a:p>
            <a:pPr>
              <a:buNone/>
            </a:pPr>
            <a:r>
              <a:rPr lang="hu-HU" sz="2000" dirty="0" smtClean="0"/>
              <a:t>miniszterelnök-jelöltségéről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Katalán népszavazás</a:t>
            </a:r>
          </a:p>
          <a:p>
            <a:pPr>
              <a:buNone/>
            </a:pPr>
            <a:r>
              <a:rPr lang="hu-HU" sz="2000" dirty="0" smtClean="0"/>
              <a:t>5,34 millió szavazó, 2,26 millió (40%) </a:t>
            </a:r>
          </a:p>
          <a:p>
            <a:pPr>
              <a:buNone/>
            </a:pPr>
            <a:r>
              <a:rPr lang="hu-HU" sz="2000" dirty="0" smtClean="0"/>
              <a:t>szavazott 90% önálló Katalóniára,</a:t>
            </a:r>
          </a:p>
          <a:p>
            <a:pPr>
              <a:buNone/>
            </a:pPr>
            <a:r>
              <a:rPr lang="hu-HU" sz="2000" dirty="0" err="1" smtClean="0"/>
              <a:t>Carles</a:t>
            </a:r>
            <a:r>
              <a:rPr lang="hu-HU" sz="2000" dirty="0" smtClean="0"/>
              <a:t> </a:t>
            </a:r>
            <a:r>
              <a:rPr lang="hu-HU" sz="2000" dirty="0" err="1" smtClean="0"/>
              <a:t>Puigdemont</a:t>
            </a: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Spanyol kormány, </a:t>
            </a:r>
            <a:r>
              <a:rPr lang="hu-HU" sz="2000" dirty="0" err="1" smtClean="0"/>
              <a:t>Mariano</a:t>
            </a:r>
            <a:r>
              <a:rPr lang="hu-HU" sz="2000" dirty="0" smtClean="0"/>
              <a:t> </a:t>
            </a:r>
            <a:r>
              <a:rPr lang="hu-HU" sz="2000" dirty="0" err="1" smtClean="0"/>
              <a:t>Rajoh</a:t>
            </a:r>
            <a:r>
              <a:rPr lang="hu-HU" sz="2000" dirty="0" smtClean="0"/>
              <a:t>, a</a:t>
            </a:r>
          </a:p>
          <a:p>
            <a:pPr>
              <a:buNone/>
            </a:pPr>
            <a:r>
              <a:rPr lang="hu-HU" sz="2000" dirty="0" smtClean="0"/>
              <a:t> spanyol alkotmánybíróság szerint alkotmányellenes a referendum – rendőri közbelépés 844 sérült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Las Vegas lövöldözés – 50 halott, 200 sebesült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pic>
        <p:nvPicPr>
          <p:cNvPr id="5" name="Kép 4" descr="Képtalálat a következőre: „carles puigdemont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172858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éptalálat a következőre: „Mariano Rajoy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412776"/>
            <a:ext cx="17636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3.</a:t>
            </a:r>
            <a:endParaRPr lang="hu-HU" sz="1200" dirty="0"/>
          </a:p>
        </p:txBody>
      </p:sp>
      <p:pic>
        <p:nvPicPr>
          <p:cNvPr id="4" name="Tartalom helye 3" descr="Képtalálat a következőre: „kohl”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Képtalálat a következőre: „schröder gerhard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294778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éptalálat a következőre: „nicolas sarkozy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21088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3.</a:t>
            </a:r>
            <a:endParaRPr lang="hu-HU" sz="1200" dirty="0"/>
          </a:p>
        </p:txBody>
      </p:sp>
      <p:pic>
        <p:nvPicPr>
          <p:cNvPr id="4" name="Tartalom helye 3" descr="Képtalálat a következőre: „hollande francois”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3816424" cy="230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Képtalálat a következőre: „medvegyev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77072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éptalálat a következőre: „Antonio Guterres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24744"/>
            <a:ext cx="2318668" cy="294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Képtalálat a következőre: „filippo grandi”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93096"/>
            <a:ext cx="20859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3.</a:t>
            </a:r>
            <a:endParaRPr lang="hu-HU" sz="1200" dirty="0"/>
          </a:p>
        </p:txBody>
      </p:sp>
      <p:pic>
        <p:nvPicPr>
          <p:cNvPr id="4" name="Tartalom helye 3" descr="Képtalálat a következőre: „tony hall bbc”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149080"/>
            <a:ext cx="3746376" cy="224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Képtalálat a következőre: „christiane amanpour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27363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éptalálat a következőre: „fareed zakaria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27717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</a:t>
            </a:r>
            <a:r>
              <a:rPr lang="hu-HU" sz="1200" dirty="0" smtClean="0"/>
              <a:t>3.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92500" lnSpcReduction="20000"/>
          </a:bodyPr>
          <a:lstStyle/>
          <a:p>
            <a:pPr marL="578358" indent="-514350">
              <a:buAutoNum type="arabicPeriod"/>
            </a:pPr>
            <a:r>
              <a:rPr lang="hu-HU" dirty="0" smtClean="0"/>
              <a:t>Helmuth Kohl német kancellár 1982-98</a:t>
            </a:r>
            <a:endParaRPr lang="hu-HU" dirty="0" smtClean="0"/>
          </a:p>
          <a:p>
            <a:pPr marL="578358" indent="-514350">
              <a:buAutoNum type="arabicPeriod"/>
            </a:pPr>
            <a:r>
              <a:rPr lang="hu-HU" dirty="0" smtClean="0"/>
              <a:t>Gerhard Schröder– </a:t>
            </a:r>
            <a:r>
              <a:rPr lang="hu-HU" dirty="0" smtClean="0"/>
              <a:t>német kancellár </a:t>
            </a:r>
            <a:r>
              <a:rPr lang="hu-HU" dirty="0" smtClean="0"/>
              <a:t>1998 - 2005</a:t>
            </a:r>
            <a:endParaRPr lang="hu-HU" dirty="0" smtClean="0"/>
          </a:p>
          <a:p>
            <a:pPr marL="578358" indent="-514350">
              <a:buAutoNum type="arabicPeriod"/>
            </a:pPr>
            <a:r>
              <a:rPr lang="hu-HU" dirty="0" smtClean="0"/>
              <a:t>Nicolas </a:t>
            </a:r>
            <a:r>
              <a:rPr lang="hu-HU" dirty="0" err="1" smtClean="0"/>
              <a:t>Sarkozy</a:t>
            </a:r>
            <a:r>
              <a:rPr lang="hu-HU" dirty="0" smtClean="0"/>
              <a:t> – francia elnök 2007-12</a:t>
            </a:r>
          </a:p>
          <a:p>
            <a:pPr marL="578358" indent="-514350">
              <a:buAutoNum type="arabicPeriod"/>
            </a:pPr>
            <a:r>
              <a:rPr lang="hu-HU" dirty="0" smtClean="0"/>
              <a:t>Francois </a:t>
            </a:r>
            <a:r>
              <a:rPr lang="hu-HU" dirty="0" err="1" smtClean="0"/>
              <a:t>Hollande</a:t>
            </a:r>
            <a:r>
              <a:rPr lang="hu-HU" dirty="0" smtClean="0"/>
              <a:t> – francia elnök 2012-17</a:t>
            </a:r>
            <a:endParaRPr lang="hu-HU" dirty="0" smtClean="0"/>
          </a:p>
          <a:p>
            <a:pPr marL="578358" indent="-514350">
              <a:buAutoNum type="arabicPeriod"/>
            </a:pPr>
            <a:r>
              <a:rPr lang="hu-HU" dirty="0" err="1" smtClean="0"/>
              <a:t>Dmitrij</a:t>
            </a:r>
            <a:r>
              <a:rPr lang="hu-HU" dirty="0" smtClean="0"/>
              <a:t> </a:t>
            </a:r>
            <a:r>
              <a:rPr lang="hu-HU" dirty="0" err="1" smtClean="0"/>
              <a:t>Medvegyev</a:t>
            </a:r>
            <a:r>
              <a:rPr lang="hu-HU" dirty="0" smtClean="0"/>
              <a:t> – orosz miniszterelnök </a:t>
            </a:r>
            <a:endParaRPr lang="hu-HU" dirty="0" smtClean="0"/>
          </a:p>
          <a:p>
            <a:pPr marL="578358" indent="-514350">
              <a:buAutoNum type="arabicPeriod"/>
            </a:pPr>
            <a:r>
              <a:rPr lang="hu-HU" dirty="0" smtClean="0"/>
              <a:t>Antonio </a:t>
            </a:r>
            <a:r>
              <a:rPr lang="hu-HU" dirty="0" err="1" smtClean="0"/>
              <a:t>Guterres</a:t>
            </a:r>
            <a:r>
              <a:rPr lang="hu-HU" dirty="0" smtClean="0"/>
              <a:t> </a:t>
            </a:r>
            <a:r>
              <a:rPr lang="hu-HU" dirty="0" smtClean="0"/>
              <a:t>– ENSZ főtitkár 2017 –</a:t>
            </a:r>
          </a:p>
          <a:p>
            <a:pPr marL="578358" indent="-514350">
              <a:buAutoNum type="arabicPeriod"/>
            </a:pPr>
            <a:r>
              <a:rPr lang="hu-HU" dirty="0" err="1" smtClean="0"/>
              <a:t>Filippo</a:t>
            </a:r>
            <a:r>
              <a:rPr lang="hu-HU" dirty="0" smtClean="0"/>
              <a:t> Grandi  </a:t>
            </a:r>
            <a:r>
              <a:rPr lang="hu-HU" dirty="0" smtClean="0"/>
              <a:t>– </a:t>
            </a:r>
            <a:r>
              <a:rPr lang="hu-HU" dirty="0" smtClean="0"/>
              <a:t>ENSZ menekültügyi főbiztos 2016 -</a:t>
            </a:r>
            <a:endParaRPr lang="hu-HU" dirty="0" smtClean="0"/>
          </a:p>
          <a:p>
            <a:pPr marL="578358" indent="-514350">
              <a:buAutoNum type="arabicPeriod"/>
            </a:pPr>
            <a:r>
              <a:rPr lang="hu-HU" dirty="0" err="1" smtClean="0"/>
              <a:t>Christine</a:t>
            </a:r>
            <a:r>
              <a:rPr lang="hu-HU" dirty="0" smtClean="0"/>
              <a:t> </a:t>
            </a:r>
            <a:r>
              <a:rPr lang="hu-HU" dirty="0" err="1" smtClean="0"/>
              <a:t>Amanpour</a:t>
            </a:r>
            <a:r>
              <a:rPr lang="hu-HU" dirty="0" smtClean="0"/>
              <a:t> – CNN nemzetközi adás</a:t>
            </a:r>
            <a:endParaRPr lang="hu-HU" dirty="0" smtClean="0"/>
          </a:p>
          <a:p>
            <a:pPr marL="578358" indent="-514350">
              <a:buAutoNum type="arabicPeriod"/>
            </a:pPr>
            <a:r>
              <a:rPr lang="hu-HU" dirty="0" err="1" smtClean="0"/>
              <a:t>Fareed</a:t>
            </a:r>
            <a:r>
              <a:rPr lang="hu-HU" dirty="0" smtClean="0"/>
              <a:t> </a:t>
            </a:r>
            <a:r>
              <a:rPr lang="hu-HU" dirty="0" err="1" smtClean="0"/>
              <a:t>Zakaria</a:t>
            </a:r>
            <a:r>
              <a:rPr lang="hu-HU" dirty="0" smtClean="0"/>
              <a:t> – CNN GPS</a:t>
            </a:r>
            <a:endParaRPr lang="hu-HU" dirty="0" smtClean="0"/>
          </a:p>
          <a:p>
            <a:pPr marL="578358" indent="-514350">
              <a:buAutoNum type="arabicPeriod"/>
            </a:pPr>
            <a:r>
              <a:rPr lang="hu-HU" dirty="0" smtClean="0"/>
              <a:t>Anthony Hall BBC elnök vezérigazgató </a:t>
            </a:r>
            <a:endParaRPr lang="hu-HU" dirty="0" smtClean="0"/>
          </a:p>
          <a:p>
            <a:pPr marL="578358" indent="-514350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</a:t>
            </a:r>
            <a:r>
              <a:rPr lang="hu-HU" sz="1200" dirty="0" smtClean="0"/>
              <a:t>3.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sz="2400" dirty="0" smtClean="0"/>
              <a:t>Az </a:t>
            </a:r>
            <a:r>
              <a:rPr lang="hu-HU" sz="2400" b="1" dirty="0" smtClean="0"/>
              <a:t>újságírói szerep, </a:t>
            </a:r>
            <a:r>
              <a:rPr lang="hu-HU" sz="2400" b="1" dirty="0" smtClean="0"/>
              <a:t>munkaszervezés és kultúra dimenzióinak átalakulása </a:t>
            </a:r>
            <a:r>
              <a:rPr lang="hu-HU" sz="2400" b="1" dirty="0" smtClean="0"/>
              <a:t> </a:t>
            </a:r>
            <a:r>
              <a:rPr lang="hu-HU" sz="2400" b="1" dirty="0" smtClean="0"/>
              <a:t>(1780-2017)</a:t>
            </a:r>
          </a:p>
          <a:p>
            <a:pPr algn="just">
              <a:buNone/>
            </a:pPr>
            <a:endParaRPr lang="hu-HU" sz="2400" b="1" dirty="0" smtClean="0"/>
          </a:p>
          <a:p>
            <a:pPr lvl="0">
              <a:buNone/>
            </a:pPr>
            <a:r>
              <a:rPr lang="hu-HU" sz="2400" dirty="0" smtClean="0"/>
              <a:t>A felvilágosodás eszmerendszeréhez </a:t>
            </a:r>
            <a:endParaRPr lang="hu-HU" sz="2400" dirty="0" smtClean="0"/>
          </a:p>
          <a:p>
            <a:pPr lvl="0">
              <a:buNone/>
            </a:pPr>
            <a:r>
              <a:rPr lang="hu-HU" sz="2400" dirty="0" smtClean="0"/>
              <a:t>kapcsolódóan </a:t>
            </a:r>
            <a:r>
              <a:rPr lang="hu-HU" sz="2400" dirty="0" smtClean="0"/>
              <a:t>az elméleti és </a:t>
            </a:r>
            <a:r>
              <a:rPr lang="hu-HU" sz="2400" dirty="0" smtClean="0"/>
              <a:t>gyakorlati</a:t>
            </a:r>
          </a:p>
          <a:p>
            <a:pPr lvl="0">
              <a:buNone/>
            </a:pPr>
            <a:r>
              <a:rPr lang="hu-HU" sz="2400" dirty="0" smtClean="0"/>
              <a:t> </a:t>
            </a:r>
            <a:r>
              <a:rPr lang="hu-HU" sz="2400" dirty="0" smtClean="0"/>
              <a:t>diskurzusok értékévé a semlegesség, </a:t>
            </a:r>
            <a:endParaRPr lang="hu-HU" sz="2400" dirty="0" smtClean="0"/>
          </a:p>
          <a:p>
            <a:pPr lvl="0">
              <a:buNone/>
            </a:pPr>
            <a:r>
              <a:rPr lang="hu-HU" sz="2400" dirty="0" smtClean="0"/>
              <a:t>az </a:t>
            </a:r>
            <a:r>
              <a:rPr lang="hu-HU" sz="2400" dirty="0" smtClean="0"/>
              <a:t>áttekinthetőség és az </a:t>
            </a:r>
            <a:r>
              <a:rPr lang="hu-HU" sz="2400" dirty="0" smtClean="0"/>
              <a:t>objektivitás</a:t>
            </a:r>
          </a:p>
          <a:p>
            <a:pPr lvl="0">
              <a:buNone/>
            </a:pPr>
            <a:r>
              <a:rPr lang="hu-HU" sz="2400" dirty="0" smtClean="0"/>
              <a:t> </a:t>
            </a:r>
            <a:r>
              <a:rPr lang="hu-HU" sz="2400" dirty="0" smtClean="0"/>
              <a:t>válik. </a:t>
            </a:r>
          </a:p>
          <a:p>
            <a:pPr lvl="0">
              <a:buNone/>
            </a:pPr>
            <a:r>
              <a:rPr lang="hu-HU" sz="2400" dirty="0" smtClean="0"/>
              <a:t>A történetírásból kölcsönzött </a:t>
            </a:r>
            <a:r>
              <a:rPr lang="hu-HU" sz="2400" dirty="0" err="1" smtClean="0"/>
              <a:t>forráskri-</a:t>
            </a:r>
            <a:endParaRPr lang="hu-HU" sz="2400" dirty="0" smtClean="0"/>
          </a:p>
          <a:p>
            <a:pPr lvl="0">
              <a:buNone/>
            </a:pPr>
            <a:r>
              <a:rPr lang="hu-HU" sz="2400" dirty="0" err="1" smtClean="0"/>
              <a:t>tikai</a:t>
            </a:r>
            <a:r>
              <a:rPr lang="hu-HU" sz="2400" dirty="0" smtClean="0"/>
              <a:t> </a:t>
            </a:r>
            <a:r>
              <a:rPr lang="hu-HU" sz="2400" dirty="0" smtClean="0"/>
              <a:t>hagyomány átplántálása az </a:t>
            </a:r>
            <a:r>
              <a:rPr lang="hu-HU" sz="2400" dirty="0" smtClean="0"/>
              <a:t>újságírás-</a:t>
            </a:r>
          </a:p>
          <a:p>
            <a:pPr lvl="0">
              <a:buNone/>
            </a:pPr>
            <a:r>
              <a:rPr lang="hu-HU" sz="2400" dirty="0" err="1" smtClean="0"/>
              <a:t>ba</a:t>
            </a:r>
            <a:r>
              <a:rPr lang="hu-HU" sz="2400" dirty="0" smtClean="0"/>
              <a:t>. August Ludwig </a:t>
            </a:r>
            <a:r>
              <a:rPr lang="hu-HU" sz="2400" dirty="0" err="1" smtClean="0"/>
              <a:t>Schlözer</a:t>
            </a:r>
            <a:r>
              <a:rPr lang="hu-HU" sz="2400" dirty="0" smtClean="0"/>
              <a:t> professzor </a:t>
            </a:r>
            <a:endParaRPr lang="hu-HU" sz="2400" dirty="0" smtClean="0"/>
          </a:p>
          <a:p>
            <a:pPr lvl="0">
              <a:buNone/>
            </a:pPr>
            <a:r>
              <a:rPr lang="hu-HU" sz="2400" dirty="0" smtClean="0"/>
              <a:t>úgynevezett </a:t>
            </a:r>
            <a:r>
              <a:rPr lang="hu-HU" sz="2400" dirty="0" smtClean="0"/>
              <a:t>újságkollégiumokat </a:t>
            </a:r>
            <a:r>
              <a:rPr lang="hu-HU" sz="2400" dirty="0" smtClean="0"/>
              <a:t>tartott</a:t>
            </a:r>
          </a:p>
          <a:p>
            <a:pPr lvl="0">
              <a:buNone/>
            </a:pPr>
            <a:r>
              <a:rPr lang="hu-HU" sz="2400" dirty="0" smtClean="0"/>
              <a:t> </a:t>
            </a:r>
            <a:r>
              <a:rPr lang="hu-HU" sz="2400" dirty="0" smtClean="0"/>
              <a:t>az 1760-70-es években </a:t>
            </a:r>
            <a:r>
              <a:rPr lang="hu-HU" sz="2400" dirty="0" err="1" smtClean="0"/>
              <a:t>Götingenben</a:t>
            </a:r>
            <a:r>
              <a:rPr lang="hu-HU" sz="2400" dirty="0" smtClean="0"/>
              <a:t>, </a:t>
            </a:r>
            <a:endParaRPr lang="hu-HU" sz="2400" dirty="0" smtClean="0"/>
          </a:p>
          <a:p>
            <a:pPr lvl="0">
              <a:buNone/>
            </a:pPr>
            <a:r>
              <a:rPr lang="hu-HU" sz="2400" dirty="0" smtClean="0"/>
              <a:t>s </a:t>
            </a:r>
            <a:r>
              <a:rPr lang="hu-HU" sz="2400" dirty="0" smtClean="0"/>
              <a:t>egy újságírói tankönyvet is írt </a:t>
            </a:r>
            <a:endParaRPr lang="hu-HU" sz="2400" dirty="0" smtClean="0"/>
          </a:p>
          <a:p>
            <a:pPr lvl="0">
              <a:buNone/>
            </a:pPr>
            <a:r>
              <a:rPr lang="hu-HU" sz="2400" dirty="0" smtClean="0"/>
              <a:t>(</a:t>
            </a:r>
            <a:r>
              <a:rPr lang="hu-HU" sz="2400" dirty="0" err="1" smtClean="0"/>
              <a:t>Entwurf</a:t>
            </a:r>
            <a:r>
              <a:rPr lang="hu-HU" sz="2400" dirty="0" smtClean="0"/>
              <a:t> </a:t>
            </a:r>
            <a:r>
              <a:rPr lang="hu-HU" sz="2400" dirty="0" err="1" smtClean="0"/>
              <a:t>eines</a:t>
            </a:r>
            <a:r>
              <a:rPr lang="hu-HU" sz="2400" dirty="0" smtClean="0"/>
              <a:t> </a:t>
            </a:r>
            <a:r>
              <a:rPr lang="hu-HU" sz="2400" dirty="0" err="1" smtClean="0"/>
              <a:t>Zeitungs</a:t>
            </a:r>
            <a:r>
              <a:rPr lang="hu-HU" sz="2400" dirty="0" smtClean="0"/>
              <a:t> </a:t>
            </a:r>
            <a:r>
              <a:rPr lang="hu-HU" sz="2400" dirty="0" err="1" smtClean="0"/>
              <a:t>Collegii</a:t>
            </a:r>
            <a:r>
              <a:rPr lang="hu-HU" sz="2400" dirty="0" smtClean="0"/>
              <a:t> 1777). </a:t>
            </a:r>
          </a:p>
          <a:p>
            <a:pPr algn="just">
              <a:buNone/>
            </a:pPr>
            <a:endParaRPr lang="hu-HU" sz="2400" b="1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6" name="Kép 5" descr="Képtalálat a következőre: „August Ludwig Schlözer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348880"/>
            <a:ext cx="204431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</a:t>
            </a:r>
            <a:r>
              <a:rPr lang="hu-HU" sz="1200" dirty="0" smtClean="0"/>
              <a:t>3.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207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hu-HU" sz="2800" dirty="0" smtClean="0"/>
              <a:t>A</a:t>
            </a:r>
            <a:r>
              <a:rPr lang="hu-HU" sz="2800" i="1" dirty="0" smtClean="0"/>
              <a:t> Magyar Hírmondó </a:t>
            </a:r>
            <a:r>
              <a:rPr lang="hu-HU" sz="2800" dirty="0" smtClean="0"/>
              <a:t>megjelenése, a hitelesség ismérve a személyes hitelesség, a szubjektivitás, az E/1 fogalmazás</a:t>
            </a:r>
            <a:r>
              <a:rPr lang="hu-HU" sz="2800" dirty="0" smtClean="0"/>
              <a:t>.</a:t>
            </a:r>
            <a:endParaRPr lang="hu-HU" sz="2800" dirty="0" smtClean="0"/>
          </a:p>
          <a:p>
            <a:pPr lvl="0">
              <a:buNone/>
            </a:pPr>
            <a:r>
              <a:rPr lang="hu-HU" sz="2800" dirty="0" smtClean="0"/>
              <a:t>Az </a:t>
            </a:r>
            <a:r>
              <a:rPr lang="hu-HU" sz="2800" dirty="0" smtClean="0"/>
              <a:t>objektivitás szavunk nincs</a:t>
            </a:r>
          </a:p>
          <a:p>
            <a:pPr lvl="0">
              <a:buNone/>
            </a:pPr>
            <a:r>
              <a:rPr lang="hu-HU" sz="2800" dirty="0" smtClean="0"/>
              <a:t> </a:t>
            </a:r>
            <a:r>
              <a:rPr lang="hu-HU" sz="2800" dirty="0" smtClean="0"/>
              <a:t>kétszáz éves. A latin </a:t>
            </a:r>
            <a:r>
              <a:rPr lang="hu-HU" sz="2800" i="1" dirty="0" err="1" smtClean="0"/>
              <a:t>objectus</a:t>
            </a:r>
            <a:endParaRPr lang="hu-HU" sz="2800" i="1" dirty="0" smtClean="0"/>
          </a:p>
          <a:p>
            <a:pPr lvl="0">
              <a:buNone/>
            </a:pPr>
            <a:r>
              <a:rPr lang="hu-HU" sz="2800" dirty="0" smtClean="0"/>
              <a:t> </a:t>
            </a:r>
            <a:r>
              <a:rPr lang="hu-HU" sz="2800" dirty="0" smtClean="0"/>
              <a:t>igenévből származik (</a:t>
            </a:r>
            <a:r>
              <a:rPr lang="hu-HU" sz="2800" dirty="0" smtClean="0"/>
              <a:t>jelentése</a:t>
            </a:r>
          </a:p>
          <a:p>
            <a:pPr lvl="0">
              <a:buNone/>
            </a:pPr>
            <a:r>
              <a:rPr lang="hu-HU" sz="2800" dirty="0" smtClean="0"/>
              <a:t>ami </a:t>
            </a:r>
            <a:r>
              <a:rPr lang="hu-HU" sz="2800" dirty="0" smtClean="0"/>
              <a:t>a szem elé van állítva), </a:t>
            </a:r>
            <a:r>
              <a:rPr lang="hu-HU" sz="2800" dirty="0" smtClean="0"/>
              <a:t>s</a:t>
            </a:r>
          </a:p>
          <a:p>
            <a:pPr lvl="0">
              <a:buNone/>
            </a:pPr>
            <a:r>
              <a:rPr lang="hu-HU" sz="2800" dirty="0" smtClean="0"/>
              <a:t> </a:t>
            </a:r>
            <a:r>
              <a:rPr lang="hu-HU" sz="2800" dirty="0" smtClean="0"/>
              <a:t>német közvetítéssel került </a:t>
            </a:r>
            <a:endParaRPr lang="hu-HU" sz="2800" dirty="0" smtClean="0"/>
          </a:p>
          <a:p>
            <a:pPr lvl="0">
              <a:buNone/>
            </a:pPr>
            <a:r>
              <a:rPr lang="hu-HU" sz="2800" dirty="0" smtClean="0"/>
              <a:t>nyelvünkbe.</a:t>
            </a:r>
          </a:p>
          <a:p>
            <a:pPr lvl="0">
              <a:buNone/>
            </a:pPr>
            <a:r>
              <a:rPr lang="hu-HU" sz="2800" dirty="0" smtClean="0"/>
              <a:t> </a:t>
            </a:r>
            <a:r>
              <a:rPr lang="hu-HU" sz="2800" dirty="0" smtClean="0"/>
              <a:t>Magyar nyelvű szövegben első </a:t>
            </a:r>
            <a:endParaRPr lang="hu-HU" sz="2800" dirty="0" smtClean="0"/>
          </a:p>
          <a:p>
            <a:pPr lvl="0">
              <a:buNone/>
            </a:pPr>
            <a:r>
              <a:rPr lang="hu-HU" sz="2800" dirty="0" smtClean="0"/>
              <a:t>említése </a:t>
            </a:r>
            <a:r>
              <a:rPr lang="hu-HU" sz="2800" dirty="0" smtClean="0"/>
              <a:t>1830-ból származik, és tárgyi</a:t>
            </a:r>
            <a:r>
              <a:rPr lang="hu-HU" sz="2800" dirty="0" smtClean="0"/>
              <a:t>,</a:t>
            </a:r>
          </a:p>
          <a:p>
            <a:pPr lvl="0">
              <a:buNone/>
            </a:pPr>
            <a:r>
              <a:rPr lang="hu-HU" sz="2800" dirty="0" smtClean="0"/>
              <a:t> </a:t>
            </a:r>
            <a:r>
              <a:rPr lang="hu-HU" sz="2800" dirty="0" smtClean="0"/>
              <a:t>tényleges, valóságos </a:t>
            </a:r>
            <a:r>
              <a:rPr lang="hu-HU" sz="2800" dirty="0" smtClean="0"/>
              <a:t>értelemben</a:t>
            </a:r>
          </a:p>
          <a:p>
            <a:pPr lvl="0">
              <a:buNone/>
            </a:pPr>
            <a:r>
              <a:rPr lang="hu-HU" sz="2800" dirty="0" smtClean="0"/>
              <a:t> </a:t>
            </a:r>
            <a:r>
              <a:rPr lang="hu-HU" sz="2800" dirty="0" smtClean="0"/>
              <a:t>használták. Gyakrabban </a:t>
            </a:r>
            <a:r>
              <a:rPr lang="hu-HU" sz="2800" dirty="0" smtClean="0"/>
              <a:t>csupán</a:t>
            </a:r>
          </a:p>
          <a:p>
            <a:pPr lvl="0">
              <a:buNone/>
            </a:pPr>
            <a:r>
              <a:rPr lang="hu-HU" sz="2800" dirty="0" smtClean="0"/>
              <a:t> </a:t>
            </a:r>
            <a:r>
              <a:rPr lang="hu-HU" sz="2800" dirty="0" smtClean="0"/>
              <a:t>az 1870-es évektől találkozunk vele</a:t>
            </a:r>
            <a:r>
              <a:rPr lang="hu-HU" sz="2800" dirty="0" smtClean="0"/>
              <a:t>,</a:t>
            </a:r>
          </a:p>
          <a:p>
            <a:pPr lvl="0">
              <a:buNone/>
            </a:pPr>
            <a:r>
              <a:rPr lang="hu-HU" sz="2800" dirty="0" smtClean="0"/>
              <a:t> </a:t>
            </a:r>
            <a:r>
              <a:rPr lang="hu-HU" sz="2800" dirty="0" smtClean="0"/>
              <a:t>a tárgyilagos szó szinonimájaként.</a:t>
            </a:r>
          </a:p>
          <a:p>
            <a:pPr hangingPunct="0">
              <a:buNone/>
            </a:pPr>
            <a:r>
              <a:rPr lang="hu-HU" sz="2800" dirty="0" smtClean="0"/>
              <a:t>Az eredeti idézet: … A legmegválasztóbb </a:t>
            </a:r>
            <a:r>
              <a:rPr lang="hu-HU" sz="2800" dirty="0" err="1" smtClean="0"/>
              <a:t>objectiv</a:t>
            </a:r>
            <a:r>
              <a:rPr lang="hu-HU" sz="2800" dirty="0" smtClean="0"/>
              <a:t> ellentét köztük </a:t>
            </a:r>
            <a:r>
              <a:rPr lang="hu-HU" sz="2800" dirty="0" smtClean="0"/>
              <a:t>az</a:t>
            </a:r>
            <a:endParaRPr lang="hu-HU" sz="2800" dirty="0" smtClean="0"/>
          </a:p>
          <a:p>
            <a:pPr lvl="0">
              <a:buNone/>
            </a:pPr>
            <a:endParaRPr lang="hu-HU" sz="2800" dirty="0" smtClean="0"/>
          </a:p>
          <a:p>
            <a:pPr lvl="0">
              <a:buNone/>
            </a:pPr>
            <a:endParaRPr lang="hu-HU" sz="2800" dirty="0" smtClean="0"/>
          </a:p>
        </p:txBody>
      </p:sp>
      <p:pic>
        <p:nvPicPr>
          <p:cNvPr id="4" name="Kép 3" descr="Képtalálat a következőre: „magyar hírmondó”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916832"/>
            <a:ext cx="24160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/>
          </a:bodyPr>
          <a:lstStyle/>
          <a:p>
            <a:pPr algn="r"/>
            <a:r>
              <a:rPr lang="hu-HU" sz="1200" dirty="0" smtClean="0"/>
              <a:t>Bevezetés a nyomtatott és elektronikus újságírásba / </a:t>
            </a:r>
            <a:r>
              <a:rPr lang="hu-HU" sz="1200" dirty="0" smtClean="0"/>
              <a:t>3.</a:t>
            </a:r>
            <a:endParaRPr lang="hu-HU" sz="1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hu-HU" sz="2000" dirty="0" smtClean="0"/>
              <a:t>Az újságírás </a:t>
            </a:r>
            <a:r>
              <a:rPr lang="hu-HU" sz="2000" dirty="0" smtClean="0"/>
              <a:t>intézményrendszerének </a:t>
            </a:r>
            <a:r>
              <a:rPr lang="hu-HU" sz="2000" dirty="0" smtClean="0"/>
              <a:t>fontos elemei, a hírügynökségek kialakulásának indulása</a:t>
            </a:r>
            <a:r>
              <a:rPr lang="hu-HU" sz="2000" dirty="0" smtClean="0"/>
              <a:t>. </a:t>
            </a:r>
            <a:r>
              <a:rPr lang="hu-HU" sz="2000" dirty="0" err="1" smtClean="0"/>
              <a:t>Meier</a:t>
            </a:r>
            <a:r>
              <a:rPr lang="hu-HU" sz="2000" dirty="0" smtClean="0"/>
              <a:t> alapján, a 19. század közepéig stilisztikailag javították a német birodalmi gyűlésben elhangzott beszédeket, vagyis nem szó szerint közölték. </a:t>
            </a:r>
          </a:p>
          <a:p>
            <a:pPr>
              <a:buNone/>
            </a:pPr>
            <a:r>
              <a:rPr lang="hu-HU" sz="2000" dirty="0" smtClean="0"/>
              <a:t>A pozitivizmus megjelenése: a filozófiai hagyományban a tények megfigyelőtől független voltát hangsúlyozza, az újságírásban inkább semlegességet jelent</a:t>
            </a:r>
            <a:r>
              <a:rPr lang="hu-HU" sz="2000" dirty="0" smtClean="0"/>
              <a:t>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Újságírók: lelkészek,</a:t>
            </a:r>
          </a:p>
          <a:p>
            <a:pPr>
              <a:buNone/>
            </a:pPr>
            <a:r>
              <a:rPr lang="hu-HU" sz="2000" dirty="0" smtClean="0"/>
              <a:t> irodalmárok, </a:t>
            </a:r>
          </a:p>
          <a:p>
            <a:pPr>
              <a:buNone/>
            </a:pPr>
            <a:r>
              <a:rPr lang="hu-HU" sz="2000" dirty="0" smtClean="0"/>
              <a:t>jogász végzettségűek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1400" dirty="0" smtClean="0">
                <a:hlinkClick r:id="rId2"/>
              </a:rPr>
              <a:t>https://mediatortenet.wordpress.com</a:t>
            </a:r>
            <a:r>
              <a:rPr lang="hu-HU" sz="1400" dirty="0" smtClean="0">
                <a:hlinkClick r:id="rId2"/>
              </a:rPr>
              <a:t>/</a:t>
            </a:r>
            <a:endParaRPr lang="hu-HU" sz="1400" dirty="0" smtClean="0"/>
          </a:p>
          <a:p>
            <a:pPr>
              <a:buNone/>
            </a:pPr>
            <a:r>
              <a:rPr lang="hu-HU" sz="1400" dirty="0" smtClean="0"/>
              <a:t>2014/11/30/</a:t>
            </a:r>
            <a:r>
              <a:rPr lang="hu-HU" sz="1400" dirty="0" err="1" smtClean="0"/>
              <a:t>hazai-s-kulfoldi-tudositasok</a:t>
            </a:r>
            <a:endParaRPr lang="hu-HU" sz="1400" dirty="0" smtClean="0"/>
          </a:p>
          <a:p>
            <a:pPr>
              <a:buNone/>
            </a:pPr>
            <a:r>
              <a:rPr lang="hu-HU" sz="1400" dirty="0" smtClean="0"/>
              <a:t>-1808-1840</a:t>
            </a:r>
            <a:r>
              <a:rPr lang="hu-HU" sz="1400" dirty="0" smtClean="0"/>
              <a:t>/</a:t>
            </a:r>
            <a:endParaRPr lang="hu-HU" sz="1400" dirty="0" smtClean="0"/>
          </a:p>
          <a:p>
            <a:pPr>
              <a:buNone/>
            </a:pPr>
            <a:endParaRPr lang="hu-HU" sz="2000" dirty="0"/>
          </a:p>
        </p:txBody>
      </p:sp>
      <p:pic>
        <p:nvPicPr>
          <p:cNvPr id="6" name="Kép 5" descr="Képtalálat a következőre: „Kultsár István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1665734" cy="259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Képtalálat a következőre: „maszák hugó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861048"/>
            <a:ext cx="16192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513</TotalTime>
  <Words>920</Words>
  <Application>Microsoft Office PowerPoint</Application>
  <PresentationFormat>Diavetítés a képernyőre (4:3 oldalarány)</PresentationFormat>
  <Paragraphs>143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Lendület</vt:lpstr>
      <vt:lpstr>Bevezetés a nyomtatott és elektronikus újságírásba 3. 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  <vt:lpstr>Bevezetés a nyomtatott és elektronikus újságírásba / 3.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 a nyomtatott és elektronikus újságírásba 3.</dc:title>
  <dc:creator>Dr. Andok Monika</dc:creator>
  <cp:lastModifiedBy>Dr. Andok Monika</cp:lastModifiedBy>
  <cp:revision>13</cp:revision>
  <dcterms:created xsi:type="dcterms:W3CDTF">2017-10-02T10:37:40Z</dcterms:created>
  <dcterms:modified xsi:type="dcterms:W3CDTF">2017-10-02T19:11:01Z</dcterms:modified>
</cp:coreProperties>
</file>