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8C7A-2FE2-41A0-8A18-B9F7F4B5C078}" type="datetimeFigureOut">
              <a:rPr lang="hu-HU" smtClean="0"/>
              <a:pPr/>
              <a:t>2019.10.22.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27F2E-35AF-444A-87CB-A627D474FA2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Kameramozgások, belső vágás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pPr algn="r"/>
            <a:r>
              <a:rPr lang="hu-HU" dirty="0" smtClean="0"/>
              <a:t>PPKE-BTK</a:t>
            </a:r>
          </a:p>
          <a:p>
            <a:pPr algn="r"/>
            <a:r>
              <a:rPr lang="hu-HU" dirty="0" smtClean="0"/>
              <a:t>Dr. Zalán Márk</a:t>
            </a:r>
          </a:p>
          <a:p>
            <a:pPr algn="r"/>
            <a:r>
              <a:rPr lang="hu-HU" dirty="0" smtClean="0"/>
              <a:t>2019.09.24</a:t>
            </a:r>
            <a:r>
              <a:rPr lang="hu-HU" dirty="0" smtClean="0"/>
              <a:t>.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Russian A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3068960"/>
            <a:ext cx="1695655" cy="3229819"/>
          </a:xfrm>
        </p:spPr>
      </p:pic>
      <p:pic>
        <p:nvPicPr>
          <p:cNvPr id="5" name="Kép 4" descr="Victor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068960"/>
            <a:ext cx="1738994" cy="3312368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899592" y="980728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/>
              <a:t>„Egybeállításos” filmek</a:t>
            </a:r>
            <a:endParaRPr lang="hu-HU" sz="4000" dirty="0"/>
          </a:p>
        </p:txBody>
      </p:sp>
      <p:pic>
        <p:nvPicPr>
          <p:cNvPr id="7" name="Kép 6" descr="Rope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068960"/>
            <a:ext cx="2231824" cy="3286120"/>
          </a:xfrm>
          <a:prstGeom prst="rect">
            <a:avLst/>
          </a:prstGeom>
        </p:spPr>
      </p:pic>
      <p:pic>
        <p:nvPicPr>
          <p:cNvPr id="8" name="Kép 7" descr="EG-14175_po-reg-medium_ori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93664" y="3068960"/>
            <a:ext cx="2331794" cy="33950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kameramozgások funkciói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Fokozza a térélményt</a:t>
            </a:r>
          </a:p>
          <a:p>
            <a:r>
              <a:rPr lang="hu-HU" dirty="0" smtClean="0"/>
              <a:t>Elősegíti a hősökkel való azonosulást</a:t>
            </a:r>
          </a:p>
          <a:p>
            <a:r>
              <a:rPr lang="hu-HU" dirty="0" smtClean="0"/>
              <a:t>Irányítja a figyelmet</a:t>
            </a:r>
          </a:p>
          <a:p>
            <a:r>
              <a:rPr lang="hu-HU" dirty="0" smtClean="0"/>
              <a:t>Dramaturgiai funkciók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Kameramozgások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Svenk</a:t>
            </a:r>
            <a:endParaRPr lang="hu-HU" dirty="0" smtClean="0"/>
          </a:p>
          <a:p>
            <a:r>
              <a:rPr lang="hu-HU" dirty="0" smtClean="0"/>
              <a:t>Kocsizás</a:t>
            </a:r>
          </a:p>
          <a:p>
            <a:r>
              <a:rPr lang="hu-HU" dirty="0" smtClean="0"/>
              <a:t>Lendítés</a:t>
            </a:r>
          </a:p>
          <a:p>
            <a:r>
              <a:rPr lang="hu-HU" dirty="0" smtClean="0"/>
              <a:t>Daruzás</a:t>
            </a:r>
          </a:p>
          <a:p>
            <a:r>
              <a:rPr lang="hu-HU" dirty="0" smtClean="0"/>
              <a:t>Zoom</a:t>
            </a:r>
          </a:p>
          <a:p>
            <a:r>
              <a:rPr lang="hu-HU" dirty="0" err="1" smtClean="0"/>
              <a:t>Kézikamera</a:t>
            </a:r>
            <a:endParaRPr lang="hu-HU" dirty="0" smtClean="0"/>
          </a:p>
          <a:p>
            <a:r>
              <a:rPr lang="hu-HU" dirty="0" smtClean="0"/>
              <a:t>Szubjektív kamera</a:t>
            </a:r>
          </a:p>
          <a:p>
            <a:r>
              <a:rPr lang="hu-HU" dirty="0" smtClean="0"/>
              <a:t>Összetett mozgások, avagy hol a kamera? (belső vágás)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Svenk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Pásztázás, kamerafordulás</a:t>
            </a:r>
          </a:p>
          <a:p>
            <a:pPr>
              <a:buNone/>
            </a:pPr>
            <a:r>
              <a:rPr lang="hu-HU" dirty="0" smtClean="0"/>
              <a:t>A kamera helyet nem változtat, csak függőleges vagy vízszintes tengelye körül forog. </a:t>
            </a:r>
          </a:p>
          <a:p>
            <a:pPr>
              <a:buNone/>
            </a:pPr>
            <a:r>
              <a:rPr lang="hu-HU" dirty="0" smtClean="0"/>
              <a:t>Leíró jellegű, megismertet a környezettel.</a:t>
            </a:r>
          </a:p>
          <a:p>
            <a:pPr>
              <a:buNone/>
            </a:pPr>
            <a:r>
              <a:rPr lang="hu-HU" dirty="0" smtClean="0"/>
              <a:t>Ha vízszintesen mozog, tájat pásztáz: panorámázás.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Kocsizás (</a:t>
            </a:r>
            <a:r>
              <a:rPr lang="hu-HU" dirty="0" err="1" smtClean="0"/>
              <a:t>fahrt</a:t>
            </a:r>
            <a:r>
              <a:rPr lang="hu-HU" dirty="0" smtClean="0"/>
              <a:t>)</a:t>
            </a:r>
            <a:endParaRPr lang="hu-HU" dirty="0"/>
          </a:p>
        </p:txBody>
      </p:sp>
      <p:pic>
        <p:nvPicPr>
          <p:cNvPr id="4" name="Tartalom helye 3" descr="camera_dolly_track-1024x5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772816"/>
            <a:ext cx="5171413" cy="2908920"/>
          </a:xfrm>
        </p:spPr>
      </p:pic>
      <p:sp>
        <p:nvSpPr>
          <p:cNvPr id="5" name="Szövegdoboz 4"/>
          <p:cNvSpPr txBox="1"/>
          <p:nvPr/>
        </p:nvSpPr>
        <p:spPr>
          <a:xfrm>
            <a:off x="0" y="1196752"/>
            <a:ext cx="37079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 kamerát sínre szerelik és a szereplőkhöz vagy tárgyakhoz viszonyítva mozog.</a:t>
            </a:r>
          </a:p>
          <a:p>
            <a:r>
              <a:rPr lang="hu-HU" sz="2000" dirty="0" smtClean="0"/>
              <a:t>Mozoghat előre, hátra, oldalt.</a:t>
            </a:r>
          </a:p>
          <a:p>
            <a:endParaRPr lang="hu-HU" sz="2000" dirty="0" smtClean="0"/>
          </a:p>
          <a:p>
            <a:r>
              <a:rPr lang="hu-HU" sz="2000" dirty="0" smtClean="0"/>
              <a:t>Előre:  ráközelít a személyre vagy tárgyra. Leggyakrabban használt forma, érzelemfokozó hatása is van.</a:t>
            </a:r>
          </a:p>
          <a:p>
            <a:endParaRPr lang="hu-HU" sz="2000" dirty="0" smtClean="0"/>
          </a:p>
          <a:p>
            <a:r>
              <a:rPr lang="hu-HU" sz="2000" dirty="0" smtClean="0"/>
              <a:t>Hátra: eltávolodik a kamera, kifejezheti az elszakadás, de a magány, elhagyatottság és halál fájdalmát is.</a:t>
            </a:r>
          </a:p>
          <a:p>
            <a:endParaRPr lang="hu-HU" sz="2000" dirty="0" smtClean="0"/>
          </a:p>
          <a:p>
            <a:r>
              <a:rPr lang="hu-HU" sz="2000" dirty="0" smtClean="0"/>
              <a:t>Oldal: leíró jellegű.</a:t>
            </a:r>
            <a:endParaRPr lang="hu-H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Lendítés: nagyot lendítünk a kamerán, a kiinduló kép és a befejező kép között elmosódnak a személyek és a tárgyak.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Daruzás (krán): a kamera függőleges emelkedése vagy süllyedése. A film expozíciójában leíró jellegű, megmutatja a környezetet. Felemelkedésnél lezárást vagy drámai tartalmat fejez ki. </a:t>
            </a:r>
            <a:endParaRPr lang="hu-HU" dirty="0"/>
          </a:p>
        </p:txBody>
      </p:sp>
      <p:pic>
        <p:nvPicPr>
          <p:cNvPr id="4" name="Kép 3" descr="Dar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149302"/>
            <a:ext cx="3802882" cy="25333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Zoom (</a:t>
            </a:r>
            <a:r>
              <a:rPr lang="hu-HU" dirty="0" err="1" smtClean="0"/>
              <a:t>varió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Optikai mozgás, ennek segítségével közelít vagy távolít a kamera.</a:t>
            </a:r>
          </a:p>
          <a:p>
            <a:pPr>
              <a:buNone/>
            </a:pPr>
            <a:r>
              <a:rPr lang="hu-HU" dirty="0" err="1" smtClean="0"/>
              <a:t>Zoom-fahrt</a:t>
            </a:r>
            <a:r>
              <a:rPr lang="hu-HU" dirty="0" smtClean="0"/>
              <a:t>: a kamera hátrakocsizik, miközben </a:t>
            </a:r>
            <a:r>
              <a:rPr lang="hu-HU" dirty="0" err="1" smtClean="0"/>
              <a:t>zoomol</a:t>
            </a:r>
            <a:r>
              <a:rPr lang="hu-HU" dirty="0" smtClean="0"/>
              <a:t>. Főleg drámai jeleneteknél alkalmazzák. 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err="1" smtClean="0"/>
              <a:t>Kézikamera</a:t>
            </a:r>
            <a:r>
              <a:rPr lang="hu-HU" dirty="0" smtClean="0"/>
              <a:t>: a realizmust erősíti, de akciófilmekben is alkalmazzák.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Szubjektív kamera (POV): a jelenetet a szereplő szemszögéből láthatjuk. 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Összetett mozgások, avagy hol a kamera? (belső vágás)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Belső vágás: képen belüli vágás, több plán egy jelenetben.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Hol a kamera?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Virtuális kamera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284</Words>
  <Application>Microsoft Office PowerPoint</Application>
  <PresentationFormat>Diavetítés a képernyőre (4:3 oldalarány)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Kameramozgások, belső vágás</vt:lpstr>
      <vt:lpstr>A kameramozgások funkciói</vt:lpstr>
      <vt:lpstr>Kameramozgások</vt:lpstr>
      <vt:lpstr>Svenk</vt:lpstr>
      <vt:lpstr>Kocsizás (fahrt)</vt:lpstr>
      <vt:lpstr>6. dia</vt:lpstr>
      <vt:lpstr>Zoom (varió)</vt:lpstr>
      <vt:lpstr>8. dia</vt:lpstr>
      <vt:lpstr>Összetett mozgások, avagy hol a kamera? (belső vágás)</vt:lpstr>
      <vt:lpstr>10.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Admin</dc:creator>
  <cp:lastModifiedBy>Admin</cp:lastModifiedBy>
  <cp:revision>19</cp:revision>
  <dcterms:created xsi:type="dcterms:W3CDTF">2017-09-25T14:55:28Z</dcterms:created>
  <dcterms:modified xsi:type="dcterms:W3CDTF">2019-10-22T13:28:47Z</dcterms:modified>
</cp:coreProperties>
</file>