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7" r:id="rId1"/>
  </p:sldMasterIdLst>
  <p:notesMasterIdLst>
    <p:notesMasterId r:id="rId8"/>
  </p:notesMasterIdLst>
  <p:sldIdLst>
    <p:sldId id="267" r:id="rId2"/>
    <p:sldId id="282" r:id="rId3"/>
    <p:sldId id="281" r:id="rId4"/>
    <p:sldId id="274" r:id="rId5"/>
    <p:sldId id="259" r:id="rId6"/>
    <p:sldId id="283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3399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E7E7E-9011-4E02-9D53-26B65E07D1C0}" type="datetimeFigureOut">
              <a:rPr lang="hu-HU" smtClean="0"/>
              <a:t>2018.01.25.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08E73-8535-409E-9096-11390CC07CF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8565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46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08E73-8535-409E-9096-11390CC07CF2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07321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mtClean="0"/>
              <a:t>Fordítás a kommunizmus alatt. A populáris irodalom esete Magyarországon 1948-1988. – Tűnődések a magyar műfordítók helyzetéről</a:t>
            </a:r>
            <a:r>
              <a:rPr lang="hu-HU" baseline="0" smtClean="0"/>
              <a:t> (Színpadon a műfordító konferencia) – A mesék szerepe Sheri S Tepper Szépség és Terry Pratchett Vége a mesének c. regényeiben vagy Pratchett az öregedésről (Európai Anglisztika Társaság) – Populáris műfajok vizuális megjelenítése (EUPOP) – Klturális emlékezetvesztés (Összehasonlító kultúratudományi konferencia)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08E73-8535-409E-9096-11390CC07CF2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1839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D572-FCEE-427D-B566-80AFCC1E2502}" type="datetimeFigureOut">
              <a:rPr lang="hu-HU" smtClean="0"/>
              <a:t>2018.01.25.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179B-EC44-41D5-9C1D-1D692B9C93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1671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D572-FCEE-427D-B566-80AFCC1E2502}" type="datetimeFigureOut">
              <a:rPr lang="hu-HU" smtClean="0"/>
              <a:t>2018.01.25.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179B-EC44-41D5-9C1D-1D692B9C93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1137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D572-FCEE-427D-B566-80AFCC1E2502}" type="datetimeFigureOut">
              <a:rPr lang="hu-HU" smtClean="0"/>
              <a:t>2018.01.25.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179B-EC44-41D5-9C1D-1D692B9C93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31485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D572-FCEE-427D-B566-80AFCC1E2502}" type="datetimeFigureOut">
              <a:rPr lang="hu-HU" smtClean="0"/>
              <a:t>2018.01.25.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179B-EC44-41D5-9C1D-1D692B9C93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93437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D572-FCEE-427D-B566-80AFCC1E2502}" type="datetimeFigureOut">
              <a:rPr lang="hu-HU" smtClean="0"/>
              <a:t>2018.01.25.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179B-EC44-41D5-9C1D-1D692B9C93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39495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D572-FCEE-427D-B566-80AFCC1E2502}" type="datetimeFigureOut">
              <a:rPr lang="hu-HU" smtClean="0"/>
              <a:t>2018.01.25.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179B-EC44-41D5-9C1D-1D692B9C93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290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D572-FCEE-427D-B566-80AFCC1E2502}" type="datetimeFigureOut">
              <a:rPr lang="hu-HU" smtClean="0"/>
              <a:t>2018.01.25.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179B-EC44-41D5-9C1D-1D692B9C93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5452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D572-FCEE-427D-B566-80AFCC1E2502}" type="datetimeFigureOut">
              <a:rPr lang="hu-HU" smtClean="0"/>
              <a:t>2018.01.25.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179B-EC44-41D5-9C1D-1D692B9C93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64827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D572-FCEE-427D-B566-80AFCC1E2502}" type="datetimeFigureOut">
              <a:rPr lang="hu-HU" smtClean="0"/>
              <a:t>2018.01.25.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179B-EC44-41D5-9C1D-1D692B9C93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7466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D572-FCEE-427D-B566-80AFCC1E2502}" type="datetimeFigureOut">
              <a:rPr lang="hu-HU" smtClean="0"/>
              <a:t>2018.01.25.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179B-EC44-41D5-9C1D-1D692B9C93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17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D572-FCEE-427D-B566-80AFCC1E2502}" type="datetimeFigureOut">
              <a:rPr lang="hu-HU" smtClean="0"/>
              <a:t>2018.01.25.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179B-EC44-41D5-9C1D-1D692B9C93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066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D572-FCEE-427D-B566-80AFCC1E2502}" type="datetimeFigureOut">
              <a:rPr lang="hu-HU" smtClean="0"/>
              <a:t>2018.01.25.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179B-EC44-41D5-9C1D-1D692B9C93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132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9D572-FCEE-427D-B566-80AFCC1E2502}" type="datetimeFigureOut">
              <a:rPr lang="hu-HU" smtClean="0"/>
              <a:t>2018.01.25.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4179B-EC44-41D5-9C1D-1D692B9C93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334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89D572-FCEE-427D-B566-80AFCC1E2502}" type="datetimeFigureOut">
              <a:rPr lang="hu-HU" smtClean="0"/>
              <a:t>2018.01.25.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824179B-EC44-41D5-9C1D-1D692B9C93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5067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889D572-FCEE-427D-B566-80AFCC1E2502}" type="datetimeFigureOut">
              <a:rPr lang="hu-HU" smtClean="0"/>
              <a:t>2018.01.25.</a:t>
            </a:fld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824179B-EC44-41D5-9C1D-1D692B9C93A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3202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88" r:id="rId1"/>
    <p:sldLayoutId id="2147484389" r:id="rId2"/>
    <p:sldLayoutId id="2147484390" r:id="rId3"/>
    <p:sldLayoutId id="2147484391" r:id="rId4"/>
    <p:sldLayoutId id="2147484392" r:id="rId5"/>
    <p:sldLayoutId id="2147484393" r:id="rId6"/>
    <p:sldLayoutId id="2147484394" r:id="rId7"/>
    <p:sldLayoutId id="2147484395" r:id="rId8"/>
    <p:sldLayoutId id="2147484396" r:id="rId9"/>
    <p:sldLayoutId id="2147484397" r:id="rId10"/>
    <p:sldLayoutId id="2147484398" r:id="rId11"/>
    <p:sldLayoutId id="2147484399" r:id="rId12"/>
    <p:sldLayoutId id="2147484400" r:id="rId13"/>
    <p:sldLayoutId id="214748440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10" Type="http://schemas.openxmlformats.org/officeDocument/2006/relationships/image" Target="../media/image12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>
                <a:solidFill>
                  <a:schemeClr val="bg1"/>
                </a:solidFill>
              </a:rPr>
              <a:t>Sohár Anikó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5080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4000" b="1">
                <a:solidFill>
                  <a:schemeClr val="bg1"/>
                </a:solidFill>
              </a:rPr>
              <a:t>Bemutatkozik a </a:t>
            </a:r>
            <a:r>
              <a:rPr lang="hu-HU" sz="4000" b="1" smtClean="0">
                <a:solidFill>
                  <a:schemeClr val="bg1"/>
                </a:solidFill>
              </a:rPr>
              <a:t>PPKE „Populáris </a:t>
            </a:r>
            <a:r>
              <a:rPr lang="hu-HU" sz="4000" b="1">
                <a:solidFill>
                  <a:schemeClr val="bg1"/>
                </a:solidFill>
              </a:rPr>
              <a:t>kultúra és fantasztikum az angol nyelvű </a:t>
            </a:r>
            <a:r>
              <a:rPr lang="hu-HU" sz="4000" b="1" smtClean="0">
                <a:solidFill>
                  <a:schemeClr val="bg1"/>
                </a:solidFill>
              </a:rPr>
              <a:t>országokban” kutatócsoportja</a:t>
            </a:r>
          </a:p>
          <a:p>
            <a:pPr marL="0" indent="0" algn="ctr">
              <a:buNone/>
            </a:pPr>
            <a:r>
              <a:rPr lang="hu-HU" sz="4000" b="1" smtClean="0">
                <a:solidFill>
                  <a:schemeClr val="bg1"/>
                </a:solidFill>
              </a:rPr>
              <a:t>Sophianum, 2018. január 24.</a:t>
            </a:r>
            <a:endParaRPr lang="hu-HU" b="1">
              <a:solidFill>
                <a:schemeClr val="bg1"/>
              </a:solidFill>
            </a:endParaRPr>
          </a:p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302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667" y="67738"/>
            <a:ext cx="2199503" cy="1573427"/>
          </a:xfrm>
          <a:ln w="76200">
            <a:noFill/>
          </a:ln>
        </p:spPr>
        <p:txBody>
          <a:bodyPr/>
          <a:lstStyle/>
          <a:p>
            <a:r>
              <a:rPr lang="hu-HU" smtClean="0"/>
              <a:t>Össze-</a:t>
            </a:r>
            <a:br>
              <a:rPr lang="hu-HU" smtClean="0"/>
            </a:br>
            <a:r>
              <a:rPr lang="hu-HU" smtClean="0"/>
              <a:t>foglaló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2995" y="2222287"/>
            <a:ext cx="11804821" cy="44421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/>
              <a:t>1986-ban, talán elsőként az országban, arról írtam összehasonlító irodalomtörténeti </a:t>
            </a:r>
            <a:r>
              <a:rPr lang="hu-HU" sz="2400" smtClean="0"/>
              <a:t>szakdolgozatom, </a:t>
            </a:r>
            <a:r>
              <a:rPr lang="hu-HU" sz="2400"/>
              <a:t>milyen mitikus, mondai és meseelemeket használt föl Tolkien a </a:t>
            </a:r>
            <a:r>
              <a:rPr lang="hu-HU" sz="2400" i="1"/>
              <a:t>Silmarillion</a:t>
            </a:r>
            <a:r>
              <a:rPr lang="hu-HU" sz="2400"/>
              <a:t>ban, </a:t>
            </a:r>
            <a:r>
              <a:rPr lang="hu-HU" sz="2400" i="1"/>
              <a:t>A babó</a:t>
            </a:r>
            <a:r>
              <a:rPr lang="hu-HU" sz="2400"/>
              <a:t>ban és </a:t>
            </a:r>
            <a:r>
              <a:rPr lang="hu-HU" sz="2400" i="1"/>
              <a:t>A Gyűrűk Urá</a:t>
            </a:r>
            <a:r>
              <a:rPr lang="hu-HU" sz="2400"/>
              <a:t>ban, majd utána minden tanévben tartottam olyan kurzust </a:t>
            </a:r>
            <a:r>
              <a:rPr lang="hu-HU" sz="2400" smtClean="0"/>
              <a:t>az ELTE </a:t>
            </a:r>
            <a:r>
              <a:rPr lang="hu-HU" sz="2400"/>
              <a:t>Világirodalmi </a:t>
            </a:r>
            <a:r>
              <a:rPr lang="hu-HU" sz="2400" smtClean="0"/>
              <a:t>Tanszékén</a:t>
            </a:r>
            <a:r>
              <a:rPr lang="hu-HU" sz="2400"/>
              <a:t>, amely fantasztikus irodalommal </a:t>
            </a:r>
            <a:r>
              <a:rPr lang="hu-HU" sz="2400" smtClean="0"/>
              <a:t>foglalkozott, s </a:t>
            </a:r>
            <a:r>
              <a:rPr lang="hu-HU" sz="2400"/>
              <a:t>műfordító szemináriumaimra is előszeretettel vittem ilyen típusú </a:t>
            </a:r>
            <a:r>
              <a:rPr lang="hu-HU" sz="2400"/>
              <a:t>szövegeket </a:t>
            </a:r>
            <a:r>
              <a:rPr lang="hu-HU" sz="2400"/>
              <a:t>(</a:t>
            </a:r>
            <a:r>
              <a:rPr lang="hu-HU" sz="2400" smtClean="0"/>
              <a:t>1989-1993). </a:t>
            </a:r>
            <a:r>
              <a:rPr lang="hu-HU" sz="2400"/>
              <a:t>1993 óta kutatom a sff irodalmat és annak magyarországi meghonosítását. A rendszerváltás utáni években lezajlott kulturális sff átültetésről írtam a doktori </a:t>
            </a:r>
            <a:r>
              <a:rPr lang="hu-HU" sz="2400" smtClean="0"/>
              <a:t>értekezésem (</a:t>
            </a:r>
            <a:r>
              <a:rPr lang="hu-HU" sz="2400" i="1" smtClean="0"/>
              <a:t>The Cultural Transfer of Science Fiction and Fantasy</a:t>
            </a:r>
            <a:r>
              <a:rPr lang="hu-HU" sz="2400" smtClean="0"/>
              <a:t>, Peter Lang 1999). </a:t>
            </a:r>
            <a:r>
              <a:rPr lang="hu-HU" sz="2400"/>
              <a:t>Leginkább a kultúrák közti </a:t>
            </a:r>
            <a:r>
              <a:rPr lang="hu-HU" sz="2400" smtClean="0"/>
              <a:t>átvitel, átültetés érdekel</a:t>
            </a:r>
            <a:r>
              <a:rPr lang="hu-HU" sz="2400"/>
              <a:t>, </a:t>
            </a:r>
            <a:r>
              <a:rPr lang="hu-HU" sz="2400" smtClean="0"/>
              <a:t>részint, </a:t>
            </a:r>
            <a:r>
              <a:rPr lang="hu-HU" sz="2400"/>
              <a:t>mert magam is fordítok, </a:t>
            </a:r>
            <a:r>
              <a:rPr lang="hu-HU" sz="2400" smtClean="0"/>
              <a:t>részint, </a:t>
            </a:r>
            <a:r>
              <a:rPr lang="hu-HU" sz="2400"/>
              <a:t>mert ezen bukik el a legtöbb </a:t>
            </a:r>
            <a:r>
              <a:rPr lang="hu-HU" sz="2400" smtClean="0"/>
              <a:t>fordítás. Az </a:t>
            </a:r>
            <a:r>
              <a:rPr lang="hu-HU" sz="2400"/>
              <a:t>utóbbi időben az sff vizuális </a:t>
            </a:r>
            <a:r>
              <a:rPr lang="hu-HU" sz="2400" smtClean="0"/>
              <a:t>megjelenítésével, illetve az egyetemek sff ábrázolásával foglalkozom.</a:t>
            </a:r>
            <a:endParaRPr lang="hu-HU" sz="2400"/>
          </a:p>
        </p:txBody>
      </p:sp>
      <p:pic>
        <p:nvPicPr>
          <p:cNvPr id="11" name="Kép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6927" y="50413"/>
            <a:ext cx="3475073" cy="183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46" y="50413"/>
            <a:ext cx="1259496" cy="1836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95" y="324429"/>
            <a:ext cx="4120896" cy="13167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232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033" y="697822"/>
            <a:ext cx="2654011" cy="970450"/>
          </a:xfrm>
        </p:spPr>
        <p:txBody>
          <a:bodyPr/>
          <a:lstStyle/>
          <a:p>
            <a:r>
              <a:rPr lang="hu-HU" smtClean="0">
                <a:solidFill>
                  <a:schemeClr val="bg1"/>
                </a:solidFill>
              </a:rPr>
              <a:t>TÉMÁK</a:t>
            </a:r>
            <a:endParaRPr lang="hu-HU">
              <a:solidFill>
                <a:schemeClr val="bg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5372" y="2214049"/>
            <a:ext cx="11310551" cy="43679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sz="4400" smtClean="0"/>
              <a:t>A fantasztikus irodalom fordítása és meghonosítása</a:t>
            </a:r>
          </a:p>
          <a:p>
            <a:pPr marL="0" indent="0">
              <a:buNone/>
            </a:pPr>
            <a:r>
              <a:rPr lang="hu-HU" sz="4400" smtClean="0"/>
              <a:t>A mágia formái (ige, ének, zene, rajz, mozgás stb.)</a:t>
            </a:r>
          </a:p>
          <a:p>
            <a:pPr marL="0" indent="0">
              <a:buNone/>
            </a:pPr>
            <a:r>
              <a:rPr lang="hu-HU" sz="4400" smtClean="0"/>
              <a:t>Hogyan ábrázolja az sff az oktatást/tudományt?</a:t>
            </a:r>
            <a:endParaRPr lang="hu-HU" sz="4400"/>
          </a:p>
          <a:p>
            <a:pPr marL="0" indent="0">
              <a:buNone/>
            </a:pPr>
            <a:r>
              <a:rPr lang="hu-HU" sz="4400" smtClean="0"/>
              <a:t>Értékrendek a kortárs sff művekben</a:t>
            </a:r>
          </a:p>
          <a:p>
            <a:pPr marL="0" indent="0">
              <a:buNone/>
            </a:pPr>
            <a:r>
              <a:rPr lang="hu-HU" sz="4400" smtClean="0"/>
              <a:t>Miről árulkodnak az SFF könyvborítók és illusztrációk?</a:t>
            </a:r>
          </a:p>
          <a:p>
            <a:pPr marL="0" indent="0">
              <a:buNone/>
            </a:pPr>
            <a:r>
              <a:rPr lang="hu-HU" sz="4400" smtClean="0"/>
              <a:t>Mítosz-, monda és mesefeldolgozások</a:t>
            </a:r>
            <a:endParaRPr lang="hu-HU" sz="440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0145" y="48272"/>
            <a:ext cx="1111883" cy="162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738" y="48272"/>
            <a:ext cx="1159213" cy="162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275" y="48272"/>
            <a:ext cx="1018868" cy="162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8869" y="48272"/>
            <a:ext cx="1011439" cy="162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8085" y="52387"/>
            <a:ext cx="917438" cy="162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Kép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922" y="48272"/>
            <a:ext cx="1169168" cy="162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837" y="48272"/>
            <a:ext cx="1004513" cy="162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Kép 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8578" y="48272"/>
            <a:ext cx="2111243" cy="1620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3631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75503" y="356572"/>
            <a:ext cx="10571998" cy="970450"/>
          </a:xfrm>
        </p:spPr>
        <p:txBody>
          <a:bodyPr/>
          <a:lstStyle/>
          <a:p>
            <a:r>
              <a:rPr lang="hu-HU" smtClean="0">
                <a:solidFill>
                  <a:schemeClr val="bg1"/>
                </a:solidFill>
              </a:rPr>
              <a:t>SZERZŐK</a:t>
            </a:r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>
          <a:xfrm>
            <a:off x="675503" y="2222287"/>
            <a:ext cx="10697783" cy="44009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smtClean="0">
                <a:solidFill>
                  <a:schemeClr val="bg1"/>
                </a:solidFill>
              </a:rPr>
              <a:t>Isaac Asimov</a:t>
            </a:r>
            <a:r>
              <a:rPr lang="hu-HU" sz="2400" smtClean="0"/>
              <a:t>, </a:t>
            </a:r>
            <a:r>
              <a:rPr lang="hu-HU" sz="2400" smtClean="0">
                <a:solidFill>
                  <a:schemeClr val="bg1"/>
                </a:solidFill>
              </a:rPr>
              <a:t>Douglas Adams</a:t>
            </a:r>
            <a:r>
              <a:rPr lang="hu-HU" sz="2400" smtClean="0"/>
              <a:t>, Dale Avery, Peter Beagle, Steven Brust, Emma Bull, Glen Cook, Wayne </a:t>
            </a:r>
            <a:r>
              <a:rPr lang="hu-HU" sz="2400"/>
              <a:t>Chapman, </a:t>
            </a:r>
            <a:r>
              <a:rPr lang="hu-HU" sz="2400" smtClean="0"/>
              <a:t>Kara Dalkey, Charles de Lint, </a:t>
            </a:r>
            <a:r>
              <a:rPr lang="hu-HU" sz="2400" smtClean="0">
                <a:solidFill>
                  <a:schemeClr val="bg1"/>
                </a:solidFill>
              </a:rPr>
              <a:t>Philip K. Dick</a:t>
            </a:r>
            <a:r>
              <a:rPr lang="hu-HU" sz="2400" smtClean="0"/>
              <a:t>, Stephen Donaldson, Neil Gaiman, Mary Gentle, William </a:t>
            </a:r>
            <a:r>
              <a:rPr lang="hu-HU" sz="2400"/>
              <a:t>Gibson</a:t>
            </a:r>
            <a:r>
              <a:rPr lang="hu-HU" sz="2400" smtClean="0"/>
              <a:t>, Gwyn Gwylin, Barbara Hambly, Ryan Hawkwood, </a:t>
            </a:r>
            <a:r>
              <a:rPr lang="hu-HU" sz="2400" smtClean="0">
                <a:solidFill>
                  <a:schemeClr val="bg1"/>
                </a:solidFill>
              </a:rPr>
              <a:t>Robert Holdstock</a:t>
            </a:r>
            <a:r>
              <a:rPr lang="hu-HU" sz="2400" smtClean="0"/>
              <a:t>, Tanya Huff, </a:t>
            </a:r>
            <a:r>
              <a:rPr lang="hu-HU" sz="2400" smtClean="0">
                <a:solidFill>
                  <a:schemeClr val="bg1"/>
                </a:solidFill>
              </a:rPr>
              <a:t>Robert Jordan</a:t>
            </a:r>
            <a:r>
              <a:rPr lang="hu-HU" sz="2400" smtClean="0"/>
              <a:t>, Guy Gavriel Kay, Robert Knight, </a:t>
            </a:r>
            <a:r>
              <a:rPr lang="hu-HU" sz="2400" smtClean="0">
                <a:solidFill>
                  <a:schemeClr val="bg1"/>
                </a:solidFill>
              </a:rPr>
              <a:t>Tanith Lee</a:t>
            </a:r>
            <a:r>
              <a:rPr lang="hu-HU" sz="2400" smtClean="0"/>
              <a:t>, Ursula K. Le Guin, M.A.G.U.S</a:t>
            </a:r>
            <a:r>
              <a:rPr lang="hu-HU" sz="2400"/>
              <a:t>., </a:t>
            </a:r>
            <a:r>
              <a:rPr lang="hu-HU" sz="2400" smtClean="0"/>
              <a:t>George R. R. Martin, Patricia </a:t>
            </a:r>
            <a:r>
              <a:rPr lang="hu-HU" sz="2400"/>
              <a:t>McKillip, </a:t>
            </a:r>
            <a:r>
              <a:rPr lang="hu-HU" sz="2400" smtClean="0"/>
              <a:t>Nemes István, </a:t>
            </a:r>
            <a:r>
              <a:rPr lang="hu-HU" sz="2400" smtClean="0">
                <a:solidFill>
                  <a:schemeClr val="bg1"/>
                </a:solidFill>
              </a:rPr>
              <a:t>Terry </a:t>
            </a:r>
            <a:r>
              <a:rPr lang="hu-HU" sz="2400">
                <a:solidFill>
                  <a:schemeClr val="bg1"/>
                </a:solidFill>
              </a:rPr>
              <a:t>Pratchett</a:t>
            </a:r>
            <a:r>
              <a:rPr lang="hu-HU" sz="2400" smtClean="0"/>
              <a:t>, </a:t>
            </a:r>
            <a:r>
              <a:rPr lang="hu-HU" sz="2400" smtClean="0">
                <a:solidFill>
                  <a:schemeClr val="bg1"/>
                </a:solidFill>
              </a:rPr>
              <a:t>Robert Sheckley</a:t>
            </a:r>
            <a:r>
              <a:rPr lang="hu-HU" sz="2400" smtClean="0"/>
              <a:t>, Szántai Zsolt, </a:t>
            </a:r>
            <a:r>
              <a:rPr lang="hu-HU" sz="2400" smtClean="0">
                <a:solidFill>
                  <a:schemeClr val="bg1"/>
                </a:solidFill>
              </a:rPr>
              <a:t>Sheri Tepper</a:t>
            </a:r>
            <a:r>
              <a:rPr lang="hu-HU" sz="2400"/>
              <a:t>, </a:t>
            </a:r>
            <a:r>
              <a:rPr lang="hu-HU" sz="2400" smtClean="0">
                <a:solidFill>
                  <a:schemeClr val="bg1"/>
                </a:solidFill>
              </a:rPr>
              <a:t>J.R.R. Tolkien</a:t>
            </a:r>
            <a:r>
              <a:rPr lang="hu-HU" sz="2400" smtClean="0"/>
              <a:t>, Connie Willis</a:t>
            </a:r>
          </a:p>
          <a:p>
            <a:pPr marL="0" indent="0">
              <a:buNone/>
            </a:pPr>
            <a:r>
              <a:rPr lang="hu-HU" sz="2400" smtClean="0"/>
              <a:t>+ szakkönyvek</a:t>
            </a:r>
            <a:r>
              <a:rPr lang="hu-HU" sz="2400"/>
              <a:t>, szakcikkek </a:t>
            </a:r>
            <a:r>
              <a:rPr lang="hu-HU" sz="2400" smtClean="0"/>
              <a:t>bírálása</a:t>
            </a:r>
          </a:p>
          <a:p>
            <a:pPr marL="0" indent="0">
              <a:buNone/>
            </a:pPr>
            <a:r>
              <a:rPr lang="hu-HU" sz="2400" smtClean="0"/>
              <a:t>+ témavezetés</a:t>
            </a:r>
            <a:endParaRPr lang="hu-HU" sz="2400"/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042" y="131763"/>
            <a:ext cx="1274229" cy="1620000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436" y="122110"/>
            <a:ext cx="1620000" cy="1620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877" y="131763"/>
            <a:ext cx="2160000" cy="1620000"/>
          </a:xfrm>
          <a:prstGeom prst="ellipse">
            <a:avLst/>
          </a:prstGeom>
          <a:ln w="63500" cap="rnd">
            <a:solidFill>
              <a:schemeClr val="bg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7757" y="131763"/>
            <a:ext cx="2486755" cy="1620000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2067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3697" y="447188"/>
            <a:ext cx="8652047" cy="1266282"/>
          </a:xfrm>
        </p:spPr>
        <p:txBody>
          <a:bodyPr/>
          <a:lstStyle/>
          <a:p>
            <a:pPr algn="ctr"/>
            <a:r>
              <a:rPr lang="hu-HU" smtClean="0">
                <a:solidFill>
                  <a:schemeClr val="bg1"/>
                </a:solidFill>
              </a:rPr>
              <a:t>ISMERETTERJESZTÉS, NÉPSZERŰSÍTÉS, OKTATÁS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2422" y="2364259"/>
            <a:ext cx="11862485" cy="43578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3200"/>
              <a:t>előadások, tematikus </a:t>
            </a:r>
            <a:r>
              <a:rPr lang="hu-HU" sz="3200" smtClean="0"/>
              <a:t>estek, kerekasztal-beszélgetések </a:t>
            </a:r>
            <a:r>
              <a:rPr lang="hu-HU" sz="3200"/>
              <a:t>(Magyar Írószövetség SF Szakosztály, Magyar Műfordítók Egyesülete, </a:t>
            </a:r>
            <a:r>
              <a:rPr lang="hu-HU" sz="3200" smtClean="0"/>
              <a:t>KIMTE, Avana, 5K Íróiskola, stb.)</a:t>
            </a:r>
            <a:endParaRPr lang="hu-HU" sz="3200"/>
          </a:p>
          <a:p>
            <a:pPr marL="0" indent="0">
              <a:buNone/>
            </a:pPr>
            <a:r>
              <a:rPr lang="hu-HU" sz="3200" smtClean="0"/>
              <a:t>írók</a:t>
            </a:r>
            <a:r>
              <a:rPr lang="hu-HU" sz="3200"/>
              <a:t>, művek, irányzatok ismertetése, értékelése, nekrológok</a:t>
            </a:r>
          </a:p>
          <a:p>
            <a:pPr marL="0" indent="0">
              <a:buNone/>
            </a:pPr>
            <a:r>
              <a:rPr lang="hu-HU" sz="3200"/>
              <a:t>sff fordítás, sff novellák fordíttatása</a:t>
            </a:r>
          </a:p>
          <a:p>
            <a:pPr marL="0" indent="0">
              <a:buNone/>
            </a:pPr>
            <a:r>
              <a:rPr lang="hu-HU" sz="3200" smtClean="0"/>
              <a:t>oktatás: fantasztikus </a:t>
            </a:r>
            <a:r>
              <a:rPr lang="hu-HU" sz="3200"/>
              <a:t>irodalom, sff, mágikus </a:t>
            </a:r>
            <a:r>
              <a:rPr lang="hu-HU" sz="3200" smtClean="0"/>
              <a:t>realizmus, mesék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5744" y="282939"/>
            <a:ext cx="2269398" cy="2269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44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>
                <a:solidFill>
                  <a:schemeClr val="bg1"/>
                </a:solidFill>
              </a:rPr>
              <a:t>Jelen és </a:t>
            </a:r>
            <a:r>
              <a:rPr lang="hu-HU">
                <a:solidFill>
                  <a:schemeClr val="bg1"/>
                </a:solidFill>
              </a:rPr>
              <a:t>jövő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68411" y="2222287"/>
            <a:ext cx="11154032" cy="4417410"/>
          </a:xfrm>
        </p:spPr>
        <p:txBody>
          <a:bodyPr/>
          <a:lstStyle/>
          <a:p>
            <a:r>
              <a:rPr lang="hu-HU" smtClean="0">
                <a:solidFill>
                  <a:schemeClr val="bg1"/>
                </a:solidFill>
              </a:rPr>
              <a:t>Tanulmány</a:t>
            </a:r>
            <a:r>
              <a:rPr lang="hu-HU" smtClean="0"/>
              <a:t> a Láthatatlan Egyetemről (</a:t>
            </a:r>
            <a:r>
              <a:rPr lang="hu-HU" b="1" smtClean="0"/>
              <a:t>The Unseen University. A Representation of Academic Life in Fantasy</a:t>
            </a:r>
            <a:r>
              <a:rPr lang="hu-HU" smtClean="0"/>
              <a:t>), március végére </a:t>
            </a:r>
            <a:r>
              <a:rPr lang="hu-HU" smtClean="0">
                <a:solidFill>
                  <a:schemeClr val="bg1"/>
                </a:solidFill>
              </a:rPr>
              <a:t>fejezet</a:t>
            </a:r>
            <a:r>
              <a:rPr lang="hu-HU" smtClean="0"/>
              <a:t> </a:t>
            </a:r>
            <a:r>
              <a:rPr lang="hu-HU"/>
              <a:t>a </a:t>
            </a:r>
            <a:r>
              <a:rPr lang="hu-HU" i="1"/>
              <a:t>Translation Under Communism</a:t>
            </a:r>
            <a:r>
              <a:rPr lang="hu-HU"/>
              <a:t> </a:t>
            </a:r>
            <a:r>
              <a:rPr lang="hu-HU" smtClean="0"/>
              <a:t>kötetbe (</a:t>
            </a:r>
            <a:r>
              <a:rPr lang="en-GB" b="1"/>
              <a:t>The Case of Popular Literature in </a:t>
            </a:r>
            <a:r>
              <a:rPr lang="en-GB" b="1" smtClean="0"/>
              <a:t>Hungary</a:t>
            </a:r>
            <a:r>
              <a:rPr lang="hu-HU" b="1"/>
              <a:t> </a:t>
            </a:r>
            <a:r>
              <a:rPr lang="hu-HU" b="1" smtClean="0"/>
              <a:t>1948-1988</a:t>
            </a:r>
            <a:r>
              <a:rPr lang="hu-HU" smtClean="0"/>
              <a:t>) </a:t>
            </a:r>
            <a:r>
              <a:rPr lang="hu-HU" smtClean="0"/>
              <a:t>– jó lenne magyarul is</a:t>
            </a:r>
          </a:p>
          <a:p>
            <a:r>
              <a:rPr lang="hu-HU" smtClean="0">
                <a:solidFill>
                  <a:schemeClr val="bg1"/>
                </a:solidFill>
              </a:rPr>
              <a:t>Konferenciák 2018-ban</a:t>
            </a:r>
            <a:r>
              <a:rPr lang="hu-HU" smtClean="0"/>
              <a:t>: </a:t>
            </a:r>
            <a:r>
              <a:rPr lang="en-GB" b="1"/>
              <a:t>Reflections on the position of literary translators (of a marginalised genre) in </a:t>
            </a:r>
            <a:r>
              <a:rPr lang="en-GB" b="1" smtClean="0"/>
              <a:t>Hungary</a:t>
            </a:r>
            <a:r>
              <a:rPr lang="hu-HU" smtClean="0"/>
              <a:t> (Staging the Literary Translator konferencia, Bécs); </a:t>
            </a:r>
            <a:r>
              <a:rPr lang="hu-HU" b="1" smtClean="0"/>
              <a:t>The </a:t>
            </a:r>
            <a:r>
              <a:rPr lang="hu-HU" b="1"/>
              <a:t>Role of Fairy Tales in </a:t>
            </a:r>
            <a:r>
              <a:rPr lang="hu-HU" b="1" i="1"/>
              <a:t>Beauty</a:t>
            </a:r>
            <a:r>
              <a:rPr lang="hu-HU" b="1"/>
              <a:t> by Sheri S Tepper and </a:t>
            </a:r>
            <a:r>
              <a:rPr lang="hu-HU" b="1" i="1"/>
              <a:t>Witches Abroad </a:t>
            </a:r>
            <a:r>
              <a:rPr lang="hu-HU" b="1"/>
              <a:t>by Terry </a:t>
            </a:r>
            <a:r>
              <a:rPr lang="hu-HU" b="1" smtClean="0"/>
              <a:t>Pratchett </a:t>
            </a:r>
            <a:r>
              <a:rPr lang="hu-HU" smtClean="0">
                <a:solidFill>
                  <a:schemeClr val="bg1"/>
                </a:solidFill>
              </a:rPr>
              <a:t>vagy</a:t>
            </a:r>
            <a:r>
              <a:rPr lang="hu-HU" b="1" smtClean="0"/>
              <a:t> Terry </a:t>
            </a:r>
            <a:r>
              <a:rPr lang="hu-HU" b="1"/>
              <a:t>Pratchett on ageing</a:t>
            </a:r>
            <a:r>
              <a:rPr lang="hu-HU" b="1" smtClean="0"/>
              <a:t> </a:t>
            </a:r>
            <a:r>
              <a:rPr lang="hu-HU" smtClean="0"/>
              <a:t>(ESSE kongresszus, Brünn); </a:t>
            </a:r>
            <a:r>
              <a:rPr lang="hu-HU" b="1" smtClean="0"/>
              <a:t>Visualisation of popular genres </a:t>
            </a:r>
            <a:r>
              <a:rPr lang="hu-HU" smtClean="0"/>
              <a:t>(EUPOP 2018, Prága); </a:t>
            </a:r>
            <a:r>
              <a:rPr lang="hu-HU" b="1" smtClean="0"/>
              <a:t>Loss of cultural memory </a:t>
            </a:r>
            <a:r>
              <a:rPr lang="hu-HU" smtClean="0"/>
              <a:t>(</a:t>
            </a:r>
            <a:r>
              <a:rPr lang="en-US"/>
              <a:t>Comparative Cultural Studies Conference, </a:t>
            </a:r>
            <a:r>
              <a:rPr lang="en-US" smtClean="0"/>
              <a:t>Budapest</a:t>
            </a:r>
            <a:r>
              <a:rPr lang="hu-HU" smtClean="0"/>
              <a:t>)</a:t>
            </a:r>
            <a:r>
              <a:rPr lang="hu-HU"/>
              <a:t> – jó lenne magyarul </a:t>
            </a:r>
            <a:r>
              <a:rPr lang="hu-HU" smtClean="0"/>
              <a:t>is</a:t>
            </a:r>
          </a:p>
          <a:p>
            <a:r>
              <a:rPr lang="hu-HU" smtClean="0">
                <a:solidFill>
                  <a:schemeClr val="bg1"/>
                </a:solidFill>
              </a:rPr>
              <a:t>Vágyálom</a:t>
            </a:r>
            <a:r>
              <a:rPr lang="hu-HU" smtClean="0"/>
              <a:t>: Terry </a:t>
            </a:r>
            <a:r>
              <a:rPr lang="hu-HU" smtClean="0"/>
              <a:t>Pratchett-</a:t>
            </a:r>
            <a:r>
              <a:rPr lang="hu-HU" smtClean="0">
                <a:solidFill>
                  <a:schemeClr val="bg1"/>
                </a:solidFill>
              </a:rPr>
              <a:t>monográfia</a:t>
            </a:r>
            <a:r>
              <a:rPr lang="hu-HU" smtClean="0"/>
              <a:t>, A tudomány világának ábrázolása az SFF irodalomban </a:t>
            </a:r>
            <a:r>
              <a:rPr lang="hu-HU" smtClean="0">
                <a:solidFill>
                  <a:schemeClr val="bg1"/>
                </a:solidFill>
              </a:rPr>
              <a:t>kötet</a:t>
            </a:r>
            <a:r>
              <a:rPr lang="hu-HU" smtClean="0"/>
              <a:t>, az SFF képi világának változása a XX. század közepétől </a:t>
            </a:r>
            <a:r>
              <a:rPr lang="hu-HU" smtClean="0">
                <a:solidFill>
                  <a:schemeClr val="bg1"/>
                </a:solidFill>
              </a:rPr>
              <a:t>kötet</a:t>
            </a:r>
            <a:endParaRPr lang="hu-HU" smtClean="0"/>
          </a:p>
          <a:p>
            <a:r>
              <a:rPr lang="hu-HU" smtClean="0">
                <a:solidFill>
                  <a:schemeClr val="bg1"/>
                </a:solidFill>
              </a:rPr>
              <a:t>Oktatás</a:t>
            </a:r>
            <a:r>
              <a:rPr lang="hu-HU" smtClean="0"/>
              <a:t>, </a:t>
            </a:r>
            <a:r>
              <a:rPr lang="hu-HU"/>
              <a:t>rövid </a:t>
            </a:r>
            <a:r>
              <a:rPr lang="hu-HU">
                <a:solidFill>
                  <a:schemeClr val="bg1"/>
                </a:solidFill>
              </a:rPr>
              <a:t>ismertetők</a:t>
            </a:r>
            <a:r>
              <a:rPr lang="hu-HU"/>
              <a:t> magyarul (még) nem kiadott sff </a:t>
            </a:r>
            <a:r>
              <a:rPr lang="hu-HU" smtClean="0"/>
              <a:t>szerzőkről, </a:t>
            </a:r>
            <a:r>
              <a:rPr lang="hu-HU" smtClean="0">
                <a:solidFill>
                  <a:schemeClr val="bg1"/>
                </a:solidFill>
              </a:rPr>
              <a:t>ismeretterjesztés</a:t>
            </a:r>
            <a:r>
              <a:rPr lang="hu-HU" smtClean="0"/>
              <a:t>, kerekasztal-beszélgetések, további </a:t>
            </a:r>
            <a:r>
              <a:rPr lang="hu-HU"/>
              <a:t>sff művek </a:t>
            </a:r>
            <a:r>
              <a:rPr lang="hu-HU">
                <a:solidFill>
                  <a:schemeClr val="bg1"/>
                </a:solidFill>
              </a:rPr>
              <a:t>magyarra fordítás</a:t>
            </a:r>
            <a:r>
              <a:rPr lang="hu-HU"/>
              <a:t>a</a:t>
            </a:r>
            <a:endParaRPr lang="hu-H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054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egyezhető">
  <a:themeElements>
    <a:clrScheme name="Zöld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Jegyezhető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Jegyezhető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Idézhető</Template>
  <TotalTime>1946</TotalTime>
  <Words>631</Words>
  <Application>Microsoft Office PowerPoint</Application>
  <PresentationFormat>Szélesvásznú</PresentationFormat>
  <Paragraphs>30</Paragraphs>
  <Slides>6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Wingdings 2</vt:lpstr>
      <vt:lpstr>Jegyezhető</vt:lpstr>
      <vt:lpstr>Sohár Anikó</vt:lpstr>
      <vt:lpstr>Össze- foglaló</vt:lpstr>
      <vt:lpstr>TÉMÁK</vt:lpstr>
      <vt:lpstr>SZERZŐK</vt:lpstr>
      <vt:lpstr>ISMERETTERJESZTÉS, NÉPSZERŰSÍTÉS, OKTATÁS</vt:lpstr>
      <vt:lpstr>Jelen és jövő</vt:lpstr>
    </vt:vector>
  </TitlesOfParts>
  <Company>PPKE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SA</cp:lastModifiedBy>
  <cp:revision>74</cp:revision>
  <dcterms:created xsi:type="dcterms:W3CDTF">2016-06-29T12:56:57Z</dcterms:created>
  <dcterms:modified xsi:type="dcterms:W3CDTF">2018-01-25T11:32:27Z</dcterms:modified>
</cp:coreProperties>
</file>