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57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63296-367A-4DC3-B401-7191A6BEF0E5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3A4D1-5469-4532-977B-62B6482FF039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Szerzői filmes kezdeményezések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83768" y="4869160"/>
            <a:ext cx="6400800" cy="1752600"/>
          </a:xfrm>
        </p:spPr>
        <p:txBody>
          <a:bodyPr/>
          <a:lstStyle/>
          <a:p>
            <a:pPr algn="r"/>
            <a:r>
              <a:rPr lang="hu-HU" dirty="0" smtClean="0"/>
              <a:t>PPKE-BTK</a:t>
            </a:r>
          </a:p>
          <a:p>
            <a:pPr algn="r"/>
            <a:r>
              <a:rPr lang="hu-HU" dirty="0" smtClean="0"/>
              <a:t>Zalán Márk</a:t>
            </a:r>
          </a:p>
          <a:p>
            <a:pPr algn="r"/>
            <a:r>
              <a:rPr lang="hu-HU" dirty="0" smtClean="0"/>
              <a:t>2018.05.15.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1956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Kádár János veszi át a hatalmat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Politikájának kulcsa: szovjetek támogatása, leszámolás a Rákosi-korszakkal, valamint a kompromisszumos politika, mely kiterjedt a filmművészetre is.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1956 nem nevezhető korszakhatárnak a magyar filmművészetben, mégis fontos események következnek be utána. 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3T vagy TTT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hu-HU" sz="2400" dirty="0" smtClean="0"/>
              <a:t>Megalkotója: Aczél György kultúrpolitikai miniszter</a:t>
            </a:r>
          </a:p>
          <a:p>
            <a:pPr>
              <a:buFont typeface="Wingdings" pitchFamily="2" charset="2"/>
              <a:buChar char="Ø"/>
            </a:pPr>
            <a:r>
              <a:rPr lang="hu-HU" sz="2400" i="1" dirty="0" smtClean="0"/>
              <a:t>Támogatott</a:t>
            </a:r>
            <a:r>
              <a:rPr lang="hu-HU" sz="2400" dirty="0" smtClean="0"/>
              <a:t>: minden pártos szellemű és/vagy „szocialista realista” minősítésű mű</a:t>
            </a:r>
          </a:p>
          <a:p>
            <a:pPr>
              <a:buFont typeface="Wingdings" pitchFamily="2" charset="2"/>
              <a:buChar char="Ø"/>
            </a:pPr>
            <a:r>
              <a:rPr lang="hu-HU" sz="2400" i="1" dirty="0" smtClean="0"/>
              <a:t>Tiltott</a:t>
            </a:r>
            <a:r>
              <a:rPr lang="hu-HU" sz="2400" dirty="0" smtClean="0"/>
              <a:t>: rendszerellenes alkotások, szemben állnak a hivatalos marxista ideológiával</a:t>
            </a:r>
          </a:p>
          <a:p>
            <a:pPr>
              <a:buFont typeface="Wingdings" pitchFamily="2" charset="2"/>
              <a:buChar char="Ø"/>
            </a:pPr>
            <a:r>
              <a:rPr lang="hu-HU" sz="2400" i="1" dirty="0" smtClean="0"/>
              <a:t>Tűrt</a:t>
            </a:r>
            <a:r>
              <a:rPr lang="hu-HU" sz="2400" dirty="0" smtClean="0"/>
              <a:t>: nem kerül szembe az ideológiával, de nem is követte azt mindenben</a:t>
            </a:r>
          </a:p>
          <a:p>
            <a:r>
              <a:rPr lang="hu-HU" sz="2400" dirty="0" smtClean="0"/>
              <a:t>Ami fontos Aczél kultúrpolitikájában: semmi nincs leírva, meghatározva, a lényeg a politikussal folytatott személyes beszélgetéseken, találkozókon dől el. </a:t>
            </a:r>
            <a:endParaRPr lang="hu-HU" sz="2400" dirty="0" smtClean="0"/>
          </a:p>
          <a:p>
            <a:r>
              <a:rPr lang="hu-HU" sz="2400" dirty="0" smtClean="0"/>
              <a:t>Négy fontos stúdió: 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Budapest 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Dialóg 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Hunnia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Objektív </a:t>
            </a:r>
          </a:p>
          <a:p>
            <a:pPr>
              <a:buNone/>
            </a:pPr>
            <a:r>
              <a:rPr lang="hu-HU" sz="2400" dirty="0" smtClean="0"/>
              <a:t>Önálló szellemi műhelyként működtek, de nem volt teljes önállóság.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1957 után újjászületik a filmszakma: Filmvilág és a Filmkultúra folyóiratok, Filmarchívum, Filmtudományi Intézet</a:t>
            </a:r>
            <a:endParaRPr lang="hu-HU" sz="2400" dirty="0" smtClean="0"/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Balázs Béla Stúdió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66124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Első alakulás – 1959: vitafórum, filmklub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Második alakulás – 1961: ekkor vált stúdióvá, ezt támogatta a kultúrpolitika.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Diplomás rendezők és operatőrök pályafutásának első műhelye.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Aczél egy akkori magyar nagyjátékfilm költségvetésének összegével támogatta.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Teljes önállóság, de nincs bemutatási kötelezettség.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Öt tagú vezetősége volt, akiket a tagok demokratikusan választottak ki.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Szabad, kreatív légkör volt jellemző</a:t>
            </a:r>
            <a:r>
              <a:rPr lang="hu-HU" dirty="0" smtClean="0"/>
              <a:t>. Gyakorlóterep, ugródeszka a fiatal rendezők számára.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BBS egyik első jelentős filmje – Sára Sándor: Cigányok (1962) – hiteles, lírai dokumentáció a cigányság életéről. Azért volt kivételes, mert az elmaradottnak tekintett cigányság etnikai kultúrájából villantott fel képeket.  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1954-1962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87727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Az alkotók előtt lehetőség nyílik rejtettebb, mélyebb, a propagandával ellentétes, kritikusabb hangvételre is. Erre legalkalmasabb műfaj a melodráma.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Kevés közük van az 1945 előtti melodrámákhoz, annál több viszont az európai filmművészet modern, komorabb melodrámáihoz. (Fehér Imre: </a:t>
            </a:r>
            <a:r>
              <a:rPr lang="hu-HU" i="1" dirty="0" smtClean="0"/>
              <a:t>Bakaruhában</a:t>
            </a:r>
            <a:r>
              <a:rPr lang="hu-HU" dirty="0" smtClean="0"/>
              <a:t>, 1957; Fábri Zoltán: </a:t>
            </a:r>
            <a:r>
              <a:rPr lang="hu-HU" i="1" dirty="0" smtClean="0"/>
              <a:t>Dúvad</a:t>
            </a:r>
            <a:r>
              <a:rPr lang="hu-HU" dirty="0" smtClean="0"/>
              <a:t>, 1959).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korszak filmjeiben megfigyelhető törekedés: személyessé tegyék a társadalmi indíttatású ideológiai ellentéteket.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1955 után: a filmekben egyre csökken a direkt politikai jelentés és több teret nyer az elvontabb, filozofikusabb, egzisztenciális szemléletmód.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Hatvanas évek elejétől a filmekben megjelenik a modern ember válsága, melyet elsőként a melodrámák fogalmaztak meg.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Makk Károly (1925-2017)</a:t>
            </a:r>
            <a:endParaRPr lang="hu-HU" dirty="0"/>
          </a:p>
        </p:txBody>
      </p:sp>
      <p:pic>
        <p:nvPicPr>
          <p:cNvPr id="4" name="Tartalom helye 3" descr="6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1" y="1628800"/>
            <a:ext cx="2919713" cy="4392488"/>
          </a:xfrm>
        </p:spPr>
      </p:pic>
      <p:sp>
        <p:nvSpPr>
          <p:cNvPr id="5" name="Szövegdoboz 4"/>
          <p:cNvSpPr txBox="1"/>
          <p:nvPr/>
        </p:nvSpPr>
        <p:spPr>
          <a:xfrm>
            <a:off x="323528" y="908720"/>
            <a:ext cx="51845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Sokszínű alkotó, életműve meglehetősen egyenetlen.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1954-1962: pályája legváltozatosabb szakasza.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Makk Károly afféle „mindenes”: forgat szórakoztató filmet, súlyos lélektani drámát, modern melodrámát, történelmi filmet.</a:t>
            </a:r>
          </a:p>
          <a:p>
            <a:pPr>
              <a:buFont typeface="Wingdings" pitchFamily="2" charset="2"/>
              <a:buChar char="Ø"/>
            </a:pPr>
            <a:r>
              <a:rPr lang="hu-HU" i="1" dirty="0" err="1" smtClean="0"/>
              <a:t>Liliomfi</a:t>
            </a:r>
            <a:r>
              <a:rPr lang="hu-HU" dirty="0" smtClean="0"/>
              <a:t> (1954) – első rendezése, mai napig népszerű szellemes, könnyed vígjáték. </a:t>
            </a:r>
          </a:p>
          <a:p>
            <a:pPr>
              <a:buFont typeface="Wingdings" pitchFamily="2" charset="2"/>
              <a:buChar char="Ø"/>
            </a:pPr>
            <a:r>
              <a:rPr lang="hu-HU" i="1" dirty="0" smtClean="0"/>
              <a:t>A 9-es kórterem </a:t>
            </a:r>
            <a:r>
              <a:rPr lang="hu-HU" dirty="0" smtClean="0"/>
              <a:t>(1955) </a:t>
            </a:r>
          </a:p>
          <a:p>
            <a:pPr>
              <a:buFont typeface="Wingdings" pitchFamily="2" charset="2"/>
              <a:buChar char="Ø"/>
            </a:pPr>
            <a:r>
              <a:rPr lang="hu-HU" i="1" dirty="0" smtClean="0"/>
              <a:t>Mese a 12 találatról </a:t>
            </a:r>
            <a:r>
              <a:rPr lang="hu-HU" dirty="0" smtClean="0"/>
              <a:t>(1956) – jelen idejű, neorealista vígjáték.</a:t>
            </a:r>
          </a:p>
          <a:p>
            <a:pPr>
              <a:buFont typeface="Wingdings" pitchFamily="2" charset="2"/>
              <a:buChar char="Ø"/>
            </a:pPr>
            <a:r>
              <a:rPr lang="hu-HU" i="1" dirty="0" smtClean="0"/>
              <a:t>Ház a sziklák alatt </a:t>
            </a:r>
            <a:r>
              <a:rPr lang="hu-HU" dirty="0" smtClean="0"/>
              <a:t>(1958) – komor hangvételű dráma, a korszak egyik legfontosabb filmje.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Makk trilógiája, a magyar új hullám előképei, eltávolodik a klasszikus stílustól és főképp a modern olasz filmművészetből (Antonioni) merít ihletet:</a:t>
            </a:r>
          </a:p>
          <a:p>
            <a:pPr>
              <a:buFont typeface="Wingdings" pitchFamily="2" charset="2"/>
              <a:buChar char="§"/>
            </a:pPr>
            <a:r>
              <a:rPr lang="hu-HU" i="1" dirty="0" smtClean="0"/>
              <a:t>Megszállottak</a:t>
            </a:r>
            <a:r>
              <a:rPr lang="hu-HU" dirty="0" smtClean="0"/>
              <a:t> (1961)</a:t>
            </a:r>
          </a:p>
          <a:p>
            <a:pPr>
              <a:buFont typeface="Wingdings" pitchFamily="2" charset="2"/>
              <a:buChar char="§"/>
            </a:pPr>
            <a:r>
              <a:rPr lang="hu-HU" i="1" dirty="0" smtClean="0"/>
              <a:t>Elveszett paradicsom </a:t>
            </a:r>
            <a:r>
              <a:rPr lang="hu-HU" dirty="0" smtClean="0"/>
              <a:t>(1962)</a:t>
            </a:r>
          </a:p>
          <a:p>
            <a:pPr>
              <a:buFont typeface="Wingdings" pitchFamily="2" charset="2"/>
              <a:buChar char="§"/>
            </a:pPr>
            <a:r>
              <a:rPr lang="hu-HU" i="1" dirty="0" smtClean="0"/>
              <a:t>Utolsó előtti ember</a:t>
            </a:r>
            <a:r>
              <a:rPr lang="hu-HU" dirty="0" smtClean="0"/>
              <a:t> (1963)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143000"/>
          </a:xfrm>
        </p:spPr>
        <p:txBody>
          <a:bodyPr/>
          <a:lstStyle/>
          <a:p>
            <a:r>
              <a:rPr lang="hu-HU" dirty="0" smtClean="0"/>
              <a:t>Megszállottak (1961)</a:t>
            </a:r>
            <a:endParaRPr lang="hu-HU" dirty="0"/>
          </a:p>
        </p:txBody>
      </p:sp>
      <p:pic>
        <p:nvPicPr>
          <p:cNvPr id="4" name="Tartalom helye 3" descr="560x350_10406_makk-karoly-megszallottak-19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2812" y="1484784"/>
            <a:ext cx="4262873" cy="2664296"/>
          </a:xfrm>
        </p:spPr>
      </p:pic>
      <p:sp>
        <p:nvSpPr>
          <p:cNvPr id="6" name="Szövegdoboz 5"/>
          <p:cNvSpPr txBox="1"/>
          <p:nvPr/>
        </p:nvSpPr>
        <p:spPr>
          <a:xfrm>
            <a:off x="251520" y="476672"/>
            <a:ext cx="41044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Tágra nyílik az olló a termelési film és a modern egzisztencialista dráma között.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főszereplő (Pálos György) a korszak jellegzetes hőse: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Harmincas, negyvenes éveiben járó, elvált férfi. Túlélte a háborút, az ötvenes években szegény, falusi sorból került fővárosi egyetemre, értelmiségi vagy vezető lett belőle, ám keserű csalódás jellemzi, melyet betetőz a forradalom bukása. Megfáradt, csalódott, kiégett.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Ez a hőstípus kötődik a magyar közelmúlthoz, de távlatosabban a modern ember drámáját éli meg, aki elszakad a gyökerektől, felgyorsul körülötte a világ.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film fő konfliktusa a termelési filmeket idézi azzal a különbséggel, hogy a haladás ellenlábasai nem álnok reakciósok, hanem magas pozíciójú hivatalnokok.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Központosítás, bürokrácia VS. spontán, szabad, értelmes, független cselekvés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Stílusa, elbeszélésmódja Antonionit idézi.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Tételek és filmek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b="1" dirty="0"/>
              <a:t>A magyar filmgyártás kezdetei </a:t>
            </a:r>
            <a:r>
              <a:rPr lang="hu-HU" dirty="0"/>
              <a:t>(Kertész Mihály: </a:t>
            </a:r>
            <a:r>
              <a:rPr lang="hu-HU" i="1" dirty="0"/>
              <a:t>A tolonc</a:t>
            </a:r>
            <a:r>
              <a:rPr lang="hu-HU" dirty="0"/>
              <a:t>, </a:t>
            </a:r>
            <a:r>
              <a:rPr lang="hu-HU" dirty="0" smtClean="0"/>
              <a:t>1914)</a:t>
            </a:r>
          </a:p>
          <a:p>
            <a:pPr>
              <a:buFont typeface="Wingdings" pitchFamily="2" charset="2"/>
              <a:buChar char="Ø"/>
            </a:pPr>
            <a:r>
              <a:rPr lang="hu-HU" b="1" dirty="0"/>
              <a:t>A némafilm aranykora </a:t>
            </a:r>
            <a:r>
              <a:rPr lang="hu-HU" b="1" dirty="0" smtClean="0"/>
              <a:t>I-II. </a:t>
            </a:r>
            <a:r>
              <a:rPr lang="hu-HU" dirty="0"/>
              <a:t>(</a:t>
            </a:r>
            <a:r>
              <a:rPr lang="hu-HU" dirty="0" err="1"/>
              <a:t>Uher</a:t>
            </a:r>
            <a:r>
              <a:rPr lang="hu-HU" dirty="0"/>
              <a:t> Ödön:</a:t>
            </a:r>
            <a:r>
              <a:rPr lang="hu-HU" i="1" dirty="0"/>
              <a:t> A bánya titka, </a:t>
            </a:r>
            <a:r>
              <a:rPr lang="hu-HU" dirty="0" smtClean="0"/>
              <a:t>1918) / </a:t>
            </a:r>
            <a:r>
              <a:rPr lang="hu-HU" dirty="0"/>
              <a:t>Balogh Béla: Hegyek alján, </a:t>
            </a:r>
            <a:r>
              <a:rPr lang="hu-HU" dirty="0" smtClean="0"/>
              <a:t>1920)</a:t>
            </a:r>
          </a:p>
          <a:p>
            <a:pPr>
              <a:buFont typeface="Wingdings" pitchFamily="2" charset="2"/>
              <a:buChar char="Ø"/>
            </a:pPr>
            <a:r>
              <a:rPr lang="hu-HU" b="1" dirty="0"/>
              <a:t>A húszas évek filmgyártása és a hangosfilm születése (</a:t>
            </a:r>
            <a:r>
              <a:rPr lang="hu-HU" dirty="0"/>
              <a:t>Gaál Béla: </a:t>
            </a:r>
            <a:r>
              <a:rPr lang="hu-HU" i="1" dirty="0"/>
              <a:t>Meseautó</a:t>
            </a:r>
            <a:r>
              <a:rPr lang="hu-HU" dirty="0"/>
              <a:t>, </a:t>
            </a:r>
            <a:r>
              <a:rPr lang="hu-HU" dirty="0" smtClean="0"/>
              <a:t>1934)</a:t>
            </a:r>
          </a:p>
          <a:p>
            <a:pPr>
              <a:buFont typeface="Wingdings" pitchFamily="2" charset="2"/>
              <a:buChar char="Ø"/>
            </a:pPr>
            <a:r>
              <a:rPr lang="hu-HU" b="1" dirty="0"/>
              <a:t>Film és társadalom – a vígjáték műfaji jellegzetességei </a:t>
            </a:r>
            <a:r>
              <a:rPr lang="hu-HU" b="1" dirty="0" smtClean="0"/>
              <a:t>(</a:t>
            </a:r>
            <a:r>
              <a:rPr lang="hu-HU" dirty="0" smtClean="0"/>
              <a:t>Hamza </a:t>
            </a:r>
            <a:r>
              <a:rPr lang="hu-HU" dirty="0"/>
              <a:t>D. Ákos: </a:t>
            </a:r>
            <a:r>
              <a:rPr lang="hu-HU" i="1" dirty="0"/>
              <a:t>Egy szoknya, egy nadrág</a:t>
            </a:r>
            <a:r>
              <a:rPr lang="hu-HU" dirty="0"/>
              <a:t>, </a:t>
            </a:r>
            <a:r>
              <a:rPr lang="hu-HU" dirty="0" smtClean="0"/>
              <a:t>1943)</a:t>
            </a:r>
          </a:p>
          <a:p>
            <a:pPr>
              <a:buFont typeface="Wingdings" pitchFamily="2" charset="2"/>
              <a:buChar char="Ø"/>
            </a:pPr>
            <a:r>
              <a:rPr lang="hu-HU" b="1" dirty="0"/>
              <a:t>Film és társadalom </a:t>
            </a:r>
            <a:r>
              <a:rPr lang="hu-HU" b="1" dirty="0" smtClean="0"/>
              <a:t>– A népi filmek</a:t>
            </a:r>
            <a:r>
              <a:rPr lang="hu-HU" dirty="0" smtClean="0"/>
              <a:t> és a</a:t>
            </a:r>
            <a:r>
              <a:rPr lang="hu-HU" b="1" dirty="0" smtClean="0"/>
              <a:t> </a:t>
            </a:r>
            <a:r>
              <a:rPr lang="hu-HU" b="1" dirty="0"/>
              <a:t>negyvenes évek melodrámái </a:t>
            </a:r>
            <a:r>
              <a:rPr lang="hu-HU" dirty="0"/>
              <a:t>(Kalmár István: </a:t>
            </a:r>
            <a:r>
              <a:rPr lang="hu-HU" i="1" dirty="0"/>
              <a:t>Halálos tavasz</a:t>
            </a:r>
            <a:r>
              <a:rPr lang="hu-HU" dirty="0"/>
              <a:t>, </a:t>
            </a:r>
            <a:r>
              <a:rPr lang="hu-HU" dirty="0" smtClean="0"/>
              <a:t>1939)</a:t>
            </a:r>
          </a:p>
          <a:p>
            <a:pPr>
              <a:buFont typeface="Wingdings" pitchFamily="2" charset="2"/>
              <a:buChar char="Ø"/>
            </a:pPr>
            <a:r>
              <a:rPr lang="hu-HU" b="1" dirty="0"/>
              <a:t>A népi film és a realista </a:t>
            </a:r>
            <a:r>
              <a:rPr lang="hu-HU" b="1" dirty="0" smtClean="0"/>
              <a:t>törekvések – Szőts István filmművészete </a:t>
            </a:r>
            <a:r>
              <a:rPr lang="hu-HU" dirty="0"/>
              <a:t>(Szőts István: </a:t>
            </a:r>
            <a:r>
              <a:rPr lang="hu-HU" i="1" dirty="0"/>
              <a:t>Emberek a havason</a:t>
            </a:r>
            <a:r>
              <a:rPr lang="hu-HU" dirty="0"/>
              <a:t>, </a:t>
            </a:r>
            <a:r>
              <a:rPr lang="hu-HU" dirty="0" smtClean="0"/>
              <a:t>1941) </a:t>
            </a:r>
          </a:p>
          <a:p>
            <a:pPr>
              <a:buFont typeface="Wingdings" pitchFamily="2" charset="2"/>
              <a:buChar char="Ø"/>
            </a:pPr>
            <a:r>
              <a:rPr lang="hu-HU" b="1" dirty="0"/>
              <a:t>A koalíciós időszak filmgyártása és filmtípusai </a:t>
            </a:r>
            <a:r>
              <a:rPr lang="hu-HU" dirty="0"/>
              <a:t>(Radványi Géza: </a:t>
            </a:r>
            <a:r>
              <a:rPr lang="hu-HU" i="1" dirty="0"/>
              <a:t>Valahol Európában</a:t>
            </a:r>
            <a:r>
              <a:rPr lang="hu-HU" dirty="0"/>
              <a:t>, </a:t>
            </a:r>
            <a:r>
              <a:rPr lang="hu-HU" dirty="0" smtClean="0"/>
              <a:t>1947)</a:t>
            </a:r>
          </a:p>
          <a:p>
            <a:pPr>
              <a:buFont typeface="Wingdings" pitchFamily="2" charset="2"/>
              <a:buChar char="Ø"/>
            </a:pPr>
            <a:r>
              <a:rPr lang="hu-HU" b="1" dirty="0"/>
              <a:t>Filmsematizmus </a:t>
            </a:r>
            <a:r>
              <a:rPr lang="hu-HU" dirty="0"/>
              <a:t>(</a:t>
            </a:r>
            <a:r>
              <a:rPr lang="hu-HU" dirty="0" err="1"/>
              <a:t>Gertler</a:t>
            </a:r>
            <a:r>
              <a:rPr lang="hu-HU" dirty="0"/>
              <a:t> Viktor: </a:t>
            </a:r>
            <a:r>
              <a:rPr lang="hu-HU" i="1" dirty="0"/>
              <a:t>Állami áruház</a:t>
            </a:r>
            <a:r>
              <a:rPr lang="hu-HU" dirty="0"/>
              <a:t>, </a:t>
            </a:r>
            <a:r>
              <a:rPr lang="hu-HU" dirty="0" smtClean="0"/>
              <a:t>1952) </a:t>
            </a:r>
          </a:p>
          <a:p>
            <a:pPr>
              <a:buFont typeface="Wingdings" pitchFamily="2" charset="2"/>
              <a:buChar char="Ø"/>
            </a:pPr>
            <a:r>
              <a:rPr lang="hu-HU" b="1" dirty="0"/>
              <a:t>A filmsematizmus után – a </a:t>
            </a:r>
            <a:r>
              <a:rPr lang="hu-HU" b="1" dirty="0" smtClean="0"/>
              <a:t>„kétarcú” filmek periódusa (</a:t>
            </a:r>
            <a:r>
              <a:rPr lang="hu-HU" dirty="0" smtClean="0"/>
              <a:t>Fábri </a:t>
            </a:r>
            <a:r>
              <a:rPr lang="hu-HU" dirty="0"/>
              <a:t>Zoltán: </a:t>
            </a:r>
            <a:r>
              <a:rPr lang="hu-HU" i="1" dirty="0"/>
              <a:t>Körhinta</a:t>
            </a:r>
            <a:r>
              <a:rPr lang="hu-HU" dirty="0"/>
              <a:t>, </a:t>
            </a:r>
            <a:r>
              <a:rPr lang="hu-HU" dirty="0" smtClean="0"/>
              <a:t>1956)</a:t>
            </a:r>
          </a:p>
          <a:p>
            <a:pPr>
              <a:buFont typeface="Wingdings" pitchFamily="2" charset="2"/>
              <a:buChar char="Ø"/>
            </a:pPr>
            <a:r>
              <a:rPr lang="hu-HU" b="1" dirty="0"/>
              <a:t>Szerzői filmes kezdeményezések </a:t>
            </a:r>
            <a:r>
              <a:rPr lang="hu-HU" dirty="0"/>
              <a:t>(Makk Károly: </a:t>
            </a:r>
            <a:r>
              <a:rPr lang="hu-HU" i="1" dirty="0"/>
              <a:t>Megszállottak, </a:t>
            </a:r>
            <a:r>
              <a:rPr lang="hu-HU" dirty="0" smtClean="0"/>
              <a:t>1961) </a:t>
            </a:r>
            <a:endParaRPr lang="hu-HU" b="1" dirty="0"/>
          </a:p>
          <a:p>
            <a:pPr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837</Words>
  <Application>Microsoft Office PowerPoint</Application>
  <PresentationFormat>Diavetítés a képernyőre (4:3 oldalarány)</PresentationFormat>
  <Paragraphs>72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Szerzői filmes kezdeményezések </vt:lpstr>
      <vt:lpstr>1956 után</vt:lpstr>
      <vt:lpstr>3T vagy TTT</vt:lpstr>
      <vt:lpstr>Balázs Béla Stúdió</vt:lpstr>
      <vt:lpstr>1954-1962</vt:lpstr>
      <vt:lpstr>Makk Károly (1925-2017)</vt:lpstr>
      <vt:lpstr>Megszállottak (1961)</vt:lpstr>
      <vt:lpstr>Tételek és filmek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Szerzői filmes kezdeményezések </dc:title>
  <dc:creator>Admin</dc:creator>
  <cp:lastModifiedBy>Admin</cp:lastModifiedBy>
  <cp:revision>17</cp:revision>
  <dcterms:created xsi:type="dcterms:W3CDTF">2018-05-13T15:28:25Z</dcterms:created>
  <dcterms:modified xsi:type="dcterms:W3CDTF">2018-05-13T16:41:06Z</dcterms:modified>
</cp:coreProperties>
</file>