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4F4E8-B3EE-4FE9-8878-414EF14747CB}" type="datetimeFigureOut">
              <a:rPr lang="hu-HU" smtClean="0"/>
              <a:t>2018.02.11.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C0480-5CAC-4C3C-A5AD-D7F1EFDF77C8}" type="slidenum">
              <a:rPr lang="hu-HU" smtClean="0"/>
              <a:t>‹#›</a:t>
            </a:fld>
            <a:endParaRPr lang="hu-H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Magyar új hullám 1: „így jöttem”</a:t>
            </a:r>
            <a:r>
              <a:rPr lang="hu-HU" dirty="0" err="1"/>
              <a:t>-filmek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752600"/>
          </a:xfrm>
        </p:spPr>
        <p:txBody>
          <a:bodyPr/>
          <a:lstStyle/>
          <a:p>
            <a:pPr algn="r"/>
            <a:r>
              <a:rPr lang="hu-HU" dirty="0" smtClean="0"/>
              <a:t>PPKE-BTK</a:t>
            </a:r>
          </a:p>
          <a:p>
            <a:pPr algn="r"/>
            <a:r>
              <a:rPr lang="hu-HU" dirty="0" smtClean="0"/>
              <a:t>Zalán Márk</a:t>
            </a:r>
          </a:p>
          <a:p>
            <a:pPr algn="r"/>
            <a:r>
              <a:rPr lang="hu-HU" dirty="0" smtClean="0"/>
              <a:t>2018.02.12.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Gaál István: Sodrásban (1963)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hu-HU" sz="2400" dirty="0" smtClean="0"/>
              <a:t>Antonioni hatása komponálási módszerére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Ő támaszkodik leginkább a képek megjelenítő erejére, kompozícióra, ritmusra, a tárgyak és a természet zenéjére. 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Sodrásban: az új hullám nyitánya, nemzedéke felnőtté válásának egzisztenciális drámája .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 táj szerepe: nem a népi vonalat jelképezi, hanem egy hangulat, egy lelki állapot szimbóluma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Gaál stílusa elsősorban képi látásmódja és a zenei szerkesztési elvekben mutatkozik meg, és kevésbé a forgatókönyvben vagy a dramaturgiában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 tragikus esemény önvizsgálatra kényszeríti a szereplőket, ebben vonja be nézőjét. 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Nem a fordulatok, a dialógusok, vagy a színészi játék a legerősebb, legemlékezetesebb, hanem a képek és a ritmus. </a:t>
            </a:r>
            <a:endParaRPr lang="hu-H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új hullám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1960-as évek: a magyar filmtörténet legsikeresebb „aranykorszaka”</a:t>
            </a:r>
          </a:p>
          <a:p>
            <a:r>
              <a:rPr lang="hu-HU" dirty="0" smtClean="0"/>
              <a:t>1963-1968 között: több rendezőgeneráció jelentkezett alkotásaival</a:t>
            </a:r>
          </a:p>
          <a:p>
            <a:r>
              <a:rPr lang="hu-HU" dirty="0" smtClean="0"/>
              <a:t>Egysíkú előzmények után új jellegzetességek válnak általánosabbá:</a:t>
            </a:r>
          </a:p>
          <a:p>
            <a:pPr>
              <a:buFont typeface="Wingdings" pitchFamily="2" charset="2"/>
              <a:buChar char="Ø"/>
            </a:pPr>
            <a:r>
              <a:rPr lang="hu-HU" sz="2600" dirty="0" smtClean="0"/>
              <a:t>Korábbiaktól eltérő dramaturgia</a:t>
            </a:r>
          </a:p>
          <a:p>
            <a:pPr>
              <a:buFont typeface="Wingdings" pitchFamily="2" charset="2"/>
              <a:buChar char="Ø"/>
            </a:pPr>
            <a:r>
              <a:rPr lang="hu-HU" sz="2600" dirty="0" smtClean="0"/>
              <a:t>Oldottabb kamerakezelés</a:t>
            </a:r>
          </a:p>
          <a:p>
            <a:pPr>
              <a:buFont typeface="Wingdings" pitchFamily="2" charset="2"/>
              <a:buChar char="Ø"/>
            </a:pPr>
            <a:r>
              <a:rPr lang="hu-HU" sz="2600" dirty="0" smtClean="0"/>
              <a:t>Emberi lélekben végbemenő folyamatok érzékeltetése</a:t>
            </a:r>
            <a:endParaRPr lang="hu-HU" sz="2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Miért tekinthető új korszaknak a magyar új hullám?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hu-HU" sz="2400" dirty="0" smtClean="0"/>
              <a:t>Egyre több filmrendező szövi bele filmjeibe gondolatait, töprengéseit, kételyeit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 cselekmény gyakran csak egy eszköz társadalmi vagy belső gondolati problémák érzékeltetésére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Nincsen egyértelmű megoldás, megnyugtató lezárás.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Sokaknak célja a valóság feltárása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Személyes hang, játékos stílus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Rendezők jobban merték vállalni és kifejezni saját véleményüket és világlátásukat.  </a:t>
            </a:r>
            <a:endParaRPr lang="hu-H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magyar új hullám háttere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23320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Kialakulása két körülmény szerencsés egybeesésének köszönhető:</a:t>
            </a:r>
          </a:p>
          <a:p>
            <a:pPr marL="514350" indent="-514350">
              <a:buAutoNum type="alphaLcParenR"/>
            </a:pPr>
            <a:r>
              <a:rPr lang="hu-HU" dirty="0" smtClean="0"/>
              <a:t>A kádári konszolidáció</a:t>
            </a:r>
          </a:p>
          <a:p>
            <a:pPr marL="514350" indent="-514350">
              <a:buAutoNum type="alphaLcParenR"/>
            </a:pPr>
            <a:r>
              <a:rPr lang="hu-HU" dirty="0" smtClean="0"/>
              <a:t>Európai új hullámok, modern film hatása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3T vagy TTT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Megalkotója: Aczél György kultúrpolitikai miniszter</a:t>
            </a:r>
          </a:p>
          <a:p>
            <a:pPr>
              <a:buFont typeface="Wingdings" pitchFamily="2" charset="2"/>
              <a:buChar char="Ø"/>
            </a:pPr>
            <a:r>
              <a:rPr lang="hu-HU" sz="2400" i="1" dirty="0" smtClean="0"/>
              <a:t>Támogatott</a:t>
            </a:r>
            <a:r>
              <a:rPr lang="hu-HU" sz="2400" dirty="0" smtClean="0"/>
              <a:t>: minden pártos szellemű és/vagy „szocialista realista” minősítésű mű</a:t>
            </a:r>
          </a:p>
          <a:p>
            <a:pPr>
              <a:buFont typeface="Wingdings" pitchFamily="2" charset="2"/>
              <a:buChar char="Ø"/>
            </a:pPr>
            <a:r>
              <a:rPr lang="hu-HU" sz="2400" i="1" dirty="0" smtClean="0"/>
              <a:t>Tiltott</a:t>
            </a:r>
            <a:r>
              <a:rPr lang="hu-HU" sz="2400" dirty="0" smtClean="0"/>
              <a:t>: rendszerellenes alkotások, szemben állnak a hivatalos marxista ideológiával</a:t>
            </a:r>
          </a:p>
          <a:p>
            <a:pPr>
              <a:buFont typeface="Wingdings" pitchFamily="2" charset="2"/>
              <a:buChar char="Ø"/>
            </a:pPr>
            <a:r>
              <a:rPr lang="hu-HU" sz="2400" i="1" dirty="0" smtClean="0"/>
              <a:t>Tűrt</a:t>
            </a:r>
            <a:r>
              <a:rPr lang="hu-HU" sz="2400" dirty="0" smtClean="0"/>
              <a:t>: nem kerül szembe az ideológiával, de nem is követte azt mindenben</a:t>
            </a:r>
          </a:p>
          <a:p>
            <a:pPr>
              <a:buNone/>
            </a:pPr>
            <a:r>
              <a:rPr lang="hu-HU" sz="2400" dirty="0" smtClean="0"/>
              <a:t>Ami fontos Aczél kultúrpolitikájában: semmi nincs leírva, meghatározva, a lényeg a politikussal folytatott személyes beszélgetéseken, találkozókon dől el. </a:t>
            </a:r>
            <a:endParaRPr lang="hu-H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európai új hullámok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nyugati világ alkotásai jórészt bekerülnek az országba, művészek utazhatnak fesztiválokra.</a:t>
            </a:r>
          </a:p>
          <a:p>
            <a:r>
              <a:rPr lang="hu-HU" dirty="0" smtClean="0"/>
              <a:t>Angol free </a:t>
            </a:r>
            <a:r>
              <a:rPr lang="hu-HU" dirty="0" err="1" smtClean="0"/>
              <a:t>cinema</a:t>
            </a:r>
            <a:r>
              <a:rPr lang="hu-HU" dirty="0" smtClean="0"/>
              <a:t>, olasz film, francia új hullám, német új film, lengyel és csehszlovák új hullámok korszaka. </a:t>
            </a:r>
          </a:p>
          <a:p>
            <a:r>
              <a:rPr lang="hu-HU" dirty="0" smtClean="0"/>
              <a:t>Fontos: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Jelentős irodalmi kultúra</a:t>
            </a:r>
          </a:p>
          <a:p>
            <a:pPr>
              <a:buFont typeface="Wingdings" pitchFamily="2" charset="2"/>
              <a:buChar char="Ø"/>
            </a:pPr>
            <a:r>
              <a:rPr lang="hu-HU" sz="2400" dirty="0" smtClean="0"/>
              <a:t>A rendező fontos társadalmi szerepet töltött be, művészként tekintettek rájuk</a:t>
            </a:r>
            <a:endParaRPr lang="hu-H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Gyártási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dirty="0" smtClean="0"/>
              <a:t>Négy fontos stúdió: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Budapest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Dialóg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Hunnia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Objektív </a:t>
            </a:r>
          </a:p>
          <a:p>
            <a:pPr>
              <a:buNone/>
            </a:pPr>
            <a:r>
              <a:rPr lang="hu-HU" sz="2000" dirty="0" smtClean="0"/>
              <a:t>Önálló szellemi műhelyként működtek, de nem volt teljes önállóság.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Művelődési Minisztérium </a:t>
            </a:r>
            <a:r>
              <a:rPr lang="hu-HU" sz="2000" dirty="0" err="1" smtClean="0"/>
              <a:t>Filmfőigazgatósága</a:t>
            </a:r>
            <a:r>
              <a:rPr lang="hu-HU" sz="20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Meghatározták a költségvetést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Elbírálta a forgatókönyveket</a:t>
            </a:r>
          </a:p>
          <a:p>
            <a:pPr>
              <a:buNone/>
            </a:pPr>
            <a:endParaRPr lang="hu-HU" sz="2000" dirty="0" smtClean="0"/>
          </a:p>
          <a:p>
            <a:pPr>
              <a:buNone/>
            </a:pPr>
            <a:r>
              <a:rPr lang="hu-HU" sz="2000" dirty="0" smtClean="0"/>
              <a:t>További fontos pillanatok: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Létrejött a BBS</a:t>
            </a:r>
          </a:p>
          <a:p>
            <a:pPr>
              <a:buFont typeface="Wingdings" pitchFamily="2" charset="2"/>
              <a:buChar char="Ø"/>
            </a:pPr>
            <a:r>
              <a:rPr lang="hu-HU" sz="2000" dirty="0" smtClean="0"/>
              <a:t>1965: első magyar Filmszemle</a:t>
            </a:r>
            <a:endParaRPr lang="hu-H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Rendezőnemzedékek a 60-as években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Legidősebbek: </a:t>
            </a:r>
            <a:r>
              <a:rPr lang="hu-HU" sz="2400" dirty="0" err="1" smtClean="0"/>
              <a:t>Gertler</a:t>
            </a:r>
            <a:r>
              <a:rPr lang="hu-HU" sz="2400" dirty="0" smtClean="0"/>
              <a:t> Viktor, Keleti Márton, Bán Frigyes</a:t>
            </a:r>
          </a:p>
          <a:p>
            <a:pPr>
              <a:buNone/>
            </a:pPr>
            <a:r>
              <a:rPr lang="hu-HU" sz="2400" dirty="0" smtClean="0"/>
              <a:t>Középnemzedék: Fábri Zoltán, </a:t>
            </a:r>
            <a:r>
              <a:rPr lang="hu-HU" sz="2400" dirty="0" err="1" smtClean="0"/>
              <a:t>Herskó</a:t>
            </a:r>
            <a:r>
              <a:rPr lang="hu-HU" sz="2400" dirty="0" smtClean="0"/>
              <a:t> János, Makk Károly, </a:t>
            </a:r>
            <a:r>
              <a:rPr lang="hu-HU" sz="2400" dirty="0" err="1" smtClean="0"/>
              <a:t>Máriássy</a:t>
            </a:r>
            <a:r>
              <a:rPr lang="hu-HU" sz="2400" dirty="0" smtClean="0"/>
              <a:t> Félix, Várkonyi Zoltán, Jancsó Miklós, Kovács András</a:t>
            </a:r>
          </a:p>
          <a:p>
            <a:pPr>
              <a:buNone/>
            </a:pPr>
            <a:r>
              <a:rPr lang="hu-HU" sz="2400" dirty="0" smtClean="0"/>
              <a:t>Fiatalok: Szabó István, Gaál István, Kósa Ferenc, Sára Sándor</a:t>
            </a:r>
          </a:p>
          <a:p>
            <a:pPr>
              <a:buNone/>
            </a:pPr>
            <a:endParaRPr lang="hu-HU" sz="2400" dirty="0"/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Az idősebbekhez képest eltérő stílus, mégis egységes fellépés. Absztrakt fogalmazásmód, lírai, emlékező stílus. </a:t>
            </a:r>
            <a:endParaRPr lang="hu-HU" sz="2400" dirty="0"/>
          </a:p>
        </p:txBody>
      </p:sp>
      <p:sp>
        <p:nvSpPr>
          <p:cNvPr id="4" name="Lefelé nyíl 3"/>
          <p:cNvSpPr/>
          <p:nvPr/>
        </p:nvSpPr>
        <p:spPr>
          <a:xfrm>
            <a:off x="3491880" y="3429000"/>
            <a:ext cx="1584176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Fiatal nemzedék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Kósa: továbbgondolja Szőts archaikus paraszti világ ábrázolásának lehetőségeit. Tradicionális és modern kultúra összeütközései, a parasztság sorsának bemutatása</a:t>
            </a:r>
          </a:p>
          <a:p>
            <a:pPr>
              <a:buNone/>
            </a:pPr>
            <a:r>
              <a:rPr lang="hu-HU" sz="2400" dirty="0" smtClean="0"/>
              <a:t>Szabó: könnyed, improvizatív stílus, játékos utalások a francia új hullám alkotóira. Nála fogalmazódik meg a legközvetlenebbül saját nemzedékének felnőtté válása. Nem mitizál, inkább a líraiság, emlékezés jellemző. </a:t>
            </a:r>
          </a:p>
          <a:p>
            <a:pPr>
              <a:buNone/>
            </a:pPr>
            <a:r>
              <a:rPr lang="hu-HU" sz="2400" dirty="0" smtClean="0"/>
              <a:t>Sára: inkább operatőr volt, de rendezett is, jellemző rá a líraiság és a szociális érzékenység</a:t>
            </a:r>
            <a:endParaRPr lang="hu-H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560</Words>
  <Application>Microsoft Office PowerPoint</Application>
  <PresentationFormat>Diavetítés a képernyőre (4:3 oldalarány)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Office-téma</vt:lpstr>
      <vt:lpstr>Magyar új hullám 1: „így jöttem”-filmek</vt:lpstr>
      <vt:lpstr>Magyar új hullám</vt:lpstr>
      <vt:lpstr>Miért tekinthető új korszaknak a magyar új hullám?</vt:lpstr>
      <vt:lpstr>A magyar új hullám háttere</vt:lpstr>
      <vt:lpstr>3T vagy TTT</vt:lpstr>
      <vt:lpstr>Az európai új hullámok</vt:lpstr>
      <vt:lpstr>Gyártási háttér</vt:lpstr>
      <vt:lpstr>Rendezőnemzedékek a 60-as években</vt:lpstr>
      <vt:lpstr>Fiatal nemzedék</vt:lpstr>
      <vt:lpstr>Gaál István: Sodrásban (1963)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 új hullám 1: „így jöttem”-filmek</dc:title>
  <dc:creator>Admin</dc:creator>
  <cp:lastModifiedBy>Admin</cp:lastModifiedBy>
  <cp:revision>21</cp:revision>
  <dcterms:created xsi:type="dcterms:W3CDTF">2018-02-11T16:12:45Z</dcterms:created>
  <dcterms:modified xsi:type="dcterms:W3CDTF">2018-02-11T17:16:59Z</dcterms:modified>
</cp:coreProperties>
</file>