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5" r:id="rId17"/>
    <p:sldId id="278" r:id="rId18"/>
    <p:sldId id="279" r:id="rId19"/>
    <p:sldId id="280" r:id="rId20"/>
    <p:sldId id="281" r:id="rId21"/>
    <p:sldId id="285" r:id="rId2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0C0CC-5A61-4062-9BB5-FACA80212B83}" type="datetimeFigureOut">
              <a:rPr lang="hu-HU" smtClean="0"/>
              <a:t>2019. 10. 04.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048B4-7133-46E9-8689-DAD97C17AF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0190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17475"/>
            <a:ext cx="9142413" cy="6738938"/>
            <a:chOff x="0" y="74"/>
            <a:chExt cx="5759" cy="4245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invGray">
            <a:xfrm>
              <a:off x="432" y="4113"/>
              <a:ext cx="2208" cy="206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invGray">
            <a:xfrm>
              <a:off x="432" y="1536"/>
              <a:ext cx="5327" cy="48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7" name="Oval 5"/>
            <p:cNvSpPr>
              <a:spLocks noChangeArrowheads="1"/>
            </p:cNvSpPr>
            <p:nvPr/>
          </p:nvSpPr>
          <p:spPr bwMode="invGray">
            <a:xfrm>
              <a:off x="555" y="74"/>
              <a:ext cx="42" cy="42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8" name="Oval 6"/>
            <p:cNvSpPr>
              <a:spLocks noChangeArrowheads="1"/>
            </p:cNvSpPr>
            <p:nvPr/>
          </p:nvSpPr>
          <p:spPr bwMode="invGray">
            <a:xfrm>
              <a:off x="555" y="219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9" name="Oval 7"/>
            <p:cNvSpPr>
              <a:spLocks noChangeArrowheads="1"/>
            </p:cNvSpPr>
            <p:nvPr/>
          </p:nvSpPr>
          <p:spPr bwMode="invGray">
            <a:xfrm>
              <a:off x="555" y="362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0" name="Oval 8"/>
            <p:cNvSpPr>
              <a:spLocks noChangeArrowheads="1"/>
            </p:cNvSpPr>
            <p:nvPr/>
          </p:nvSpPr>
          <p:spPr bwMode="invGray">
            <a:xfrm>
              <a:off x="555" y="651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1" name="Oval 9"/>
            <p:cNvSpPr>
              <a:spLocks noChangeArrowheads="1"/>
            </p:cNvSpPr>
            <p:nvPr/>
          </p:nvSpPr>
          <p:spPr bwMode="invGray">
            <a:xfrm>
              <a:off x="555" y="794"/>
              <a:ext cx="42" cy="42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2" name="Oval 10"/>
            <p:cNvSpPr>
              <a:spLocks noChangeArrowheads="1"/>
            </p:cNvSpPr>
            <p:nvPr/>
          </p:nvSpPr>
          <p:spPr bwMode="invGray">
            <a:xfrm>
              <a:off x="555" y="939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invGray">
            <a:xfrm>
              <a:off x="555" y="1082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4" name="Oval 12"/>
            <p:cNvSpPr>
              <a:spLocks noChangeArrowheads="1"/>
            </p:cNvSpPr>
            <p:nvPr/>
          </p:nvSpPr>
          <p:spPr bwMode="invGray">
            <a:xfrm>
              <a:off x="555" y="1227"/>
              <a:ext cx="42" cy="4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5" name="Oval 13"/>
            <p:cNvSpPr>
              <a:spLocks noChangeArrowheads="1"/>
            </p:cNvSpPr>
            <p:nvPr/>
          </p:nvSpPr>
          <p:spPr bwMode="invGray">
            <a:xfrm>
              <a:off x="555" y="1371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2859" y="4202"/>
              <a:ext cx="2729" cy="41"/>
              <a:chOff x="2859" y="4202"/>
              <a:chExt cx="2729" cy="41"/>
            </a:xfrm>
          </p:grpSpPr>
          <p:sp>
            <p:nvSpPr>
              <p:cNvPr id="3087" name="Oval 15"/>
              <p:cNvSpPr>
                <a:spLocks noChangeArrowheads="1"/>
              </p:cNvSpPr>
              <p:nvPr/>
            </p:nvSpPr>
            <p:spPr bwMode="invGray">
              <a:xfrm>
                <a:off x="285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088" name="Oval 16"/>
              <p:cNvSpPr>
                <a:spLocks noChangeArrowheads="1"/>
              </p:cNvSpPr>
              <p:nvPr/>
            </p:nvSpPr>
            <p:spPr bwMode="invGray">
              <a:xfrm>
                <a:off x="324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089" name="Oval 17"/>
              <p:cNvSpPr>
                <a:spLocks noChangeArrowheads="1"/>
              </p:cNvSpPr>
              <p:nvPr/>
            </p:nvSpPr>
            <p:spPr bwMode="invGray">
              <a:xfrm>
                <a:off x="362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090" name="Oval 18"/>
              <p:cNvSpPr>
                <a:spLocks noChangeArrowheads="1"/>
              </p:cNvSpPr>
              <p:nvPr/>
            </p:nvSpPr>
            <p:spPr bwMode="invGray">
              <a:xfrm>
                <a:off x="4011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091" name="Oval 19"/>
              <p:cNvSpPr>
                <a:spLocks noChangeArrowheads="1"/>
              </p:cNvSpPr>
              <p:nvPr/>
            </p:nvSpPr>
            <p:spPr bwMode="invGray">
              <a:xfrm>
                <a:off x="4395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092" name="Oval 20"/>
              <p:cNvSpPr>
                <a:spLocks noChangeArrowheads="1"/>
              </p:cNvSpPr>
              <p:nvPr/>
            </p:nvSpPr>
            <p:spPr bwMode="invGray">
              <a:xfrm>
                <a:off x="477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093" name="Oval 21"/>
              <p:cNvSpPr>
                <a:spLocks noChangeArrowheads="1"/>
              </p:cNvSpPr>
              <p:nvPr/>
            </p:nvSpPr>
            <p:spPr bwMode="invGray">
              <a:xfrm>
                <a:off x="516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094" name="Oval 22"/>
              <p:cNvSpPr>
                <a:spLocks noChangeArrowheads="1"/>
              </p:cNvSpPr>
              <p:nvPr/>
            </p:nvSpPr>
            <p:spPr bwMode="invGray">
              <a:xfrm>
                <a:off x="554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3095" name="Oval 23"/>
            <p:cNvSpPr>
              <a:spLocks noChangeArrowheads="1"/>
            </p:cNvSpPr>
            <p:nvPr/>
          </p:nvSpPr>
          <p:spPr bwMode="invGray">
            <a:xfrm>
              <a:off x="555" y="507"/>
              <a:ext cx="42" cy="4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0" y="2327"/>
              <a:ext cx="1203" cy="1203"/>
              <a:chOff x="0" y="2327"/>
              <a:chExt cx="1203" cy="1203"/>
            </a:xfrm>
          </p:grpSpPr>
          <p:sp>
            <p:nvSpPr>
              <p:cNvPr id="3097" name="Freeform 25"/>
              <p:cNvSpPr>
                <a:spLocks/>
              </p:cNvSpPr>
              <p:nvPr/>
            </p:nvSpPr>
            <p:spPr bwMode="invGray">
              <a:xfrm>
                <a:off x="0" y="2394"/>
                <a:ext cx="443" cy="1033"/>
              </a:xfrm>
              <a:custGeom>
                <a:avLst/>
                <a:gdLst/>
                <a:ahLst/>
                <a:cxnLst>
                  <a:cxn ang="0">
                    <a:pos x="290" y="1016"/>
                  </a:cxn>
                  <a:cxn ang="0">
                    <a:pos x="316" y="974"/>
                  </a:cxn>
                  <a:cxn ang="0">
                    <a:pos x="354" y="920"/>
                  </a:cxn>
                  <a:cxn ang="0">
                    <a:pos x="384" y="884"/>
                  </a:cxn>
                  <a:cxn ang="0">
                    <a:pos x="381" y="832"/>
                  </a:cxn>
                  <a:cxn ang="0">
                    <a:pos x="370" y="794"/>
                  </a:cxn>
                  <a:cxn ang="0">
                    <a:pos x="361" y="760"/>
                  </a:cxn>
                  <a:cxn ang="0">
                    <a:pos x="361" y="734"/>
                  </a:cxn>
                  <a:cxn ang="0">
                    <a:pos x="359" y="707"/>
                  </a:cxn>
                  <a:cxn ang="0">
                    <a:pos x="373" y="691"/>
                  </a:cxn>
                  <a:cxn ang="0">
                    <a:pos x="391" y="686"/>
                  </a:cxn>
                  <a:cxn ang="0">
                    <a:pos x="395" y="680"/>
                  </a:cxn>
                  <a:cxn ang="0">
                    <a:pos x="390" y="671"/>
                  </a:cxn>
                  <a:cxn ang="0">
                    <a:pos x="386" y="660"/>
                  </a:cxn>
                  <a:cxn ang="0">
                    <a:pos x="437" y="635"/>
                  </a:cxn>
                  <a:cxn ang="0">
                    <a:pos x="442" y="619"/>
                  </a:cxn>
                  <a:cxn ang="0">
                    <a:pos x="438" y="604"/>
                  </a:cxn>
                  <a:cxn ang="0">
                    <a:pos x="400" y="543"/>
                  </a:cxn>
                  <a:cxn ang="0">
                    <a:pos x="384" y="474"/>
                  </a:cxn>
                  <a:cxn ang="0">
                    <a:pos x="354" y="455"/>
                  </a:cxn>
                  <a:cxn ang="0">
                    <a:pos x="326" y="433"/>
                  </a:cxn>
                  <a:cxn ang="0">
                    <a:pos x="312" y="411"/>
                  </a:cxn>
                  <a:cxn ang="0">
                    <a:pos x="307" y="391"/>
                  </a:cxn>
                  <a:cxn ang="0">
                    <a:pos x="290" y="339"/>
                  </a:cxn>
                  <a:cxn ang="0">
                    <a:pos x="308" y="289"/>
                  </a:cxn>
                  <a:cxn ang="0">
                    <a:pos x="298" y="278"/>
                  </a:cxn>
                  <a:cxn ang="0">
                    <a:pos x="280" y="307"/>
                  </a:cxn>
                  <a:cxn ang="0">
                    <a:pos x="269" y="283"/>
                  </a:cxn>
                  <a:cxn ang="0">
                    <a:pos x="272" y="224"/>
                  </a:cxn>
                  <a:cxn ang="0">
                    <a:pos x="280" y="177"/>
                  </a:cxn>
                  <a:cxn ang="0">
                    <a:pos x="280" y="146"/>
                  </a:cxn>
                  <a:cxn ang="0">
                    <a:pos x="281" y="123"/>
                  </a:cxn>
                  <a:cxn ang="0">
                    <a:pos x="290" y="104"/>
                  </a:cxn>
                  <a:cxn ang="0">
                    <a:pos x="296" y="97"/>
                  </a:cxn>
                  <a:cxn ang="0">
                    <a:pos x="298" y="94"/>
                  </a:cxn>
                  <a:cxn ang="0">
                    <a:pos x="301" y="92"/>
                  </a:cxn>
                  <a:cxn ang="0">
                    <a:pos x="307" y="83"/>
                  </a:cxn>
                  <a:cxn ang="0">
                    <a:pos x="317" y="79"/>
                  </a:cxn>
                  <a:cxn ang="0">
                    <a:pos x="328" y="77"/>
                  </a:cxn>
                  <a:cxn ang="0">
                    <a:pos x="337" y="74"/>
                  </a:cxn>
                  <a:cxn ang="0">
                    <a:pos x="345" y="67"/>
                  </a:cxn>
                  <a:cxn ang="0">
                    <a:pos x="337" y="50"/>
                  </a:cxn>
                  <a:cxn ang="0">
                    <a:pos x="337" y="47"/>
                  </a:cxn>
                  <a:cxn ang="0">
                    <a:pos x="337" y="43"/>
                  </a:cxn>
                  <a:cxn ang="0">
                    <a:pos x="337" y="41"/>
                  </a:cxn>
                  <a:cxn ang="0">
                    <a:pos x="334" y="38"/>
                  </a:cxn>
                  <a:cxn ang="0">
                    <a:pos x="321" y="21"/>
                  </a:cxn>
                  <a:cxn ang="0">
                    <a:pos x="316" y="0"/>
                  </a:cxn>
                  <a:cxn ang="0">
                    <a:pos x="188" y="94"/>
                  </a:cxn>
                  <a:cxn ang="0">
                    <a:pos x="88" y="218"/>
                  </a:cxn>
                  <a:cxn ang="0">
                    <a:pos x="21" y="366"/>
                  </a:cxn>
                  <a:cxn ang="0">
                    <a:pos x="0" y="530"/>
                  </a:cxn>
                  <a:cxn ang="0">
                    <a:pos x="20" y="680"/>
                  </a:cxn>
                  <a:cxn ang="0">
                    <a:pos x="74" y="819"/>
                  </a:cxn>
                  <a:cxn ang="0">
                    <a:pos x="160" y="938"/>
                  </a:cxn>
                  <a:cxn ang="0">
                    <a:pos x="272" y="1032"/>
                  </a:cxn>
                </a:cxnLst>
                <a:rect l="0" t="0" r="r" b="b"/>
                <a:pathLst>
                  <a:path w="443" h="1033">
                    <a:moveTo>
                      <a:pt x="272" y="1032"/>
                    </a:moveTo>
                    <a:lnTo>
                      <a:pt x="290" y="1016"/>
                    </a:lnTo>
                    <a:lnTo>
                      <a:pt x="301" y="992"/>
                    </a:lnTo>
                    <a:lnTo>
                      <a:pt x="316" y="974"/>
                    </a:lnTo>
                    <a:lnTo>
                      <a:pt x="328" y="955"/>
                    </a:lnTo>
                    <a:lnTo>
                      <a:pt x="354" y="920"/>
                    </a:lnTo>
                    <a:lnTo>
                      <a:pt x="373" y="904"/>
                    </a:lnTo>
                    <a:lnTo>
                      <a:pt x="384" y="884"/>
                    </a:lnTo>
                    <a:lnTo>
                      <a:pt x="390" y="848"/>
                    </a:lnTo>
                    <a:lnTo>
                      <a:pt x="381" y="832"/>
                    </a:lnTo>
                    <a:lnTo>
                      <a:pt x="375" y="812"/>
                    </a:lnTo>
                    <a:lnTo>
                      <a:pt x="370" y="794"/>
                    </a:lnTo>
                    <a:lnTo>
                      <a:pt x="361" y="774"/>
                    </a:lnTo>
                    <a:lnTo>
                      <a:pt x="361" y="760"/>
                    </a:lnTo>
                    <a:lnTo>
                      <a:pt x="361" y="747"/>
                    </a:lnTo>
                    <a:lnTo>
                      <a:pt x="361" y="734"/>
                    </a:lnTo>
                    <a:lnTo>
                      <a:pt x="359" y="722"/>
                    </a:lnTo>
                    <a:lnTo>
                      <a:pt x="359" y="707"/>
                    </a:lnTo>
                    <a:lnTo>
                      <a:pt x="364" y="698"/>
                    </a:lnTo>
                    <a:lnTo>
                      <a:pt x="373" y="691"/>
                    </a:lnTo>
                    <a:lnTo>
                      <a:pt x="390" y="686"/>
                    </a:lnTo>
                    <a:lnTo>
                      <a:pt x="391" y="686"/>
                    </a:lnTo>
                    <a:lnTo>
                      <a:pt x="395" y="682"/>
                    </a:lnTo>
                    <a:lnTo>
                      <a:pt x="395" y="680"/>
                    </a:lnTo>
                    <a:lnTo>
                      <a:pt x="395" y="677"/>
                    </a:lnTo>
                    <a:lnTo>
                      <a:pt x="390" y="671"/>
                    </a:lnTo>
                    <a:lnTo>
                      <a:pt x="386" y="666"/>
                    </a:lnTo>
                    <a:lnTo>
                      <a:pt x="386" y="660"/>
                    </a:lnTo>
                    <a:lnTo>
                      <a:pt x="395" y="655"/>
                    </a:lnTo>
                    <a:lnTo>
                      <a:pt x="437" y="635"/>
                    </a:lnTo>
                    <a:lnTo>
                      <a:pt x="442" y="626"/>
                    </a:lnTo>
                    <a:lnTo>
                      <a:pt x="442" y="619"/>
                    </a:lnTo>
                    <a:lnTo>
                      <a:pt x="442" y="613"/>
                    </a:lnTo>
                    <a:lnTo>
                      <a:pt x="438" y="604"/>
                    </a:lnTo>
                    <a:lnTo>
                      <a:pt x="417" y="577"/>
                    </a:lnTo>
                    <a:lnTo>
                      <a:pt x="400" y="543"/>
                    </a:lnTo>
                    <a:lnTo>
                      <a:pt x="391" y="511"/>
                    </a:lnTo>
                    <a:lnTo>
                      <a:pt x="384" y="474"/>
                    </a:lnTo>
                    <a:lnTo>
                      <a:pt x="368" y="465"/>
                    </a:lnTo>
                    <a:lnTo>
                      <a:pt x="354" y="455"/>
                    </a:lnTo>
                    <a:lnTo>
                      <a:pt x="339" y="444"/>
                    </a:lnTo>
                    <a:lnTo>
                      <a:pt x="326" y="433"/>
                    </a:lnTo>
                    <a:lnTo>
                      <a:pt x="317" y="422"/>
                    </a:lnTo>
                    <a:lnTo>
                      <a:pt x="312" y="411"/>
                    </a:lnTo>
                    <a:lnTo>
                      <a:pt x="308" y="402"/>
                    </a:lnTo>
                    <a:lnTo>
                      <a:pt x="307" y="391"/>
                    </a:lnTo>
                    <a:lnTo>
                      <a:pt x="285" y="363"/>
                    </a:lnTo>
                    <a:lnTo>
                      <a:pt x="290" y="339"/>
                    </a:lnTo>
                    <a:lnTo>
                      <a:pt x="301" y="314"/>
                    </a:lnTo>
                    <a:lnTo>
                      <a:pt x="308" y="289"/>
                    </a:lnTo>
                    <a:lnTo>
                      <a:pt x="308" y="267"/>
                    </a:lnTo>
                    <a:lnTo>
                      <a:pt x="298" y="278"/>
                    </a:lnTo>
                    <a:lnTo>
                      <a:pt x="287" y="294"/>
                    </a:lnTo>
                    <a:lnTo>
                      <a:pt x="280" y="307"/>
                    </a:lnTo>
                    <a:lnTo>
                      <a:pt x="272" y="314"/>
                    </a:lnTo>
                    <a:lnTo>
                      <a:pt x="269" y="283"/>
                    </a:lnTo>
                    <a:lnTo>
                      <a:pt x="271" y="254"/>
                    </a:lnTo>
                    <a:lnTo>
                      <a:pt x="272" y="224"/>
                    </a:lnTo>
                    <a:lnTo>
                      <a:pt x="272" y="195"/>
                    </a:lnTo>
                    <a:lnTo>
                      <a:pt x="280" y="177"/>
                    </a:lnTo>
                    <a:lnTo>
                      <a:pt x="280" y="164"/>
                    </a:lnTo>
                    <a:lnTo>
                      <a:pt x="280" y="146"/>
                    </a:lnTo>
                    <a:lnTo>
                      <a:pt x="281" y="133"/>
                    </a:lnTo>
                    <a:lnTo>
                      <a:pt x="281" y="123"/>
                    </a:lnTo>
                    <a:lnTo>
                      <a:pt x="285" y="113"/>
                    </a:lnTo>
                    <a:lnTo>
                      <a:pt x="290" y="104"/>
                    </a:lnTo>
                    <a:lnTo>
                      <a:pt x="296" y="97"/>
                    </a:lnTo>
                    <a:lnTo>
                      <a:pt x="298" y="94"/>
                    </a:lnTo>
                    <a:lnTo>
                      <a:pt x="301" y="92"/>
                    </a:lnTo>
                    <a:lnTo>
                      <a:pt x="303" y="86"/>
                    </a:lnTo>
                    <a:lnTo>
                      <a:pt x="307" y="83"/>
                    </a:lnTo>
                    <a:lnTo>
                      <a:pt x="308" y="83"/>
                    </a:lnTo>
                    <a:lnTo>
                      <a:pt x="317" y="79"/>
                    </a:lnTo>
                    <a:lnTo>
                      <a:pt x="323" y="77"/>
                    </a:lnTo>
                    <a:lnTo>
                      <a:pt x="328" y="77"/>
                    </a:lnTo>
                    <a:lnTo>
                      <a:pt x="334" y="74"/>
                    </a:lnTo>
                    <a:lnTo>
                      <a:pt x="337" y="74"/>
                    </a:lnTo>
                    <a:lnTo>
                      <a:pt x="339" y="72"/>
                    </a:lnTo>
                    <a:lnTo>
                      <a:pt x="345" y="67"/>
                    </a:lnTo>
                    <a:lnTo>
                      <a:pt x="345" y="63"/>
                    </a:lnTo>
                    <a:lnTo>
                      <a:pt x="337" y="50"/>
                    </a:lnTo>
                    <a:lnTo>
                      <a:pt x="337" y="47"/>
                    </a:lnTo>
                    <a:lnTo>
                      <a:pt x="337" y="43"/>
                    </a:lnTo>
                    <a:lnTo>
                      <a:pt x="337" y="41"/>
                    </a:lnTo>
                    <a:lnTo>
                      <a:pt x="334" y="41"/>
                    </a:lnTo>
                    <a:lnTo>
                      <a:pt x="334" y="38"/>
                    </a:lnTo>
                    <a:lnTo>
                      <a:pt x="328" y="30"/>
                    </a:lnTo>
                    <a:lnTo>
                      <a:pt x="321" y="21"/>
                    </a:lnTo>
                    <a:lnTo>
                      <a:pt x="317" y="11"/>
                    </a:lnTo>
                    <a:lnTo>
                      <a:pt x="316" y="0"/>
                    </a:lnTo>
                    <a:lnTo>
                      <a:pt x="249" y="41"/>
                    </a:lnTo>
                    <a:lnTo>
                      <a:pt x="188" y="94"/>
                    </a:lnTo>
                    <a:lnTo>
                      <a:pt x="133" y="151"/>
                    </a:lnTo>
                    <a:lnTo>
                      <a:pt x="88" y="218"/>
                    </a:lnTo>
                    <a:lnTo>
                      <a:pt x="50" y="289"/>
                    </a:lnTo>
                    <a:lnTo>
                      <a:pt x="21" y="366"/>
                    </a:lnTo>
                    <a:lnTo>
                      <a:pt x="5" y="446"/>
                    </a:lnTo>
                    <a:lnTo>
                      <a:pt x="0" y="530"/>
                    </a:lnTo>
                    <a:lnTo>
                      <a:pt x="5" y="608"/>
                    </a:lnTo>
                    <a:lnTo>
                      <a:pt x="20" y="680"/>
                    </a:lnTo>
                    <a:lnTo>
                      <a:pt x="45" y="751"/>
                    </a:lnTo>
                    <a:lnTo>
                      <a:pt x="74" y="819"/>
                    </a:lnTo>
                    <a:lnTo>
                      <a:pt x="114" y="879"/>
                    </a:lnTo>
                    <a:lnTo>
                      <a:pt x="160" y="938"/>
                    </a:lnTo>
                    <a:lnTo>
                      <a:pt x="215" y="987"/>
                    </a:lnTo>
                    <a:lnTo>
                      <a:pt x="272" y="1032"/>
                    </a:lnTo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098" name="Freeform 26"/>
              <p:cNvSpPr>
                <a:spLocks/>
              </p:cNvSpPr>
              <p:nvPr/>
            </p:nvSpPr>
            <p:spPr bwMode="invGray">
              <a:xfrm>
                <a:off x="379" y="2327"/>
                <a:ext cx="824" cy="1203"/>
              </a:xfrm>
              <a:custGeom>
                <a:avLst/>
                <a:gdLst/>
                <a:ahLst/>
                <a:cxnLst>
                  <a:cxn ang="0">
                    <a:pos x="796" y="688"/>
                  </a:cxn>
                  <a:cxn ang="0">
                    <a:pos x="756" y="641"/>
                  </a:cxn>
                  <a:cxn ang="0">
                    <a:pos x="812" y="615"/>
                  </a:cxn>
                  <a:cxn ang="0">
                    <a:pos x="814" y="502"/>
                  </a:cxn>
                  <a:cxn ang="0">
                    <a:pos x="705" y="247"/>
                  </a:cxn>
                  <a:cxn ang="0">
                    <a:pos x="651" y="262"/>
                  </a:cxn>
                  <a:cxn ang="0">
                    <a:pos x="574" y="289"/>
                  </a:cxn>
                  <a:cxn ang="0">
                    <a:pos x="536" y="258"/>
                  </a:cxn>
                  <a:cxn ang="0">
                    <a:pos x="563" y="170"/>
                  </a:cxn>
                  <a:cxn ang="0">
                    <a:pos x="532" y="81"/>
                  </a:cxn>
                  <a:cxn ang="0">
                    <a:pos x="455" y="56"/>
                  </a:cxn>
                  <a:cxn ang="0">
                    <a:pos x="484" y="150"/>
                  </a:cxn>
                  <a:cxn ang="0">
                    <a:pos x="465" y="190"/>
                  </a:cxn>
                  <a:cxn ang="0">
                    <a:pos x="442" y="200"/>
                  </a:cxn>
                  <a:cxn ang="0">
                    <a:pos x="419" y="164"/>
                  </a:cxn>
                  <a:cxn ang="0">
                    <a:pos x="381" y="108"/>
                  </a:cxn>
                  <a:cxn ang="0">
                    <a:pos x="406" y="108"/>
                  </a:cxn>
                  <a:cxn ang="0">
                    <a:pos x="424" y="72"/>
                  </a:cxn>
                  <a:cxn ang="0">
                    <a:pos x="325" y="0"/>
                  </a:cxn>
                  <a:cxn ang="0">
                    <a:pos x="281" y="27"/>
                  </a:cxn>
                  <a:cxn ang="0">
                    <a:pos x="240" y="72"/>
                  </a:cxn>
                  <a:cxn ang="0">
                    <a:pos x="209" y="114"/>
                  </a:cxn>
                  <a:cxn ang="0">
                    <a:pos x="209" y="150"/>
                  </a:cxn>
                  <a:cxn ang="0">
                    <a:pos x="240" y="164"/>
                  </a:cxn>
                  <a:cxn ang="0">
                    <a:pos x="209" y="222"/>
                  </a:cxn>
                  <a:cxn ang="0">
                    <a:pos x="213" y="242"/>
                  </a:cxn>
                  <a:cxn ang="0">
                    <a:pos x="267" y="222"/>
                  </a:cxn>
                  <a:cxn ang="0">
                    <a:pos x="303" y="170"/>
                  </a:cxn>
                  <a:cxn ang="0">
                    <a:pos x="354" y="231"/>
                  </a:cxn>
                  <a:cxn ang="0">
                    <a:pos x="372" y="291"/>
                  </a:cxn>
                  <a:cxn ang="0">
                    <a:pos x="348" y="294"/>
                  </a:cxn>
                  <a:cxn ang="0">
                    <a:pos x="298" y="309"/>
                  </a:cxn>
                  <a:cxn ang="0">
                    <a:pos x="323" y="330"/>
                  </a:cxn>
                  <a:cxn ang="0">
                    <a:pos x="260" y="339"/>
                  </a:cxn>
                  <a:cxn ang="0">
                    <a:pos x="189" y="411"/>
                  </a:cxn>
                  <a:cxn ang="0">
                    <a:pos x="184" y="469"/>
                  </a:cxn>
                  <a:cxn ang="0">
                    <a:pos x="148" y="435"/>
                  </a:cxn>
                  <a:cxn ang="0">
                    <a:pos x="83" y="402"/>
                  </a:cxn>
                  <a:cxn ang="0">
                    <a:pos x="0" y="455"/>
                  </a:cxn>
                  <a:cxn ang="0">
                    <a:pos x="54" y="496"/>
                  </a:cxn>
                  <a:cxn ang="0">
                    <a:pos x="74" y="485"/>
                  </a:cxn>
                  <a:cxn ang="0">
                    <a:pos x="54" y="608"/>
                  </a:cxn>
                  <a:cxn ang="0">
                    <a:pos x="132" y="641"/>
                  </a:cxn>
                  <a:cxn ang="0">
                    <a:pos x="195" y="661"/>
                  </a:cxn>
                  <a:cxn ang="0">
                    <a:pos x="249" y="744"/>
                  </a:cxn>
                  <a:cxn ang="0">
                    <a:pos x="334" y="886"/>
                  </a:cxn>
                  <a:cxn ang="0">
                    <a:pos x="391" y="1007"/>
                  </a:cxn>
                  <a:cxn ang="0">
                    <a:pos x="292" y="1052"/>
                  </a:cxn>
                  <a:cxn ang="0">
                    <a:pos x="182" y="1105"/>
                  </a:cxn>
                  <a:cxn ang="0">
                    <a:pos x="68" y="1180"/>
                  </a:cxn>
                  <a:cxn ang="0">
                    <a:pos x="200" y="1202"/>
                  </a:cxn>
                  <a:cxn ang="0">
                    <a:pos x="417" y="1168"/>
                  </a:cxn>
                  <a:cxn ang="0">
                    <a:pos x="613" y="1052"/>
                  </a:cxn>
                  <a:cxn ang="0">
                    <a:pos x="610" y="929"/>
                  </a:cxn>
                  <a:cxn ang="0">
                    <a:pos x="543" y="888"/>
                  </a:cxn>
                  <a:cxn ang="0">
                    <a:pos x="567" y="791"/>
                  </a:cxn>
                  <a:cxn ang="0">
                    <a:pos x="655" y="738"/>
                  </a:cxn>
                  <a:cxn ang="0">
                    <a:pos x="725" y="713"/>
                  </a:cxn>
                  <a:cxn ang="0">
                    <a:pos x="792" y="729"/>
                  </a:cxn>
                </a:cxnLst>
                <a:rect l="0" t="0" r="r" b="b"/>
                <a:pathLst>
                  <a:path w="824" h="1203">
                    <a:moveTo>
                      <a:pt x="803" y="736"/>
                    </a:moveTo>
                    <a:lnTo>
                      <a:pt x="807" y="724"/>
                    </a:lnTo>
                    <a:lnTo>
                      <a:pt x="808" y="713"/>
                    </a:lnTo>
                    <a:lnTo>
                      <a:pt x="812" y="702"/>
                    </a:lnTo>
                    <a:lnTo>
                      <a:pt x="814" y="691"/>
                    </a:lnTo>
                    <a:lnTo>
                      <a:pt x="803" y="691"/>
                    </a:lnTo>
                    <a:lnTo>
                      <a:pt x="796" y="688"/>
                    </a:lnTo>
                    <a:lnTo>
                      <a:pt x="783" y="686"/>
                    </a:lnTo>
                    <a:lnTo>
                      <a:pt x="776" y="680"/>
                    </a:lnTo>
                    <a:lnTo>
                      <a:pt x="770" y="675"/>
                    </a:lnTo>
                    <a:lnTo>
                      <a:pt x="767" y="666"/>
                    </a:lnTo>
                    <a:lnTo>
                      <a:pt x="761" y="661"/>
                    </a:lnTo>
                    <a:lnTo>
                      <a:pt x="760" y="655"/>
                    </a:lnTo>
                    <a:lnTo>
                      <a:pt x="756" y="641"/>
                    </a:lnTo>
                    <a:lnTo>
                      <a:pt x="756" y="624"/>
                    </a:lnTo>
                    <a:lnTo>
                      <a:pt x="760" y="610"/>
                    </a:lnTo>
                    <a:lnTo>
                      <a:pt x="767" y="599"/>
                    </a:lnTo>
                    <a:lnTo>
                      <a:pt x="781" y="597"/>
                    </a:lnTo>
                    <a:lnTo>
                      <a:pt x="792" y="599"/>
                    </a:lnTo>
                    <a:lnTo>
                      <a:pt x="803" y="608"/>
                    </a:lnTo>
                    <a:lnTo>
                      <a:pt x="812" y="615"/>
                    </a:lnTo>
                    <a:lnTo>
                      <a:pt x="819" y="628"/>
                    </a:lnTo>
                    <a:lnTo>
                      <a:pt x="823" y="619"/>
                    </a:lnTo>
                    <a:lnTo>
                      <a:pt x="823" y="610"/>
                    </a:lnTo>
                    <a:lnTo>
                      <a:pt x="823" y="605"/>
                    </a:lnTo>
                    <a:lnTo>
                      <a:pt x="823" y="597"/>
                    </a:lnTo>
                    <a:lnTo>
                      <a:pt x="819" y="549"/>
                    </a:lnTo>
                    <a:lnTo>
                      <a:pt x="814" y="502"/>
                    </a:lnTo>
                    <a:lnTo>
                      <a:pt x="807" y="455"/>
                    </a:lnTo>
                    <a:lnTo>
                      <a:pt x="792" y="411"/>
                    </a:lnTo>
                    <a:lnTo>
                      <a:pt x="776" y="366"/>
                    </a:lnTo>
                    <a:lnTo>
                      <a:pt x="756" y="325"/>
                    </a:lnTo>
                    <a:lnTo>
                      <a:pt x="734" y="285"/>
                    </a:lnTo>
                    <a:lnTo>
                      <a:pt x="709" y="247"/>
                    </a:lnTo>
                    <a:lnTo>
                      <a:pt x="705" y="247"/>
                    </a:lnTo>
                    <a:lnTo>
                      <a:pt x="702" y="244"/>
                    </a:lnTo>
                    <a:lnTo>
                      <a:pt x="698" y="244"/>
                    </a:lnTo>
                    <a:lnTo>
                      <a:pt x="693" y="242"/>
                    </a:lnTo>
                    <a:lnTo>
                      <a:pt x="677" y="253"/>
                    </a:lnTo>
                    <a:lnTo>
                      <a:pt x="668" y="254"/>
                    </a:lnTo>
                    <a:lnTo>
                      <a:pt x="660" y="258"/>
                    </a:lnTo>
                    <a:lnTo>
                      <a:pt x="651" y="262"/>
                    </a:lnTo>
                    <a:lnTo>
                      <a:pt x="642" y="264"/>
                    </a:lnTo>
                    <a:lnTo>
                      <a:pt x="631" y="267"/>
                    </a:lnTo>
                    <a:lnTo>
                      <a:pt x="619" y="273"/>
                    </a:lnTo>
                    <a:lnTo>
                      <a:pt x="606" y="278"/>
                    </a:lnTo>
                    <a:lnTo>
                      <a:pt x="594" y="283"/>
                    </a:lnTo>
                    <a:lnTo>
                      <a:pt x="583" y="285"/>
                    </a:lnTo>
                    <a:lnTo>
                      <a:pt x="574" y="289"/>
                    </a:lnTo>
                    <a:lnTo>
                      <a:pt x="567" y="291"/>
                    </a:lnTo>
                    <a:lnTo>
                      <a:pt x="557" y="289"/>
                    </a:lnTo>
                    <a:lnTo>
                      <a:pt x="554" y="285"/>
                    </a:lnTo>
                    <a:lnTo>
                      <a:pt x="548" y="280"/>
                    </a:lnTo>
                    <a:lnTo>
                      <a:pt x="547" y="278"/>
                    </a:lnTo>
                    <a:lnTo>
                      <a:pt x="543" y="273"/>
                    </a:lnTo>
                    <a:lnTo>
                      <a:pt x="536" y="258"/>
                    </a:lnTo>
                    <a:lnTo>
                      <a:pt x="532" y="244"/>
                    </a:lnTo>
                    <a:lnTo>
                      <a:pt x="532" y="231"/>
                    </a:lnTo>
                    <a:lnTo>
                      <a:pt x="530" y="217"/>
                    </a:lnTo>
                    <a:lnTo>
                      <a:pt x="532" y="202"/>
                    </a:lnTo>
                    <a:lnTo>
                      <a:pt x="541" y="190"/>
                    </a:lnTo>
                    <a:lnTo>
                      <a:pt x="552" y="177"/>
                    </a:lnTo>
                    <a:lnTo>
                      <a:pt x="563" y="170"/>
                    </a:lnTo>
                    <a:lnTo>
                      <a:pt x="574" y="159"/>
                    </a:lnTo>
                    <a:lnTo>
                      <a:pt x="583" y="146"/>
                    </a:lnTo>
                    <a:lnTo>
                      <a:pt x="588" y="134"/>
                    </a:lnTo>
                    <a:lnTo>
                      <a:pt x="588" y="119"/>
                    </a:lnTo>
                    <a:lnTo>
                      <a:pt x="568" y="105"/>
                    </a:lnTo>
                    <a:lnTo>
                      <a:pt x="552" y="92"/>
                    </a:lnTo>
                    <a:lnTo>
                      <a:pt x="532" y="81"/>
                    </a:lnTo>
                    <a:lnTo>
                      <a:pt x="512" y="70"/>
                    </a:lnTo>
                    <a:lnTo>
                      <a:pt x="491" y="58"/>
                    </a:lnTo>
                    <a:lnTo>
                      <a:pt x="471" y="47"/>
                    </a:lnTo>
                    <a:lnTo>
                      <a:pt x="449" y="38"/>
                    </a:lnTo>
                    <a:lnTo>
                      <a:pt x="428" y="31"/>
                    </a:lnTo>
                    <a:lnTo>
                      <a:pt x="442" y="45"/>
                    </a:lnTo>
                    <a:lnTo>
                      <a:pt x="455" y="56"/>
                    </a:lnTo>
                    <a:lnTo>
                      <a:pt x="465" y="63"/>
                    </a:lnTo>
                    <a:lnTo>
                      <a:pt x="484" y="74"/>
                    </a:lnTo>
                    <a:lnTo>
                      <a:pt x="485" y="88"/>
                    </a:lnTo>
                    <a:lnTo>
                      <a:pt x="484" y="105"/>
                    </a:lnTo>
                    <a:lnTo>
                      <a:pt x="478" y="123"/>
                    </a:lnTo>
                    <a:lnTo>
                      <a:pt x="478" y="135"/>
                    </a:lnTo>
                    <a:lnTo>
                      <a:pt x="484" y="150"/>
                    </a:lnTo>
                    <a:lnTo>
                      <a:pt x="484" y="155"/>
                    </a:lnTo>
                    <a:lnTo>
                      <a:pt x="480" y="161"/>
                    </a:lnTo>
                    <a:lnTo>
                      <a:pt x="474" y="166"/>
                    </a:lnTo>
                    <a:lnTo>
                      <a:pt x="469" y="170"/>
                    </a:lnTo>
                    <a:lnTo>
                      <a:pt x="465" y="175"/>
                    </a:lnTo>
                    <a:lnTo>
                      <a:pt x="465" y="180"/>
                    </a:lnTo>
                    <a:lnTo>
                      <a:pt x="465" y="190"/>
                    </a:lnTo>
                    <a:lnTo>
                      <a:pt x="464" y="195"/>
                    </a:lnTo>
                    <a:lnTo>
                      <a:pt x="460" y="197"/>
                    </a:lnTo>
                    <a:lnTo>
                      <a:pt x="458" y="200"/>
                    </a:lnTo>
                    <a:lnTo>
                      <a:pt x="455" y="200"/>
                    </a:lnTo>
                    <a:lnTo>
                      <a:pt x="453" y="200"/>
                    </a:lnTo>
                    <a:lnTo>
                      <a:pt x="447" y="197"/>
                    </a:lnTo>
                    <a:lnTo>
                      <a:pt x="442" y="200"/>
                    </a:lnTo>
                    <a:lnTo>
                      <a:pt x="433" y="202"/>
                    </a:lnTo>
                    <a:lnTo>
                      <a:pt x="428" y="202"/>
                    </a:lnTo>
                    <a:lnTo>
                      <a:pt x="424" y="200"/>
                    </a:lnTo>
                    <a:lnTo>
                      <a:pt x="424" y="197"/>
                    </a:lnTo>
                    <a:lnTo>
                      <a:pt x="422" y="195"/>
                    </a:lnTo>
                    <a:lnTo>
                      <a:pt x="419" y="164"/>
                    </a:lnTo>
                    <a:lnTo>
                      <a:pt x="411" y="159"/>
                    </a:lnTo>
                    <a:lnTo>
                      <a:pt x="406" y="150"/>
                    </a:lnTo>
                    <a:lnTo>
                      <a:pt x="397" y="141"/>
                    </a:lnTo>
                    <a:lnTo>
                      <a:pt x="390" y="134"/>
                    </a:lnTo>
                    <a:lnTo>
                      <a:pt x="386" y="125"/>
                    </a:lnTo>
                    <a:lnTo>
                      <a:pt x="384" y="117"/>
                    </a:lnTo>
                    <a:lnTo>
                      <a:pt x="381" y="108"/>
                    </a:lnTo>
                    <a:lnTo>
                      <a:pt x="384" y="103"/>
                    </a:lnTo>
                    <a:lnTo>
                      <a:pt x="386" y="99"/>
                    </a:lnTo>
                    <a:lnTo>
                      <a:pt x="390" y="99"/>
                    </a:lnTo>
                    <a:lnTo>
                      <a:pt x="390" y="97"/>
                    </a:lnTo>
                    <a:lnTo>
                      <a:pt x="391" y="97"/>
                    </a:lnTo>
                    <a:lnTo>
                      <a:pt x="397" y="103"/>
                    </a:lnTo>
                    <a:lnTo>
                      <a:pt x="406" y="108"/>
                    </a:lnTo>
                    <a:lnTo>
                      <a:pt x="413" y="110"/>
                    </a:lnTo>
                    <a:lnTo>
                      <a:pt x="422" y="110"/>
                    </a:lnTo>
                    <a:lnTo>
                      <a:pt x="424" y="110"/>
                    </a:lnTo>
                    <a:lnTo>
                      <a:pt x="424" y="108"/>
                    </a:lnTo>
                    <a:lnTo>
                      <a:pt x="424" y="72"/>
                    </a:lnTo>
                    <a:lnTo>
                      <a:pt x="411" y="56"/>
                    </a:lnTo>
                    <a:lnTo>
                      <a:pt x="395" y="42"/>
                    </a:lnTo>
                    <a:lnTo>
                      <a:pt x="377" y="27"/>
                    </a:lnTo>
                    <a:lnTo>
                      <a:pt x="364" y="9"/>
                    </a:lnTo>
                    <a:lnTo>
                      <a:pt x="350" y="5"/>
                    </a:lnTo>
                    <a:lnTo>
                      <a:pt x="339" y="2"/>
                    </a:lnTo>
                    <a:lnTo>
                      <a:pt x="325" y="0"/>
                    </a:lnTo>
                    <a:lnTo>
                      <a:pt x="312" y="0"/>
                    </a:lnTo>
                    <a:lnTo>
                      <a:pt x="308" y="0"/>
                    </a:lnTo>
                    <a:lnTo>
                      <a:pt x="308" y="2"/>
                    </a:lnTo>
                    <a:lnTo>
                      <a:pt x="308" y="5"/>
                    </a:lnTo>
                    <a:lnTo>
                      <a:pt x="307" y="9"/>
                    </a:lnTo>
                    <a:lnTo>
                      <a:pt x="289" y="14"/>
                    </a:lnTo>
                    <a:lnTo>
                      <a:pt x="281" y="27"/>
                    </a:lnTo>
                    <a:lnTo>
                      <a:pt x="276" y="42"/>
                    </a:lnTo>
                    <a:lnTo>
                      <a:pt x="265" y="56"/>
                    </a:lnTo>
                    <a:lnTo>
                      <a:pt x="260" y="56"/>
                    </a:lnTo>
                    <a:lnTo>
                      <a:pt x="256" y="56"/>
                    </a:lnTo>
                    <a:lnTo>
                      <a:pt x="251" y="56"/>
                    </a:lnTo>
                    <a:lnTo>
                      <a:pt x="249" y="58"/>
                    </a:lnTo>
                    <a:lnTo>
                      <a:pt x="240" y="72"/>
                    </a:lnTo>
                    <a:lnTo>
                      <a:pt x="231" y="87"/>
                    </a:lnTo>
                    <a:lnTo>
                      <a:pt x="224" y="99"/>
                    </a:lnTo>
                    <a:lnTo>
                      <a:pt x="213" y="110"/>
                    </a:lnTo>
                    <a:lnTo>
                      <a:pt x="209" y="110"/>
                    </a:lnTo>
                    <a:lnTo>
                      <a:pt x="209" y="114"/>
                    </a:lnTo>
                    <a:lnTo>
                      <a:pt x="184" y="139"/>
                    </a:lnTo>
                    <a:lnTo>
                      <a:pt x="184" y="141"/>
                    </a:lnTo>
                    <a:lnTo>
                      <a:pt x="195" y="146"/>
                    </a:lnTo>
                    <a:lnTo>
                      <a:pt x="209" y="150"/>
                    </a:lnTo>
                    <a:lnTo>
                      <a:pt x="224" y="153"/>
                    </a:lnTo>
                    <a:lnTo>
                      <a:pt x="234" y="153"/>
                    </a:lnTo>
                    <a:lnTo>
                      <a:pt x="236" y="155"/>
                    </a:lnTo>
                    <a:lnTo>
                      <a:pt x="240" y="155"/>
                    </a:lnTo>
                    <a:lnTo>
                      <a:pt x="240" y="159"/>
                    </a:lnTo>
                    <a:lnTo>
                      <a:pt x="242" y="161"/>
                    </a:lnTo>
                    <a:lnTo>
                      <a:pt x="240" y="164"/>
                    </a:lnTo>
                    <a:lnTo>
                      <a:pt x="234" y="166"/>
                    </a:lnTo>
                    <a:lnTo>
                      <a:pt x="231" y="170"/>
                    </a:lnTo>
                    <a:lnTo>
                      <a:pt x="225" y="171"/>
                    </a:lnTo>
                    <a:lnTo>
                      <a:pt x="220" y="180"/>
                    </a:lnTo>
                    <a:lnTo>
                      <a:pt x="215" y="195"/>
                    </a:lnTo>
                    <a:lnTo>
                      <a:pt x="209" y="208"/>
                    </a:lnTo>
                    <a:lnTo>
                      <a:pt x="209" y="222"/>
                    </a:lnTo>
                    <a:lnTo>
                      <a:pt x="213" y="227"/>
                    </a:lnTo>
                    <a:lnTo>
                      <a:pt x="215" y="227"/>
                    </a:lnTo>
                    <a:lnTo>
                      <a:pt x="213" y="231"/>
                    </a:lnTo>
                    <a:lnTo>
                      <a:pt x="209" y="238"/>
                    </a:lnTo>
                    <a:lnTo>
                      <a:pt x="213" y="242"/>
                    </a:lnTo>
                    <a:lnTo>
                      <a:pt x="215" y="244"/>
                    </a:lnTo>
                    <a:lnTo>
                      <a:pt x="231" y="233"/>
                    </a:lnTo>
                    <a:lnTo>
                      <a:pt x="260" y="231"/>
                    </a:lnTo>
                    <a:lnTo>
                      <a:pt x="260" y="227"/>
                    </a:lnTo>
                    <a:lnTo>
                      <a:pt x="262" y="226"/>
                    </a:lnTo>
                    <a:lnTo>
                      <a:pt x="265" y="226"/>
                    </a:lnTo>
                    <a:lnTo>
                      <a:pt x="267" y="222"/>
                    </a:lnTo>
                    <a:lnTo>
                      <a:pt x="267" y="200"/>
                    </a:lnTo>
                    <a:lnTo>
                      <a:pt x="289" y="155"/>
                    </a:lnTo>
                    <a:lnTo>
                      <a:pt x="292" y="155"/>
                    </a:lnTo>
                    <a:lnTo>
                      <a:pt x="303" y="170"/>
                    </a:lnTo>
                    <a:lnTo>
                      <a:pt x="312" y="180"/>
                    </a:lnTo>
                    <a:lnTo>
                      <a:pt x="323" y="195"/>
                    </a:lnTo>
                    <a:lnTo>
                      <a:pt x="336" y="206"/>
                    </a:lnTo>
                    <a:lnTo>
                      <a:pt x="343" y="211"/>
                    </a:lnTo>
                    <a:lnTo>
                      <a:pt x="345" y="217"/>
                    </a:lnTo>
                    <a:lnTo>
                      <a:pt x="350" y="226"/>
                    </a:lnTo>
                    <a:lnTo>
                      <a:pt x="354" y="231"/>
                    </a:lnTo>
                    <a:lnTo>
                      <a:pt x="354" y="244"/>
                    </a:lnTo>
                    <a:lnTo>
                      <a:pt x="354" y="258"/>
                    </a:lnTo>
                    <a:lnTo>
                      <a:pt x="359" y="273"/>
                    </a:lnTo>
                    <a:lnTo>
                      <a:pt x="364" y="283"/>
                    </a:lnTo>
                    <a:lnTo>
                      <a:pt x="366" y="285"/>
                    </a:lnTo>
                    <a:lnTo>
                      <a:pt x="370" y="289"/>
                    </a:lnTo>
                    <a:lnTo>
                      <a:pt x="372" y="291"/>
                    </a:lnTo>
                    <a:lnTo>
                      <a:pt x="375" y="294"/>
                    </a:lnTo>
                    <a:lnTo>
                      <a:pt x="375" y="298"/>
                    </a:lnTo>
                    <a:lnTo>
                      <a:pt x="372" y="300"/>
                    </a:lnTo>
                    <a:lnTo>
                      <a:pt x="372" y="305"/>
                    </a:lnTo>
                    <a:lnTo>
                      <a:pt x="370" y="309"/>
                    </a:lnTo>
                    <a:lnTo>
                      <a:pt x="359" y="305"/>
                    </a:lnTo>
                    <a:lnTo>
                      <a:pt x="348" y="294"/>
                    </a:lnTo>
                    <a:lnTo>
                      <a:pt x="336" y="285"/>
                    </a:lnTo>
                    <a:lnTo>
                      <a:pt x="323" y="283"/>
                    </a:lnTo>
                    <a:lnTo>
                      <a:pt x="314" y="289"/>
                    </a:lnTo>
                    <a:lnTo>
                      <a:pt x="308" y="294"/>
                    </a:lnTo>
                    <a:lnTo>
                      <a:pt x="299" y="300"/>
                    </a:lnTo>
                    <a:lnTo>
                      <a:pt x="296" y="305"/>
                    </a:lnTo>
                    <a:lnTo>
                      <a:pt x="298" y="309"/>
                    </a:lnTo>
                    <a:lnTo>
                      <a:pt x="299" y="310"/>
                    </a:lnTo>
                    <a:lnTo>
                      <a:pt x="299" y="314"/>
                    </a:lnTo>
                    <a:lnTo>
                      <a:pt x="303" y="314"/>
                    </a:lnTo>
                    <a:lnTo>
                      <a:pt x="312" y="314"/>
                    </a:lnTo>
                    <a:lnTo>
                      <a:pt x="317" y="316"/>
                    </a:lnTo>
                    <a:lnTo>
                      <a:pt x="319" y="321"/>
                    </a:lnTo>
                    <a:lnTo>
                      <a:pt x="323" y="330"/>
                    </a:lnTo>
                    <a:lnTo>
                      <a:pt x="319" y="334"/>
                    </a:lnTo>
                    <a:lnTo>
                      <a:pt x="317" y="339"/>
                    </a:lnTo>
                    <a:lnTo>
                      <a:pt x="260" y="327"/>
                    </a:lnTo>
                    <a:lnTo>
                      <a:pt x="260" y="334"/>
                    </a:lnTo>
                    <a:lnTo>
                      <a:pt x="260" y="339"/>
                    </a:lnTo>
                    <a:lnTo>
                      <a:pt x="260" y="345"/>
                    </a:lnTo>
                    <a:lnTo>
                      <a:pt x="256" y="347"/>
                    </a:lnTo>
                    <a:lnTo>
                      <a:pt x="251" y="356"/>
                    </a:lnTo>
                    <a:lnTo>
                      <a:pt x="249" y="357"/>
                    </a:lnTo>
                    <a:lnTo>
                      <a:pt x="242" y="366"/>
                    </a:lnTo>
                    <a:lnTo>
                      <a:pt x="225" y="393"/>
                    </a:lnTo>
                    <a:lnTo>
                      <a:pt x="189" y="411"/>
                    </a:lnTo>
                    <a:lnTo>
                      <a:pt x="188" y="413"/>
                    </a:lnTo>
                    <a:lnTo>
                      <a:pt x="184" y="419"/>
                    </a:lnTo>
                    <a:lnTo>
                      <a:pt x="184" y="424"/>
                    </a:lnTo>
                    <a:lnTo>
                      <a:pt x="184" y="430"/>
                    </a:lnTo>
                    <a:lnTo>
                      <a:pt x="184" y="439"/>
                    </a:lnTo>
                    <a:lnTo>
                      <a:pt x="184" y="453"/>
                    </a:lnTo>
                    <a:lnTo>
                      <a:pt x="184" y="469"/>
                    </a:lnTo>
                    <a:lnTo>
                      <a:pt x="184" y="478"/>
                    </a:lnTo>
                    <a:lnTo>
                      <a:pt x="173" y="478"/>
                    </a:lnTo>
                    <a:lnTo>
                      <a:pt x="164" y="475"/>
                    </a:lnTo>
                    <a:lnTo>
                      <a:pt x="157" y="469"/>
                    </a:lnTo>
                    <a:lnTo>
                      <a:pt x="151" y="464"/>
                    </a:lnTo>
                    <a:lnTo>
                      <a:pt x="151" y="449"/>
                    </a:lnTo>
                    <a:lnTo>
                      <a:pt x="148" y="435"/>
                    </a:lnTo>
                    <a:lnTo>
                      <a:pt x="141" y="424"/>
                    </a:lnTo>
                    <a:lnTo>
                      <a:pt x="130" y="413"/>
                    </a:lnTo>
                    <a:lnTo>
                      <a:pt x="117" y="417"/>
                    </a:lnTo>
                    <a:lnTo>
                      <a:pt x="110" y="417"/>
                    </a:lnTo>
                    <a:lnTo>
                      <a:pt x="101" y="413"/>
                    </a:lnTo>
                    <a:lnTo>
                      <a:pt x="94" y="408"/>
                    </a:lnTo>
                    <a:lnTo>
                      <a:pt x="83" y="402"/>
                    </a:lnTo>
                    <a:lnTo>
                      <a:pt x="72" y="397"/>
                    </a:lnTo>
                    <a:lnTo>
                      <a:pt x="59" y="393"/>
                    </a:lnTo>
                    <a:lnTo>
                      <a:pt x="49" y="392"/>
                    </a:lnTo>
                    <a:lnTo>
                      <a:pt x="38" y="402"/>
                    </a:lnTo>
                    <a:lnTo>
                      <a:pt x="21" y="424"/>
                    </a:lnTo>
                    <a:lnTo>
                      <a:pt x="5" y="448"/>
                    </a:lnTo>
                    <a:lnTo>
                      <a:pt x="0" y="455"/>
                    </a:lnTo>
                    <a:lnTo>
                      <a:pt x="21" y="475"/>
                    </a:lnTo>
                    <a:lnTo>
                      <a:pt x="25" y="516"/>
                    </a:lnTo>
                    <a:lnTo>
                      <a:pt x="29" y="516"/>
                    </a:lnTo>
                    <a:lnTo>
                      <a:pt x="38" y="513"/>
                    </a:lnTo>
                    <a:lnTo>
                      <a:pt x="43" y="511"/>
                    </a:lnTo>
                    <a:lnTo>
                      <a:pt x="49" y="505"/>
                    </a:lnTo>
                    <a:lnTo>
                      <a:pt x="54" y="496"/>
                    </a:lnTo>
                    <a:lnTo>
                      <a:pt x="58" y="491"/>
                    </a:lnTo>
                    <a:lnTo>
                      <a:pt x="63" y="485"/>
                    </a:lnTo>
                    <a:lnTo>
                      <a:pt x="72" y="480"/>
                    </a:lnTo>
                    <a:lnTo>
                      <a:pt x="74" y="480"/>
                    </a:lnTo>
                    <a:lnTo>
                      <a:pt x="74" y="484"/>
                    </a:lnTo>
                    <a:lnTo>
                      <a:pt x="74" y="485"/>
                    </a:lnTo>
                    <a:lnTo>
                      <a:pt x="63" y="538"/>
                    </a:lnTo>
                    <a:lnTo>
                      <a:pt x="79" y="556"/>
                    </a:lnTo>
                    <a:lnTo>
                      <a:pt x="77" y="567"/>
                    </a:lnTo>
                    <a:lnTo>
                      <a:pt x="68" y="574"/>
                    </a:lnTo>
                    <a:lnTo>
                      <a:pt x="59" y="583"/>
                    </a:lnTo>
                    <a:lnTo>
                      <a:pt x="54" y="597"/>
                    </a:lnTo>
                    <a:lnTo>
                      <a:pt x="54" y="608"/>
                    </a:lnTo>
                    <a:lnTo>
                      <a:pt x="63" y="619"/>
                    </a:lnTo>
                    <a:lnTo>
                      <a:pt x="74" y="630"/>
                    </a:lnTo>
                    <a:lnTo>
                      <a:pt x="88" y="641"/>
                    </a:lnTo>
                    <a:lnTo>
                      <a:pt x="101" y="646"/>
                    </a:lnTo>
                    <a:lnTo>
                      <a:pt x="114" y="646"/>
                    </a:lnTo>
                    <a:lnTo>
                      <a:pt x="124" y="644"/>
                    </a:lnTo>
                    <a:lnTo>
                      <a:pt x="132" y="641"/>
                    </a:lnTo>
                    <a:lnTo>
                      <a:pt x="141" y="635"/>
                    </a:lnTo>
                    <a:lnTo>
                      <a:pt x="148" y="635"/>
                    </a:lnTo>
                    <a:lnTo>
                      <a:pt x="153" y="639"/>
                    </a:lnTo>
                    <a:lnTo>
                      <a:pt x="160" y="641"/>
                    </a:lnTo>
                    <a:lnTo>
                      <a:pt x="168" y="644"/>
                    </a:lnTo>
                    <a:lnTo>
                      <a:pt x="184" y="652"/>
                    </a:lnTo>
                    <a:lnTo>
                      <a:pt x="195" y="661"/>
                    </a:lnTo>
                    <a:lnTo>
                      <a:pt x="209" y="670"/>
                    </a:lnTo>
                    <a:lnTo>
                      <a:pt x="220" y="677"/>
                    </a:lnTo>
                    <a:lnTo>
                      <a:pt x="225" y="691"/>
                    </a:lnTo>
                    <a:lnTo>
                      <a:pt x="229" y="706"/>
                    </a:lnTo>
                    <a:lnTo>
                      <a:pt x="231" y="722"/>
                    </a:lnTo>
                    <a:lnTo>
                      <a:pt x="234" y="738"/>
                    </a:lnTo>
                    <a:lnTo>
                      <a:pt x="249" y="744"/>
                    </a:lnTo>
                    <a:lnTo>
                      <a:pt x="262" y="749"/>
                    </a:lnTo>
                    <a:lnTo>
                      <a:pt x="276" y="758"/>
                    </a:lnTo>
                    <a:lnTo>
                      <a:pt x="287" y="772"/>
                    </a:lnTo>
                    <a:lnTo>
                      <a:pt x="298" y="800"/>
                    </a:lnTo>
                    <a:lnTo>
                      <a:pt x="308" y="830"/>
                    </a:lnTo>
                    <a:lnTo>
                      <a:pt x="319" y="861"/>
                    </a:lnTo>
                    <a:lnTo>
                      <a:pt x="334" y="886"/>
                    </a:lnTo>
                    <a:lnTo>
                      <a:pt x="350" y="904"/>
                    </a:lnTo>
                    <a:lnTo>
                      <a:pt x="366" y="924"/>
                    </a:lnTo>
                    <a:lnTo>
                      <a:pt x="381" y="944"/>
                    </a:lnTo>
                    <a:lnTo>
                      <a:pt x="395" y="966"/>
                    </a:lnTo>
                    <a:lnTo>
                      <a:pt x="397" y="980"/>
                    </a:lnTo>
                    <a:lnTo>
                      <a:pt x="397" y="993"/>
                    </a:lnTo>
                    <a:lnTo>
                      <a:pt x="391" y="1007"/>
                    </a:lnTo>
                    <a:lnTo>
                      <a:pt x="381" y="1018"/>
                    </a:lnTo>
                    <a:lnTo>
                      <a:pt x="364" y="1022"/>
                    </a:lnTo>
                    <a:lnTo>
                      <a:pt x="348" y="1027"/>
                    </a:lnTo>
                    <a:lnTo>
                      <a:pt x="334" y="1032"/>
                    </a:lnTo>
                    <a:lnTo>
                      <a:pt x="319" y="1038"/>
                    </a:lnTo>
                    <a:lnTo>
                      <a:pt x="307" y="1043"/>
                    </a:lnTo>
                    <a:lnTo>
                      <a:pt x="292" y="1052"/>
                    </a:lnTo>
                    <a:lnTo>
                      <a:pt x="278" y="1063"/>
                    </a:lnTo>
                    <a:lnTo>
                      <a:pt x="262" y="1074"/>
                    </a:lnTo>
                    <a:lnTo>
                      <a:pt x="249" y="1083"/>
                    </a:lnTo>
                    <a:lnTo>
                      <a:pt x="231" y="1090"/>
                    </a:lnTo>
                    <a:lnTo>
                      <a:pt x="215" y="1094"/>
                    </a:lnTo>
                    <a:lnTo>
                      <a:pt x="198" y="1099"/>
                    </a:lnTo>
                    <a:lnTo>
                      <a:pt x="182" y="1105"/>
                    </a:lnTo>
                    <a:lnTo>
                      <a:pt x="164" y="1110"/>
                    </a:lnTo>
                    <a:lnTo>
                      <a:pt x="151" y="1119"/>
                    </a:lnTo>
                    <a:lnTo>
                      <a:pt x="141" y="1132"/>
                    </a:lnTo>
                    <a:lnTo>
                      <a:pt x="124" y="1146"/>
                    </a:lnTo>
                    <a:lnTo>
                      <a:pt x="106" y="1160"/>
                    </a:lnTo>
                    <a:lnTo>
                      <a:pt x="88" y="1171"/>
                    </a:lnTo>
                    <a:lnTo>
                      <a:pt x="68" y="1180"/>
                    </a:lnTo>
                    <a:lnTo>
                      <a:pt x="88" y="1186"/>
                    </a:lnTo>
                    <a:lnTo>
                      <a:pt x="106" y="1188"/>
                    </a:lnTo>
                    <a:lnTo>
                      <a:pt x="124" y="1193"/>
                    </a:lnTo>
                    <a:lnTo>
                      <a:pt x="142" y="1197"/>
                    </a:lnTo>
                    <a:lnTo>
                      <a:pt x="162" y="1198"/>
                    </a:lnTo>
                    <a:lnTo>
                      <a:pt x="182" y="1198"/>
                    </a:lnTo>
                    <a:lnTo>
                      <a:pt x="200" y="1202"/>
                    </a:lnTo>
                    <a:lnTo>
                      <a:pt x="220" y="1202"/>
                    </a:lnTo>
                    <a:lnTo>
                      <a:pt x="252" y="1202"/>
                    </a:lnTo>
                    <a:lnTo>
                      <a:pt x="287" y="1198"/>
                    </a:lnTo>
                    <a:lnTo>
                      <a:pt x="319" y="1193"/>
                    </a:lnTo>
                    <a:lnTo>
                      <a:pt x="354" y="1186"/>
                    </a:lnTo>
                    <a:lnTo>
                      <a:pt x="386" y="1177"/>
                    </a:lnTo>
                    <a:lnTo>
                      <a:pt x="417" y="1168"/>
                    </a:lnTo>
                    <a:lnTo>
                      <a:pt x="447" y="1155"/>
                    </a:lnTo>
                    <a:lnTo>
                      <a:pt x="478" y="1141"/>
                    </a:lnTo>
                    <a:lnTo>
                      <a:pt x="505" y="1126"/>
                    </a:lnTo>
                    <a:lnTo>
                      <a:pt x="536" y="1110"/>
                    </a:lnTo>
                    <a:lnTo>
                      <a:pt x="559" y="1094"/>
                    </a:lnTo>
                    <a:lnTo>
                      <a:pt x="588" y="1074"/>
                    </a:lnTo>
                    <a:lnTo>
                      <a:pt x="613" y="1052"/>
                    </a:lnTo>
                    <a:lnTo>
                      <a:pt x="637" y="1029"/>
                    </a:lnTo>
                    <a:lnTo>
                      <a:pt x="660" y="1007"/>
                    </a:lnTo>
                    <a:lnTo>
                      <a:pt x="682" y="982"/>
                    </a:lnTo>
                    <a:lnTo>
                      <a:pt x="666" y="966"/>
                    </a:lnTo>
                    <a:lnTo>
                      <a:pt x="646" y="955"/>
                    </a:lnTo>
                    <a:lnTo>
                      <a:pt x="626" y="940"/>
                    </a:lnTo>
                    <a:lnTo>
                      <a:pt x="610" y="929"/>
                    </a:lnTo>
                    <a:lnTo>
                      <a:pt x="590" y="922"/>
                    </a:lnTo>
                    <a:lnTo>
                      <a:pt x="574" y="917"/>
                    </a:lnTo>
                    <a:lnTo>
                      <a:pt x="557" y="904"/>
                    </a:lnTo>
                    <a:lnTo>
                      <a:pt x="547" y="893"/>
                    </a:lnTo>
                    <a:lnTo>
                      <a:pt x="547" y="892"/>
                    </a:lnTo>
                    <a:lnTo>
                      <a:pt x="547" y="888"/>
                    </a:lnTo>
                    <a:lnTo>
                      <a:pt x="543" y="888"/>
                    </a:lnTo>
                    <a:lnTo>
                      <a:pt x="543" y="886"/>
                    </a:lnTo>
                    <a:lnTo>
                      <a:pt x="543" y="874"/>
                    </a:lnTo>
                    <a:lnTo>
                      <a:pt x="547" y="863"/>
                    </a:lnTo>
                    <a:lnTo>
                      <a:pt x="547" y="855"/>
                    </a:lnTo>
                    <a:lnTo>
                      <a:pt x="548" y="845"/>
                    </a:lnTo>
                    <a:lnTo>
                      <a:pt x="557" y="819"/>
                    </a:lnTo>
                    <a:lnTo>
                      <a:pt x="567" y="791"/>
                    </a:lnTo>
                    <a:lnTo>
                      <a:pt x="579" y="769"/>
                    </a:lnTo>
                    <a:lnTo>
                      <a:pt x="601" y="753"/>
                    </a:lnTo>
                    <a:lnTo>
                      <a:pt x="613" y="749"/>
                    </a:lnTo>
                    <a:lnTo>
                      <a:pt x="624" y="744"/>
                    </a:lnTo>
                    <a:lnTo>
                      <a:pt x="631" y="742"/>
                    </a:lnTo>
                    <a:lnTo>
                      <a:pt x="642" y="738"/>
                    </a:lnTo>
                    <a:lnTo>
                      <a:pt x="655" y="738"/>
                    </a:lnTo>
                    <a:lnTo>
                      <a:pt x="666" y="736"/>
                    </a:lnTo>
                    <a:lnTo>
                      <a:pt x="673" y="729"/>
                    </a:lnTo>
                    <a:lnTo>
                      <a:pt x="684" y="727"/>
                    </a:lnTo>
                    <a:lnTo>
                      <a:pt x="695" y="727"/>
                    </a:lnTo>
                    <a:lnTo>
                      <a:pt x="704" y="722"/>
                    </a:lnTo>
                    <a:lnTo>
                      <a:pt x="715" y="718"/>
                    </a:lnTo>
                    <a:lnTo>
                      <a:pt x="725" y="713"/>
                    </a:lnTo>
                    <a:lnTo>
                      <a:pt x="736" y="711"/>
                    </a:lnTo>
                    <a:lnTo>
                      <a:pt x="749" y="707"/>
                    </a:lnTo>
                    <a:lnTo>
                      <a:pt x="760" y="707"/>
                    </a:lnTo>
                    <a:lnTo>
                      <a:pt x="770" y="711"/>
                    </a:lnTo>
                    <a:lnTo>
                      <a:pt x="776" y="717"/>
                    </a:lnTo>
                    <a:lnTo>
                      <a:pt x="783" y="722"/>
                    </a:lnTo>
                    <a:lnTo>
                      <a:pt x="792" y="729"/>
                    </a:lnTo>
                    <a:lnTo>
                      <a:pt x="803" y="736"/>
                    </a:lnTo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099" name="Freeform 27"/>
              <p:cNvSpPr>
                <a:spLocks/>
              </p:cNvSpPr>
              <p:nvPr/>
            </p:nvSpPr>
            <p:spPr bwMode="invGray">
              <a:xfrm>
                <a:off x="530" y="2834"/>
                <a:ext cx="63" cy="73"/>
              </a:xfrm>
              <a:custGeom>
                <a:avLst/>
                <a:gdLst/>
                <a:ahLst/>
                <a:cxnLst>
                  <a:cxn ang="0">
                    <a:pos x="42" y="65"/>
                  </a:cxn>
                  <a:cxn ang="0">
                    <a:pos x="58" y="72"/>
                  </a:cxn>
                  <a:cxn ang="0">
                    <a:pos x="62" y="72"/>
                  </a:cxn>
                  <a:cxn ang="0">
                    <a:pos x="62" y="67"/>
                  </a:cxn>
                  <a:cxn ang="0">
                    <a:pos x="58" y="65"/>
                  </a:cxn>
                  <a:cxn ang="0">
                    <a:pos x="58" y="62"/>
                  </a:cxn>
                  <a:cxn ang="0">
                    <a:pos x="44" y="56"/>
                  </a:cxn>
                  <a:cxn ang="0">
                    <a:pos x="37" y="45"/>
                  </a:cxn>
                  <a:cxn ang="0">
                    <a:pos x="31" y="34"/>
                  </a:cxn>
                  <a:cxn ang="0">
                    <a:pos x="26" y="20"/>
                  </a:cxn>
                  <a:cxn ang="0">
                    <a:pos x="9" y="0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8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9" y="31"/>
                  </a:cxn>
                  <a:cxn ang="0">
                    <a:pos x="20" y="45"/>
                  </a:cxn>
                  <a:cxn ang="0">
                    <a:pos x="31" y="56"/>
                  </a:cxn>
                  <a:cxn ang="0">
                    <a:pos x="42" y="65"/>
                  </a:cxn>
                </a:cxnLst>
                <a:rect l="0" t="0" r="r" b="b"/>
                <a:pathLst>
                  <a:path w="63" h="73">
                    <a:moveTo>
                      <a:pt x="42" y="65"/>
                    </a:moveTo>
                    <a:lnTo>
                      <a:pt x="58" y="72"/>
                    </a:lnTo>
                    <a:lnTo>
                      <a:pt x="62" y="72"/>
                    </a:lnTo>
                    <a:lnTo>
                      <a:pt x="62" y="67"/>
                    </a:lnTo>
                    <a:lnTo>
                      <a:pt x="58" y="65"/>
                    </a:lnTo>
                    <a:lnTo>
                      <a:pt x="58" y="62"/>
                    </a:lnTo>
                    <a:lnTo>
                      <a:pt x="44" y="56"/>
                    </a:lnTo>
                    <a:lnTo>
                      <a:pt x="37" y="45"/>
                    </a:lnTo>
                    <a:lnTo>
                      <a:pt x="31" y="34"/>
                    </a:lnTo>
                    <a:lnTo>
                      <a:pt x="26" y="20"/>
                    </a:lnTo>
                    <a:lnTo>
                      <a:pt x="9" y="0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9" y="31"/>
                    </a:lnTo>
                    <a:lnTo>
                      <a:pt x="20" y="45"/>
                    </a:lnTo>
                    <a:lnTo>
                      <a:pt x="31" y="56"/>
                    </a:lnTo>
                    <a:lnTo>
                      <a:pt x="42" y="65"/>
                    </a:lnTo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hu-HU"/>
              </a:p>
            </p:txBody>
          </p:sp>
        </p:grpSp>
      </p:grpSp>
      <p:sp>
        <p:nvSpPr>
          <p:cNvPr id="3100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3102" name="Rectangle 3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6F2AAE-A560-4DF1-903F-5D3DA3B88D02}" type="datetimeFigureOut">
              <a:rPr lang="hu-HU" smtClean="0"/>
              <a:t>2019. 10. 04.</a:t>
            </a:fld>
            <a:endParaRPr lang="hu-HU"/>
          </a:p>
        </p:txBody>
      </p:sp>
      <p:sp>
        <p:nvSpPr>
          <p:cNvPr id="3103" name="Rectangle 3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0365C8C-8B7E-4BD4-8DE4-E8336D43143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6F2AAE-A560-4DF1-903F-5D3DA3B88D02}" type="datetimeFigureOut">
              <a:rPr lang="hu-HU" smtClean="0"/>
              <a:t>2019. 10. 04.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65C8C-8B7E-4BD4-8DE4-E8336D43143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6F2AAE-A560-4DF1-903F-5D3DA3B88D02}" type="datetimeFigureOut">
              <a:rPr lang="hu-HU" smtClean="0"/>
              <a:t>2019. 10. 04.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65C8C-8B7E-4BD4-8DE4-E8336D43143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6F2AAE-A560-4DF1-903F-5D3DA3B88D02}" type="datetimeFigureOut">
              <a:rPr lang="hu-HU" smtClean="0"/>
              <a:t>2019. 10. 04.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65C8C-8B7E-4BD4-8DE4-E8336D43143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6F2AAE-A560-4DF1-903F-5D3DA3B88D02}" type="datetimeFigureOut">
              <a:rPr lang="hu-HU" smtClean="0"/>
              <a:t>2019. 10. 04.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65C8C-8B7E-4BD4-8DE4-E8336D43143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6F2AAE-A560-4DF1-903F-5D3DA3B88D02}" type="datetimeFigureOut">
              <a:rPr lang="hu-HU" smtClean="0"/>
              <a:t>2019. 10. 04.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65C8C-8B7E-4BD4-8DE4-E8336D43143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6F2AAE-A560-4DF1-903F-5D3DA3B88D02}" type="datetimeFigureOut">
              <a:rPr lang="hu-HU" smtClean="0"/>
              <a:t>2019. 10. 04.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65C8C-8B7E-4BD4-8DE4-E8336D43143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6F2AAE-A560-4DF1-903F-5D3DA3B88D02}" type="datetimeFigureOut">
              <a:rPr lang="hu-HU" smtClean="0"/>
              <a:t>2019. 10. 04.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65C8C-8B7E-4BD4-8DE4-E8336D43143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6F2AAE-A560-4DF1-903F-5D3DA3B88D02}" type="datetimeFigureOut">
              <a:rPr lang="hu-HU" smtClean="0"/>
              <a:t>2019. 10. 04.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65C8C-8B7E-4BD4-8DE4-E8336D43143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6F2AAE-A560-4DF1-903F-5D3DA3B88D02}" type="datetimeFigureOut">
              <a:rPr lang="hu-HU" smtClean="0"/>
              <a:t>2019. 10. 04.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65C8C-8B7E-4BD4-8DE4-E8336D43143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6F2AAE-A560-4DF1-903F-5D3DA3B88D02}" type="datetimeFigureOut">
              <a:rPr lang="hu-HU" smtClean="0"/>
              <a:t>2019. 10. 04.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65C8C-8B7E-4BD4-8DE4-E8336D43143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5800" y="117475"/>
            <a:ext cx="8456613" cy="6738938"/>
            <a:chOff x="432" y="74"/>
            <a:chExt cx="5327" cy="4245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invGray">
            <a:xfrm>
              <a:off x="432" y="4176"/>
              <a:ext cx="2208" cy="143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859" y="4250"/>
              <a:ext cx="2729" cy="41"/>
              <a:chOff x="2859" y="4250"/>
              <a:chExt cx="2729" cy="41"/>
            </a:xfrm>
          </p:grpSpPr>
          <p:sp>
            <p:nvSpPr>
              <p:cNvPr id="2053" name="Oval 5"/>
              <p:cNvSpPr>
                <a:spLocks noChangeArrowheads="1"/>
              </p:cNvSpPr>
              <p:nvPr/>
            </p:nvSpPr>
            <p:spPr bwMode="invGray">
              <a:xfrm>
                <a:off x="285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054" name="Oval 6"/>
              <p:cNvSpPr>
                <a:spLocks noChangeArrowheads="1"/>
              </p:cNvSpPr>
              <p:nvPr/>
            </p:nvSpPr>
            <p:spPr bwMode="invGray">
              <a:xfrm>
                <a:off x="324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055" name="Oval 7"/>
              <p:cNvSpPr>
                <a:spLocks noChangeArrowheads="1"/>
              </p:cNvSpPr>
              <p:nvPr/>
            </p:nvSpPr>
            <p:spPr bwMode="invGray">
              <a:xfrm>
                <a:off x="362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056" name="Oval 8"/>
              <p:cNvSpPr>
                <a:spLocks noChangeArrowheads="1"/>
              </p:cNvSpPr>
              <p:nvPr/>
            </p:nvSpPr>
            <p:spPr bwMode="invGray">
              <a:xfrm>
                <a:off x="4011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057" name="Oval 9"/>
              <p:cNvSpPr>
                <a:spLocks noChangeArrowheads="1"/>
              </p:cNvSpPr>
              <p:nvPr/>
            </p:nvSpPr>
            <p:spPr bwMode="invGray">
              <a:xfrm>
                <a:off x="4395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058" name="Oval 10"/>
              <p:cNvSpPr>
                <a:spLocks noChangeArrowheads="1"/>
              </p:cNvSpPr>
              <p:nvPr/>
            </p:nvSpPr>
            <p:spPr bwMode="invGray">
              <a:xfrm>
                <a:off x="477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059" name="Oval 11"/>
              <p:cNvSpPr>
                <a:spLocks noChangeArrowheads="1"/>
              </p:cNvSpPr>
              <p:nvPr/>
            </p:nvSpPr>
            <p:spPr bwMode="invGray">
              <a:xfrm>
                <a:off x="516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060" name="Oval 12"/>
              <p:cNvSpPr>
                <a:spLocks noChangeArrowheads="1"/>
              </p:cNvSpPr>
              <p:nvPr/>
            </p:nvSpPr>
            <p:spPr bwMode="invGray">
              <a:xfrm>
                <a:off x="554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2061" name="Rectangle 13"/>
            <p:cNvSpPr>
              <a:spLocks noChangeArrowheads="1"/>
            </p:cNvSpPr>
            <p:nvPr/>
          </p:nvSpPr>
          <p:spPr bwMode="invGray">
            <a:xfrm>
              <a:off x="480" y="480"/>
              <a:ext cx="5279" cy="48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62" name="Oval 14"/>
            <p:cNvSpPr>
              <a:spLocks noChangeArrowheads="1"/>
            </p:cNvSpPr>
            <p:nvPr/>
          </p:nvSpPr>
          <p:spPr bwMode="invGray">
            <a:xfrm>
              <a:off x="507" y="74"/>
              <a:ext cx="42" cy="42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63" name="Oval 15"/>
            <p:cNvSpPr>
              <a:spLocks noChangeArrowheads="1"/>
            </p:cNvSpPr>
            <p:nvPr/>
          </p:nvSpPr>
          <p:spPr bwMode="invGray">
            <a:xfrm>
              <a:off x="507" y="219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invGray">
            <a:xfrm>
              <a:off x="507" y="362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06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/>
            </a:lvl1pPr>
          </a:lstStyle>
          <a:p>
            <a:fld id="{ED6F2AAE-A560-4DF1-903F-5D3DA3B88D02}" type="datetimeFigureOut">
              <a:rPr lang="hu-HU" smtClean="0"/>
              <a:t>2019. 10. 04.</a:t>
            </a:fld>
            <a:endParaRPr lang="hu-HU"/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/>
            </a:lvl1pPr>
          </a:lstStyle>
          <a:p>
            <a:endParaRPr lang="hu-HU"/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/>
            </a:lvl1pPr>
          </a:lstStyle>
          <a:p>
            <a:fld id="{60365C8C-8B7E-4BD4-8DE4-E8336D431439}" type="slidenum">
              <a:rPr lang="hu-HU" smtClean="0"/>
              <a:t>‹#›</a:t>
            </a:fld>
            <a:endParaRPr lang="hu-H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6WQV9aSglE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NzVnDJbPGQ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s://www.ted.com/talks/nicholas_negroponte_a_30_year_history_of_the_futur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hu-HU" dirty="0" smtClean="0"/>
              <a:t>Hálózati kommunikáció 6.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sz="quarter" idx="1"/>
          </p:nvPr>
        </p:nvSpPr>
        <p:spPr>
          <a:xfrm>
            <a:off x="2057400" y="4653136"/>
            <a:ext cx="6400800" cy="1214264"/>
          </a:xfrm>
        </p:spPr>
        <p:txBody>
          <a:bodyPr/>
          <a:lstStyle/>
          <a:p>
            <a:pPr algn="r"/>
            <a:r>
              <a:rPr lang="hu-HU" dirty="0" smtClean="0"/>
              <a:t>Andok Mónika</a:t>
            </a:r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648072"/>
          </a:xfrm>
        </p:spPr>
        <p:txBody>
          <a:bodyPr/>
          <a:lstStyle/>
          <a:p>
            <a:pPr algn="r"/>
            <a:r>
              <a:rPr lang="hu-HU" sz="1600" dirty="0" smtClean="0"/>
              <a:t>Hálózati kommunikáció 6/9.</a:t>
            </a:r>
            <a:endParaRPr lang="hu-HU" sz="1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764704"/>
            <a:ext cx="7772400" cy="5544616"/>
          </a:xfrm>
        </p:spPr>
        <p:txBody>
          <a:bodyPr/>
          <a:lstStyle/>
          <a:p>
            <a:pPr lvl="0"/>
            <a:r>
              <a:rPr lang="hu-HU" sz="2400" b="1" dirty="0" smtClean="0"/>
              <a:t>Konvergencia típusok</a:t>
            </a:r>
          </a:p>
          <a:p>
            <a:pPr lvl="0"/>
            <a:endParaRPr lang="hu-HU" sz="2400" b="1" dirty="0" smtClean="0"/>
          </a:p>
          <a:p>
            <a:pPr lvl="0"/>
            <a:r>
              <a:rPr lang="hu-HU" sz="2400" b="1" dirty="0" smtClean="0"/>
              <a:t>Technológiai konvergencia</a:t>
            </a:r>
            <a:r>
              <a:rPr lang="hu-HU" sz="2400" dirty="0" smtClean="0"/>
              <a:t>: eszközök (</a:t>
            </a:r>
            <a:r>
              <a:rPr lang="hu-HU" sz="2400" dirty="0" err="1" smtClean="0"/>
              <a:t>black</a:t>
            </a:r>
            <a:r>
              <a:rPr lang="hu-HU" sz="2400" dirty="0" smtClean="0"/>
              <a:t> </a:t>
            </a:r>
            <a:r>
              <a:rPr lang="hu-HU" sz="2400" dirty="0" err="1" smtClean="0"/>
              <a:t>box</a:t>
            </a:r>
            <a:r>
              <a:rPr lang="hu-HU" sz="2400" dirty="0" smtClean="0"/>
              <a:t>, </a:t>
            </a:r>
            <a:r>
              <a:rPr lang="hu-HU" sz="2400" dirty="0" err="1" smtClean="0"/>
              <a:t>meta-medium</a:t>
            </a:r>
            <a:r>
              <a:rPr lang="hu-HU" sz="2400" dirty="0" smtClean="0"/>
              <a:t> elképzelések), szolgáltatások, hálózatok</a:t>
            </a:r>
          </a:p>
          <a:p>
            <a:pPr lvl="0"/>
            <a:r>
              <a:rPr lang="hu-HU" sz="2400" b="1" dirty="0" smtClean="0"/>
              <a:t>Gazdasági konvergencia</a:t>
            </a:r>
            <a:r>
              <a:rPr lang="hu-HU" sz="2400" dirty="0" smtClean="0"/>
              <a:t>: piaci és szabályozási, vállalati konvergencia – tulajdonosi, szerkezeti, taktikai</a:t>
            </a:r>
          </a:p>
          <a:p>
            <a:pPr lvl="0"/>
            <a:r>
              <a:rPr lang="hu-HU" sz="2400" b="1" dirty="0" smtClean="0"/>
              <a:t>Tartalmi konvergencia</a:t>
            </a:r>
            <a:r>
              <a:rPr lang="hu-HU" sz="2400" dirty="0" smtClean="0"/>
              <a:t>: médiatartalmak, felhasználók  (</a:t>
            </a:r>
            <a:r>
              <a:rPr lang="hu-HU" sz="2400" dirty="0" err="1" smtClean="0"/>
              <a:t>Kopecka-Piech</a:t>
            </a:r>
            <a:r>
              <a:rPr lang="hu-HU" sz="2400" dirty="0" smtClean="0"/>
              <a:t>, 2011, 2012)</a:t>
            </a:r>
          </a:p>
          <a:p>
            <a:pPr lvl="0"/>
            <a:r>
              <a:rPr lang="hu-HU" sz="2400" b="1" dirty="0" smtClean="0"/>
              <a:t>Funkcionális konvergencia</a:t>
            </a:r>
            <a:r>
              <a:rPr lang="hu-HU" sz="2400" dirty="0" smtClean="0"/>
              <a:t>: a kommunikáció használati funkcionalitása szerint - információszerzés, kapcsolattartás, szórakozás, életvezetés; a kommunikáció strukturális funkcionalitás szerint – személyközi, csoport kommunikáció, intézményi kommunikáció, tömegkommunikáció</a:t>
            </a:r>
            <a:r>
              <a:rPr lang="hu-HU" sz="2000" dirty="0" smtClean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504056"/>
          </a:xfrm>
        </p:spPr>
        <p:txBody>
          <a:bodyPr/>
          <a:lstStyle/>
          <a:p>
            <a:pPr algn="r"/>
            <a:r>
              <a:rPr lang="hu-HU" sz="1600" dirty="0" smtClean="0"/>
              <a:t>Hálózati kommunikáció 6/10.</a:t>
            </a:r>
            <a:endParaRPr lang="hu-HU" sz="1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4611216"/>
          </a:xfrm>
        </p:spPr>
        <p:txBody>
          <a:bodyPr/>
          <a:lstStyle/>
          <a:p>
            <a:pPr lvl="0"/>
            <a:r>
              <a:rPr lang="hu-HU" sz="2400" b="1" dirty="0" smtClean="0"/>
              <a:t>Tapasztalati és élmény konvergencia</a:t>
            </a:r>
            <a:r>
              <a:rPr lang="hu-HU" sz="2400" dirty="0" smtClean="0"/>
              <a:t>: mediatizált tapasztalat, nem mediatizált tapasztalat. Élménytér fogalma.</a:t>
            </a:r>
          </a:p>
          <a:p>
            <a:pPr lvl="0"/>
            <a:r>
              <a:rPr lang="hu-HU" sz="2400" b="1" dirty="0" smtClean="0"/>
              <a:t>Pszichológiai konvergencia</a:t>
            </a:r>
          </a:p>
          <a:p>
            <a:pPr lvl="0"/>
            <a:r>
              <a:rPr lang="hu-HU" sz="2400" b="1" dirty="0" smtClean="0"/>
              <a:t>Kulturális konvergencia</a:t>
            </a:r>
            <a:r>
              <a:rPr lang="hu-HU" sz="2400" dirty="0" smtClean="0"/>
              <a:t>: kulturális gyakorlatokban végbemenő konvergencia (</a:t>
            </a:r>
            <a:r>
              <a:rPr lang="hu-HU" sz="2400" dirty="0" err="1" smtClean="0"/>
              <a:t>Jenkins</a:t>
            </a:r>
            <a:r>
              <a:rPr lang="hu-HU" sz="2400" dirty="0" smtClean="0"/>
              <a:t>, 2006, 2013 </a:t>
            </a:r>
            <a:r>
              <a:rPr lang="hu-HU" sz="2400" dirty="0" err="1" smtClean="0"/>
              <a:t>Deuze</a:t>
            </a:r>
            <a:r>
              <a:rPr lang="hu-HU" sz="2400" dirty="0" smtClean="0"/>
              <a:t>, 2007)</a:t>
            </a:r>
          </a:p>
          <a:p>
            <a:pPr lvl="0"/>
            <a:r>
              <a:rPr lang="hu-HU" sz="2400" dirty="0" smtClean="0"/>
              <a:t>A </a:t>
            </a:r>
            <a:r>
              <a:rPr lang="hu-HU" sz="2400" b="1" dirty="0" smtClean="0"/>
              <a:t>személyesség, az intimitás konvergenciája </a:t>
            </a:r>
            <a:r>
              <a:rPr lang="hu-HU" sz="2400" dirty="0" smtClean="0"/>
              <a:t>(</a:t>
            </a:r>
            <a:r>
              <a:rPr lang="hu-HU" sz="2400" dirty="0" err="1" smtClean="0"/>
              <a:t>Ruddock</a:t>
            </a:r>
            <a:r>
              <a:rPr lang="hu-HU" sz="2400" dirty="0" smtClean="0"/>
              <a:t>, 2015)</a:t>
            </a:r>
          </a:p>
          <a:p>
            <a:pPr lvl="0"/>
            <a:r>
              <a:rPr lang="hu-HU" sz="2400" dirty="0" smtClean="0"/>
              <a:t>A </a:t>
            </a:r>
            <a:r>
              <a:rPr lang="hu-HU" sz="2400" b="1" dirty="0" smtClean="0"/>
              <a:t>kommunikációs szintek és formák </a:t>
            </a:r>
            <a:r>
              <a:rPr lang="hu-HU" sz="2400" dirty="0" smtClean="0"/>
              <a:t>konvergenciája (Walther et </a:t>
            </a:r>
            <a:r>
              <a:rPr lang="hu-HU" sz="2400" dirty="0" err="1" smtClean="0"/>
              <a:t>al</a:t>
            </a:r>
            <a:r>
              <a:rPr lang="hu-HU" sz="2400" dirty="0" smtClean="0"/>
              <a:t> 2011)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720080"/>
          </a:xfrm>
        </p:spPr>
        <p:txBody>
          <a:bodyPr/>
          <a:lstStyle/>
          <a:p>
            <a:pPr algn="r"/>
            <a:r>
              <a:rPr lang="hu-HU" sz="1600" dirty="0" smtClean="0"/>
              <a:t>Hálózati kommunikáció 6/11.</a:t>
            </a:r>
            <a:endParaRPr lang="hu-HU" sz="1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836712"/>
            <a:ext cx="7772400" cy="5259288"/>
          </a:xfrm>
        </p:spPr>
        <p:txBody>
          <a:bodyPr/>
          <a:lstStyle/>
          <a:p>
            <a:pPr marL="457200" lvl="2" indent="-457200">
              <a:buAutoNum type="arabicPeriod"/>
            </a:pPr>
            <a:r>
              <a:rPr lang="hu-HU" b="1" dirty="0" smtClean="0"/>
              <a:t>Technológiai konvergencia</a:t>
            </a:r>
          </a:p>
          <a:p>
            <a:pPr marL="457200" lvl="2" indent="-457200">
              <a:buNone/>
            </a:pPr>
            <a:endParaRPr lang="hu-HU" b="1" dirty="0" smtClean="0"/>
          </a:p>
          <a:p>
            <a:pPr marL="342900" lvl="2" indent="-342900">
              <a:buNone/>
            </a:pPr>
            <a:r>
              <a:rPr lang="hu-HU" sz="1600" dirty="0" smtClean="0"/>
              <a:t>Sallai - Abos ábrája - különféle tartalmak – elkülönült szolgáltatások, hálózatok, készülékek (Sallai-Abos, 2007: 867 )</a:t>
            </a:r>
            <a:endParaRPr lang="hu-HU" sz="1600" b="1" dirty="0" smtClean="0"/>
          </a:p>
          <a:p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348880"/>
            <a:ext cx="6264696" cy="384752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720080"/>
          </a:xfrm>
        </p:spPr>
        <p:txBody>
          <a:bodyPr/>
          <a:lstStyle/>
          <a:p>
            <a:pPr algn="r"/>
            <a:r>
              <a:rPr lang="hu-HU" sz="1600" dirty="0" smtClean="0"/>
              <a:t>Hálózati kommunikáció 6/12.</a:t>
            </a:r>
            <a:endParaRPr lang="hu-HU" sz="1600" dirty="0"/>
          </a:p>
        </p:txBody>
      </p:sp>
      <p:pic>
        <p:nvPicPr>
          <p:cNvPr id="4" name="Tartalom helye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24744"/>
            <a:ext cx="7772400" cy="488627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504056"/>
          </a:xfrm>
        </p:spPr>
        <p:txBody>
          <a:bodyPr/>
          <a:lstStyle/>
          <a:p>
            <a:pPr algn="r"/>
            <a:r>
              <a:rPr lang="hu-HU" sz="1600" dirty="0" smtClean="0"/>
              <a:t>Hálózati kommunikáció 6/13.</a:t>
            </a:r>
            <a:endParaRPr lang="hu-HU" sz="1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836712"/>
            <a:ext cx="7772400" cy="5400600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A technológiai konvergenciának a lengyel kutatónő </a:t>
            </a:r>
            <a:r>
              <a:rPr lang="hu-HU" b="1" dirty="0" err="1" smtClean="0"/>
              <a:t>Katarzyna</a:t>
            </a:r>
            <a:r>
              <a:rPr lang="hu-HU" b="1" dirty="0" smtClean="0"/>
              <a:t> </a:t>
            </a:r>
            <a:r>
              <a:rPr lang="hu-HU" b="1" dirty="0" err="1" smtClean="0"/>
              <a:t>Kopecka-Piech</a:t>
            </a:r>
            <a:r>
              <a:rPr lang="hu-HU" b="1" dirty="0" smtClean="0"/>
              <a:t> </a:t>
            </a:r>
            <a:r>
              <a:rPr lang="hu-HU" dirty="0" smtClean="0"/>
              <a:t>is három altípusát különbözteti meg </a:t>
            </a:r>
            <a:r>
              <a:rPr lang="hu-HU" dirty="0" err="1" smtClean="0"/>
              <a:t>Sallaiékkal</a:t>
            </a:r>
            <a:r>
              <a:rPr lang="hu-HU" dirty="0" smtClean="0"/>
              <a:t> megegyező módon: </a:t>
            </a:r>
          </a:p>
          <a:p>
            <a:pPr>
              <a:buNone/>
            </a:pPr>
            <a:endParaRPr lang="hu-HU" dirty="0" smtClean="0"/>
          </a:p>
          <a:p>
            <a:r>
              <a:rPr lang="hu-HU" dirty="0" smtClean="0"/>
              <a:t>az egyik a kommunikációs eszközök konvergenciája, </a:t>
            </a:r>
          </a:p>
          <a:p>
            <a:r>
              <a:rPr lang="hu-HU" dirty="0" smtClean="0"/>
              <a:t>a másik a szolgáltatások, </a:t>
            </a:r>
          </a:p>
          <a:p>
            <a:r>
              <a:rPr lang="hu-HU" dirty="0" smtClean="0"/>
              <a:t>míg a harmadik a hálózatok konvergenciáját jelenti. 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648072"/>
          </a:xfrm>
        </p:spPr>
        <p:txBody>
          <a:bodyPr/>
          <a:lstStyle/>
          <a:p>
            <a:pPr algn="r"/>
            <a:r>
              <a:rPr lang="hu-HU" sz="1600" dirty="0" smtClean="0"/>
              <a:t>Hálózati kommunikáció 6/14.</a:t>
            </a:r>
            <a:endParaRPr lang="hu-HU" sz="1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836712"/>
            <a:ext cx="7772400" cy="5259288"/>
          </a:xfrm>
        </p:spPr>
        <p:txBody>
          <a:bodyPr/>
          <a:lstStyle/>
          <a:p>
            <a:pPr>
              <a:buNone/>
            </a:pPr>
            <a:r>
              <a:rPr lang="hu-HU" sz="2400" dirty="0" err="1" smtClean="0"/>
              <a:t>Kopecka-Piech</a:t>
            </a:r>
            <a:r>
              <a:rPr lang="hu-HU" sz="2400" dirty="0" smtClean="0"/>
              <a:t> a gazdasági irányú konvergenciát két altípusra osztotta: 1. piaci –szabályozási,  piaci szerepek 2.vállalati</a:t>
            </a:r>
          </a:p>
          <a:p>
            <a:pPr>
              <a:buNone/>
            </a:pPr>
            <a:endParaRPr lang="hu-HU" sz="2400" dirty="0" smtClean="0"/>
          </a:p>
          <a:p>
            <a:pPr marL="514350" indent="-514350">
              <a:buAutoNum type="arabicPeriod"/>
            </a:pPr>
            <a:r>
              <a:rPr lang="hu-HU" sz="2400" dirty="0" smtClean="0"/>
              <a:t>A piaci és az ehhez kapcsolódó szabályozási: </a:t>
            </a:r>
          </a:p>
          <a:p>
            <a:pPr marL="514350" indent="-514350">
              <a:buNone/>
            </a:pPr>
            <a:r>
              <a:rPr lang="hu-HU" sz="2400" dirty="0" smtClean="0"/>
              <a:t>A piac horizontális bővülése és az ehhez kapcsolódó jogi, szabályozási háttér harmonizálása a </a:t>
            </a:r>
            <a:r>
              <a:rPr lang="hu-HU" sz="2400" dirty="0" err="1" smtClean="0"/>
              <a:t>Juncker</a:t>
            </a:r>
            <a:r>
              <a:rPr lang="hu-HU" sz="2400" dirty="0" smtClean="0"/>
              <a:t> bizottság jelentős célkitűzése. </a:t>
            </a:r>
          </a:p>
          <a:p>
            <a:pPr marL="514350" indent="-514350">
              <a:buNone/>
            </a:pPr>
            <a:r>
              <a:rPr lang="hu-HU" sz="2400" dirty="0" smtClean="0"/>
              <a:t>A piac vertikális átalakulása több hullámban történt </a:t>
            </a:r>
          </a:p>
          <a:p>
            <a:pPr marL="514350" indent="-514350">
              <a:buFontTx/>
              <a:buChar char="-"/>
            </a:pPr>
            <a:r>
              <a:rPr lang="hu-HU" sz="2400" dirty="0" smtClean="0"/>
              <a:t>Első hullámként a telekommunikációs és az információtechnológiai piac illetve iparág között történt.</a:t>
            </a:r>
          </a:p>
          <a:p>
            <a:pPr marL="514350" indent="-514350">
              <a:buFontTx/>
              <a:buChar char="-"/>
            </a:pPr>
            <a:r>
              <a:rPr lang="hu-HU" sz="2400" dirty="0" smtClean="0"/>
              <a:t>Második hullámban ehhez csatlakozott a média-, illetve a teljes szórakoztatóipar. </a:t>
            </a:r>
          </a:p>
          <a:p>
            <a:pPr marL="514350" indent="-514350">
              <a:buFontTx/>
              <a:buChar char="-"/>
            </a:pPr>
            <a:r>
              <a:rPr lang="hu-HU" sz="2400" dirty="0" smtClean="0"/>
              <a:t>Harmadik – IT mindenütt.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648072"/>
          </a:xfrm>
        </p:spPr>
        <p:txBody>
          <a:bodyPr/>
          <a:lstStyle/>
          <a:p>
            <a:pPr algn="r"/>
            <a:r>
              <a:rPr lang="hu-HU" sz="1600" dirty="0" smtClean="0"/>
              <a:t>Hálózati kommunikáció 6/15.</a:t>
            </a:r>
            <a:endParaRPr lang="hu-HU" sz="1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980728"/>
            <a:ext cx="7772400" cy="5115272"/>
          </a:xfrm>
        </p:spPr>
        <p:txBody>
          <a:bodyPr/>
          <a:lstStyle/>
          <a:p>
            <a:pPr>
              <a:buNone/>
            </a:pPr>
            <a:r>
              <a:rPr lang="hu-HU" sz="2400" dirty="0" smtClean="0"/>
              <a:t>A piaci szerepek konvergenciája </a:t>
            </a:r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r>
              <a:rPr lang="hu-HU" sz="2400" dirty="0" err="1" smtClean="0"/>
              <a:t>TizianaTerranova</a:t>
            </a:r>
            <a:r>
              <a:rPr lang="hu-HU" sz="2400" dirty="0" smtClean="0"/>
              <a:t>:</a:t>
            </a:r>
          </a:p>
          <a:p>
            <a:pPr>
              <a:buNone/>
            </a:pPr>
            <a:r>
              <a:rPr lang="en-US" sz="2400" dirty="0"/>
              <a:t>Free Labor: Producing Culture </a:t>
            </a:r>
            <a:endParaRPr lang="hu-HU" sz="2400" dirty="0" smtClean="0"/>
          </a:p>
          <a:p>
            <a:pPr>
              <a:buNone/>
            </a:pPr>
            <a:r>
              <a:rPr lang="en-US" sz="2400" dirty="0" smtClean="0"/>
              <a:t>for </a:t>
            </a:r>
            <a:r>
              <a:rPr lang="en-US" sz="2400" dirty="0"/>
              <a:t>the Digital </a:t>
            </a:r>
            <a:r>
              <a:rPr lang="en-US" sz="2400" dirty="0" smtClean="0"/>
              <a:t>Economy</a:t>
            </a:r>
            <a:endParaRPr lang="hu-HU" sz="2400" dirty="0" smtClean="0"/>
          </a:p>
          <a:p>
            <a:pPr>
              <a:buNone/>
            </a:pPr>
            <a:endParaRPr lang="hu-HU" sz="2400" dirty="0"/>
          </a:p>
          <a:p>
            <a:pPr>
              <a:buNone/>
            </a:pPr>
            <a:r>
              <a:rPr lang="hu-HU" sz="2400" dirty="0" smtClean="0">
                <a:hlinkClick r:id="rId2"/>
              </a:rPr>
              <a:t>https://www.youtube.com/watch?v=6WQV9aSglE8</a:t>
            </a:r>
            <a:endParaRPr lang="hu-HU" sz="2400" dirty="0" smtClean="0"/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endParaRPr lang="hu-HU" sz="2400" dirty="0"/>
          </a:p>
          <a:p>
            <a:pPr>
              <a:buNone/>
            </a:pPr>
            <a:r>
              <a:rPr lang="hu-HU" sz="2400" dirty="0" smtClean="0"/>
              <a:t>					Mark </a:t>
            </a:r>
            <a:r>
              <a:rPr lang="hu-HU" sz="2400" dirty="0" err="1" smtClean="0"/>
              <a:t>Andrejevic</a:t>
            </a:r>
            <a:r>
              <a:rPr lang="hu-HU" sz="2400" dirty="0" smtClean="0"/>
              <a:t>: Az internet </a:t>
            </a:r>
          </a:p>
          <a:p>
            <a:pPr>
              <a:buNone/>
            </a:pPr>
            <a:r>
              <a:rPr lang="hu-HU" sz="2400" dirty="0"/>
              <a:t>	</a:t>
            </a:r>
            <a:r>
              <a:rPr lang="hu-HU" sz="2400" dirty="0" smtClean="0"/>
              <a:t>				mint játszótér vagy mint gyár</a:t>
            </a:r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endParaRPr lang="hu-HU" dirty="0"/>
          </a:p>
        </p:txBody>
      </p:sp>
      <p:pic>
        <p:nvPicPr>
          <p:cNvPr id="4" name="Kép 3" descr="Képtalálat a következőre: „tiziana terranova”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628800"/>
            <a:ext cx="2517293" cy="168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 descr="Képtalálat a következőre: „mark andrejevic”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293096"/>
            <a:ext cx="2543175" cy="168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576064"/>
          </a:xfrm>
        </p:spPr>
        <p:txBody>
          <a:bodyPr/>
          <a:lstStyle/>
          <a:p>
            <a:pPr algn="r"/>
            <a:r>
              <a:rPr lang="hu-HU" sz="1600" dirty="0" smtClean="0"/>
              <a:t>Hálózati kommunikáció 6/16.</a:t>
            </a:r>
            <a:endParaRPr lang="hu-HU" sz="1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764704"/>
            <a:ext cx="7772400" cy="5184576"/>
          </a:xfrm>
        </p:spPr>
        <p:txBody>
          <a:bodyPr/>
          <a:lstStyle/>
          <a:p>
            <a:pPr>
              <a:buNone/>
            </a:pPr>
            <a:r>
              <a:rPr lang="hu-HU" b="1" dirty="0" smtClean="0"/>
              <a:t>Tartalmi konvergencia</a:t>
            </a:r>
            <a:endParaRPr lang="hu-HU" dirty="0" smtClean="0"/>
          </a:p>
          <a:p>
            <a:pPr>
              <a:buNone/>
            </a:pPr>
            <a:endParaRPr lang="hu-HU" sz="2400" dirty="0" smtClean="0"/>
          </a:p>
          <a:p>
            <a:pPr>
              <a:lnSpc>
                <a:spcPct val="150000"/>
              </a:lnSpc>
            </a:pPr>
            <a:r>
              <a:rPr lang="hu-HU" sz="2800" dirty="0"/>
              <a:t>T</a:t>
            </a:r>
            <a:r>
              <a:rPr lang="hu-HU" sz="2800" dirty="0" smtClean="0"/>
              <a:t>elevíziós, rádiós, nyomtatott sajtós tartalmak, </a:t>
            </a:r>
          </a:p>
          <a:p>
            <a:pPr>
              <a:lnSpc>
                <a:spcPct val="150000"/>
              </a:lnSpc>
            </a:pPr>
            <a:r>
              <a:rPr lang="hu-HU" sz="2800" dirty="0"/>
              <a:t>M</a:t>
            </a:r>
            <a:r>
              <a:rPr lang="hu-HU" sz="2800" dirty="0" smtClean="0"/>
              <a:t>agán vagy hivatalos levelezés</a:t>
            </a:r>
          </a:p>
          <a:p>
            <a:pPr>
              <a:lnSpc>
                <a:spcPct val="150000"/>
              </a:lnSpc>
            </a:pPr>
            <a:r>
              <a:rPr lang="hu-HU" sz="2800" dirty="0" smtClean="0"/>
              <a:t>Adat</a:t>
            </a:r>
          </a:p>
          <a:p>
            <a:pPr>
              <a:lnSpc>
                <a:spcPct val="150000"/>
              </a:lnSpc>
            </a:pPr>
            <a:r>
              <a:rPr lang="hu-HU" sz="2800" dirty="0"/>
              <a:t>S</a:t>
            </a:r>
            <a:r>
              <a:rPr lang="hu-HU" sz="2800" dirty="0" smtClean="0"/>
              <a:t>zöveg, kép</a:t>
            </a:r>
            <a:r>
              <a:rPr lang="hu-HU" sz="2400" dirty="0" smtClean="0"/>
              <a:t>, </a:t>
            </a:r>
          </a:p>
          <a:p>
            <a:pPr>
              <a:lnSpc>
                <a:spcPct val="150000"/>
              </a:lnSpc>
              <a:buNone/>
            </a:pPr>
            <a:r>
              <a:rPr lang="hu-HU" sz="2400" dirty="0"/>
              <a:t>	</a:t>
            </a:r>
            <a:r>
              <a:rPr lang="hu-HU" sz="2800" dirty="0" smtClean="0"/>
              <a:t>mozgókép, </a:t>
            </a:r>
          </a:p>
          <a:p>
            <a:pPr>
              <a:lnSpc>
                <a:spcPct val="150000"/>
              </a:lnSpc>
              <a:buNone/>
            </a:pPr>
            <a:r>
              <a:rPr lang="hu-HU" sz="2800" dirty="0"/>
              <a:t>	</a:t>
            </a:r>
            <a:r>
              <a:rPr lang="hu-HU" sz="2800" dirty="0" smtClean="0"/>
              <a:t>hanganyag</a:t>
            </a:r>
            <a:endParaRPr lang="hu-HU" sz="2800" dirty="0"/>
          </a:p>
        </p:txBody>
      </p:sp>
      <p:pic>
        <p:nvPicPr>
          <p:cNvPr id="4" name="Kép 3" descr="Képtalálat a következőre: „médiatartalom”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645024"/>
            <a:ext cx="28575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504056"/>
          </a:xfrm>
        </p:spPr>
        <p:txBody>
          <a:bodyPr/>
          <a:lstStyle/>
          <a:p>
            <a:pPr algn="r"/>
            <a:r>
              <a:rPr lang="hu-HU" sz="1600" dirty="0" smtClean="0"/>
              <a:t>Hálózati kommunikáció 6/17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764704"/>
            <a:ext cx="7772400" cy="5331296"/>
          </a:xfrm>
        </p:spPr>
        <p:txBody>
          <a:bodyPr/>
          <a:lstStyle/>
          <a:p>
            <a:pPr>
              <a:buNone/>
            </a:pPr>
            <a:r>
              <a:rPr lang="hu-HU" b="1" dirty="0" smtClean="0"/>
              <a:t>Pszichológiai konvergencia</a:t>
            </a:r>
            <a:endParaRPr lang="hu-HU" dirty="0" smtClean="0"/>
          </a:p>
          <a:p>
            <a:pPr>
              <a:buNone/>
            </a:pPr>
            <a:r>
              <a:rPr lang="hu-HU" sz="2800" dirty="0" err="1" smtClean="0"/>
              <a:t>Jenkins</a:t>
            </a:r>
            <a:r>
              <a:rPr lang="hu-HU" sz="2800" dirty="0" smtClean="0"/>
              <a:t> is felhívta a figyelmet arra, hogy a konvergencia a befogadókat  pszichológiai értelemben is meg fogja változtatni. </a:t>
            </a:r>
          </a:p>
          <a:p>
            <a:pPr>
              <a:buNone/>
            </a:pPr>
            <a:endParaRPr lang="hu-HU" sz="2800" dirty="0" smtClean="0"/>
          </a:p>
          <a:p>
            <a:pPr>
              <a:buNone/>
            </a:pPr>
            <a:r>
              <a:rPr lang="hu-HU" sz="2800" dirty="0" smtClean="0"/>
              <a:t>James W. Potter: „A pszichológiai konvergencia az emberek akadályérzékelésének változásaira utal, amelyek korábban megvoltak, ma azonban hanyatlófélben vannak,vagy egészen meg is szűntek a média közelmúltbeli változásai miatt.” (Potter, 2015:116.) 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576064"/>
          </a:xfrm>
        </p:spPr>
        <p:txBody>
          <a:bodyPr/>
          <a:lstStyle/>
          <a:p>
            <a:pPr algn="r"/>
            <a:r>
              <a:rPr lang="hu-HU" sz="1600" dirty="0" smtClean="0"/>
              <a:t>Hálózati kommunikáció 6/18.</a:t>
            </a:r>
            <a:endParaRPr lang="hu-HU" sz="1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4539208"/>
          </a:xfrm>
        </p:spPr>
        <p:txBody>
          <a:bodyPr/>
          <a:lstStyle/>
          <a:p>
            <a:pPr>
              <a:buNone/>
            </a:pPr>
            <a:r>
              <a:rPr lang="hu-HU" sz="2400" dirty="0" smtClean="0"/>
              <a:t>A változások abban segítik a használót, hogy másképp lássa a dolgokat, másképp érzékel. </a:t>
            </a:r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r>
              <a:rPr lang="hu-HU" sz="2400" dirty="0"/>
              <a:t>A</a:t>
            </a:r>
            <a:r>
              <a:rPr lang="hu-HU" sz="2400" dirty="0" smtClean="0"/>
              <a:t> (1) </a:t>
            </a:r>
            <a:r>
              <a:rPr lang="hu-HU" sz="2400" b="1" dirty="0" smtClean="0"/>
              <a:t>földrajzi</a:t>
            </a:r>
            <a:r>
              <a:rPr lang="hu-HU" sz="2400" dirty="0" smtClean="0"/>
              <a:t> akadályok </a:t>
            </a:r>
          </a:p>
          <a:p>
            <a:pPr>
              <a:buNone/>
            </a:pPr>
            <a:r>
              <a:rPr lang="hu-HU" sz="2400" dirty="0"/>
              <a:t>	</a:t>
            </a:r>
            <a:r>
              <a:rPr lang="hu-HU" sz="2400" dirty="0" smtClean="0"/>
              <a:t>ma már nem a régi,</a:t>
            </a:r>
          </a:p>
          <a:p>
            <a:pPr>
              <a:buNone/>
            </a:pPr>
            <a:r>
              <a:rPr lang="hu-HU" sz="2400" dirty="0"/>
              <a:t>	</a:t>
            </a:r>
            <a:r>
              <a:rPr lang="hu-HU" sz="2400" dirty="0" smtClean="0"/>
              <a:t> offline módon léteznek. </a:t>
            </a:r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r>
              <a:rPr lang="hu-HU" sz="2400" dirty="0" smtClean="0"/>
              <a:t>A(2) </a:t>
            </a:r>
            <a:r>
              <a:rPr lang="hu-HU" sz="2400" b="1" dirty="0" smtClean="0"/>
              <a:t>szociológiai</a:t>
            </a:r>
            <a:r>
              <a:rPr lang="hu-HU" sz="2400" dirty="0" smtClean="0"/>
              <a:t> akadályok is felbomlóban vannak Potter szerint, az emberek újradefiniálják társadalmi szféráikat. </a:t>
            </a:r>
          </a:p>
          <a:p>
            <a:pPr>
              <a:buNone/>
            </a:pPr>
            <a:r>
              <a:rPr lang="hu-HU" sz="2400" dirty="0" smtClean="0"/>
              <a:t>A (3) </a:t>
            </a:r>
            <a:r>
              <a:rPr lang="hu-HU" sz="2400" b="1" dirty="0" smtClean="0"/>
              <a:t>médiumokról</a:t>
            </a:r>
            <a:r>
              <a:rPr lang="hu-HU" sz="2400" dirty="0" smtClean="0"/>
              <a:t> való gondolkodásmódot, s azok használatát is.</a:t>
            </a:r>
            <a:endParaRPr lang="hu-HU" sz="2400" dirty="0"/>
          </a:p>
        </p:txBody>
      </p:sp>
      <p:pic>
        <p:nvPicPr>
          <p:cNvPr id="4" name="Kép 3" descr="Képtalálat a következőre: „distance in the digital media”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348880"/>
            <a:ext cx="304303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648072"/>
          </a:xfrm>
        </p:spPr>
        <p:txBody>
          <a:bodyPr/>
          <a:lstStyle/>
          <a:p>
            <a:pPr algn="r"/>
            <a:r>
              <a:rPr lang="hu-HU" sz="1600" dirty="0" smtClean="0"/>
              <a:t>Hálózati kommunikáció 6/1.</a:t>
            </a:r>
            <a:endParaRPr lang="hu-HU" sz="1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980728"/>
            <a:ext cx="7772400" cy="5115272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Konvergencia</a:t>
            </a:r>
          </a:p>
          <a:p>
            <a:pPr>
              <a:buNone/>
            </a:pPr>
            <a:r>
              <a:rPr lang="hu-HU" sz="2400" dirty="0" smtClean="0"/>
              <a:t>A szó maga latin eredetű, jelentése összetartás, összehajlás. </a:t>
            </a:r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r>
              <a:rPr lang="hu-HU" sz="2400" dirty="0" smtClean="0"/>
              <a:t>Első felbukkanása angol nyelv-</a:t>
            </a:r>
          </a:p>
          <a:p>
            <a:pPr>
              <a:buNone/>
            </a:pPr>
            <a:r>
              <a:rPr lang="hu-HU" sz="2400" dirty="0" smtClean="0"/>
              <a:t>területen egy teológushoz, </a:t>
            </a:r>
          </a:p>
          <a:p>
            <a:pPr>
              <a:buNone/>
            </a:pPr>
            <a:r>
              <a:rPr lang="hu-HU" sz="2400" dirty="0" smtClean="0"/>
              <a:t>William </a:t>
            </a:r>
            <a:r>
              <a:rPr lang="hu-HU" sz="2400" dirty="0" err="1" smtClean="0"/>
              <a:t>Derham-hez</a:t>
            </a:r>
            <a:r>
              <a:rPr lang="hu-HU" sz="2400" dirty="0" smtClean="0"/>
              <a:t> köthető, </a:t>
            </a:r>
          </a:p>
          <a:p>
            <a:pPr>
              <a:buNone/>
            </a:pPr>
            <a:r>
              <a:rPr lang="hu-HU" sz="2400" dirty="0" smtClean="0"/>
              <a:t>aki 1713-ban megjelent könyvében</a:t>
            </a:r>
          </a:p>
          <a:p>
            <a:pPr>
              <a:buNone/>
            </a:pPr>
            <a:r>
              <a:rPr lang="hu-HU" sz="2400" dirty="0" smtClean="0"/>
              <a:t> használja a szót. </a:t>
            </a:r>
          </a:p>
          <a:p>
            <a:pPr>
              <a:buNone/>
            </a:pPr>
            <a:endParaRPr lang="hu-HU" sz="2400" dirty="0" smtClean="0"/>
          </a:p>
          <a:p>
            <a:r>
              <a:rPr lang="hu-HU" sz="2400" dirty="0" smtClean="0"/>
              <a:t>Médiakutatásban: </a:t>
            </a:r>
            <a:r>
              <a:rPr lang="hu-HU" sz="2400" dirty="0" err="1" smtClean="0"/>
              <a:t>Ithiel</a:t>
            </a:r>
            <a:r>
              <a:rPr lang="hu-HU" sz="2400" dirty="0" smtClean="0"/>
              <a:t> de </a:t>
            </a:r>
            <a:r>
              <a:rPr lang="hu-HU" sz="2400" dirty="0" err="1" smtClean="0"/>
              <a:t>Sola</a:t>
            </a:r>
            <a:r>
              <a:rPr lang="hu-HU" sz="2400" dirty="0" smtClean="0"/>
              <a:t> </a:t>
            </a:r>
            <a:r>
              <a:rPr lang="hu-HU" sz="2400" dirty="0" err="1" smtClean="0"/>
              <a:t>Pool</a:t>
            </a:r>
            <a:r>
              <a:rPr lang="hu-HU" sz="2400" dirty="0" smtClean="0"/>
              <a:t> (1983) </a:t>
            </a:r>
            <a:r>
              <a:rPr lang="hu-HU" sz="2400" dirty="0" err="1" smtClean="0"/>
              <a:t>Nicholas</a:t>
            </a:r>
            <a:r>
              <a:rPr lang="hu-HU" sz="2400" dirty="0" smtClean="0"/>
              <a:t> </a:t>
            </a:r>
            <a:r>
              <a:rPr lang="hu-HU" sz="2400" dirty="0" err="1" smtClean="0"/>
              <a:t>Negroponte</a:t>
            </a:r>
            <a:r>
              <a:rPr lang="hu-HU" sz="2400" dirty="0" smtClean="0"/>
              <a:t> (1979) </a:t>
            </a:r>
          </a:p>
          <a:p>
            <a:pPr>
              <a:buNone/>
            </a:pPr>
            <a:endParaRPr lang="hu-HU" dirty="0"/>
          </a:p>
        </p:txBody>
      </p:sp>
      <p:pic>
        <p:nvPicPr>
          <p:cNvPr id="5" name="Kép 4" descr="William Derha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204864"/>
            <a:ext cx="1996473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504056"/>
          </a:xfrm>
        </p:spPr>
        <p:txBody>
          <a:bodyPr/>
          <a:lstStyle/>
          <a:p>
            <a:pPr algn="r"/>
            <a:r>
              <a:rPr lang="hu-HU" sz="1600" dirty="0" smtClean="0"/>
              <a:t>Hálózati kommunikáció 6/19.</a:t>
            </a:r>
            <a:endParaRPr lang="hu-HU" sz="1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836712"/>
            <a:ext cx="7772400" cy="5328592"/>
          </a:xfrm>
        </p:spPr>
        <p:txBody>
          <a:bodyPr/>
          <a:lstStyle/>
          <a:p>
            <a:pPr>
              <a:buNone/>
            </a:pPr>
            <a:r>
              <a:rPr lang="hu-HU" sz="2400" b="1" dirty="0" smtClean="0"/>
              <a:t>A kommunikációs szintek és formák konvergenciája</a:t>
            </a:r>
            <a:r>
              <a:rPr lang="hu-HU" sz="2400" dirty="0" smtClean="0"/>
              <a:t> </a:t>
            </a:r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r>
              <a:rPr lang="hu-HU" sz="2000" dirty="0" smtClean="0"/>
              <a:t>Az új, konvergens médiatechnológia megszüntette, felszámolta a határokat klasszikus tömegkommunikáció és személyközi kommunikáció között. </a:t>
            </a:r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r>
              <a:rPr lang="hu-HU" sz="2400" b="1" dirty="0" smtClean="0"/>
              <a:t>A konvergencia – a média, amivel cselekszünk</a:t>
            </a:r>
          </a:p>
          <a:p>
            <a:pPr>
              <a:buNone/>
            </a:pPr>
            <a:endParaRPr lang="hu-HU" sz="2000" b="1" dirty="0" smtClean="0"/>
          </a:p>
          <a:p>
            <a:pPr>
              <a:buNone/>
            </a:pPr>
            <a:r>
              <a:rPr lang="hu-HU" sz="2000" dirty="0" err="1" smtClean="0"/>
              <a:t>Jenkins</a:t>
            </a:r>
            <a:r>
              <a:rPr lang="hu-HU" sz="2000" dirty="0" smtClean="0"/>
              <a:t> 2012-ben egy luzerni konferencián előadásában kivetített egy diát, melyen két ember beszélget egymással. Az egyikük azt kérdezi, a médiával kapcsolatban:</a:t>
            </a:r>
          </a:p>
          <a:p>
            <a:pPr lvl="0"/>
            <a:r>
              <a:rPr lang="hu-HU" sz="2000" dirty="0" smtClean="0"/>
              <a:t>Mi a fontosabb, a tartalom vagy a forma?</a:t>
            </a:r>
          </a:p>
          <a:p>
            <a:r>
              <a:rPr lang="hu-HU" sz="2000" dirty="0" smtClean="0"/>
              <a:t>A használat -  mondja a válaszadó</a:t>
            </a:r>
            <a:endParaRPr lang="hu-HU" sz="1400" dirty="0" smtClean="0"/>
          </a:p>
          <a:p>
            <a:pPr>
              <a:buNone/>
            </a:pPr>
            <a:r>
              <a:rPr lang="hu-HU" sz="1400" u="sng" dirty="0" smtClean="0">
                <a:hlinkClick r:id="rId2"/>
              </a:rPr>
              <a:t>https://www.youtube.com/watch?v=jNzVnDJbPGQ</a:t>
            </a:r>
            <a:r>
              <a:rPr lang="hu-HU" sz="1400" u="sng" dirty="0" smtClean="0"/>
              <a:t> (4,21)</a:t>
            </a:r>
            <a:endParaRPr lang="hu-HU" sz="1400" dirty="0" smtClean="0"/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endParaRPr lang="hu-HU" sz="2800" dirty="0" smtClean="0"/>
          </a:p>
          <a:p>
            <a:pPr>
              <a:buNone/>
            </a:pPr>
            <a:endParaRPr lang="hu-HU" sz="2800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/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576064"/>
          </a:xfrm>
        </p:spPr>
        <p:txBody>
          <a:bodyPr/>
          <a:lstStyle/>
          <a:p>
            <a:pPr algn="r"/>
            <a:r>
              <a:rPr lang="hu-HU" sz="1600" dirty="0" smtClean="0"/>
              <a:t>Hálózati </a:t>
            </a:r>
            <a:r>
              <a:rPr lang="hu-HU" sz="1600" smtClean="0"/>
              <a:t>kommunikáció 6/20.</a:t>
            </a:r>
            <a:endParaRPr lang="hu-HU" sz="1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836712"/>
            <a:ext cx="7772400" cy="5259288"/>
          </a:xfrm>
        </p:spPr>
        <p:txBody>
          <a:bodyPr/>
          <a:lstStyle/>
          <a:p>
            <a:pPr algn="ctr">
              <a:buNone/>
            </a:pPr>
            <a:endParaRPr lang="hu-HU" sz="4400" dirty="0" smtClean="0"/>
          </a:p>
          <a:p>
            <a:pPr algn="ctr">
              <a:buNone/>
            </a:pPr>
            <a:endParaRPr lang="hu-HU" sz="4400" dirty="0"/>
          </a:p>
          <a:p>
            <a:pPr algn="ctr">
              <a:buNone/>
            </a:pPr>
            <a:endParaRPr lang="hu-HU" sz="4400" dirty="0"/>
          </a:p>
          <a:p>
            <a:pPr algn="ctr">
              <a:buNone/>
            </a:pPr>
            <a:r>
              <a:rPr lang="hu-HU" sz="4400" dirty="0" smtClean="0"/>
              <a:t>Köszönöm a figyelmet!</a:t>
            </a:r>
            <a:endParaRPr lang="hu-HU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576064"/>
          </a:xfrm>
        </p:spPr>
        <p:txBody>
          <a:bodyPr/>
          <a:lstStyle/>
          <a:p>
            <a:pPr algn="r"/>
            <a:r>
              <a:rPr lang="hu-HU" sz="1600" dirty="0" smtClean="0"/>
              <a:t>Hálózati kommunikáció 6/2.</a:t>
            </a:r>
            <a:endParaRPr lang="hu-HU" sz="1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764704"/>
            <a:ext cx="7772400" cy="5616624"/>
          </a:xfrm>
        </p:spPr>
        <p:txBody>
          <a:bodyPr/>
          <a:lstStyle/>
          <a:p>
            <a:pPr>
              <a:buNone/>
            </a:pPr>
            <a:r>
              <a:rPr lang="hu-HU" sz="2400" dirty="0" err="1" smtClean="0"/>
              <a:t>Sola</a:t>
            </a:r>
            <a:r>
              <a:rPr lang="hu-HU" sz="2400" dirty="0" smtClean="0"/>
              <a:t> </a:t>
            </a:r>
            <a:r>
              <a:rPr lang="hu-HU" sz="2400" dirty="0" err="1" smtClean="0"/>
              <a:t>Pool</a:t>
            </a:r>
            <a:r>
              <a:rPr lang="hu-HU" sz="2400" i="1" dirty="0" smtClean="0"/>
              <a:t>: Technologies of </a:t>
            </a:r>
            <a:r>
              <a:rPr lang="hu-HU" sz="2400" i="1" dirty="0" err="1" smtClean="0"/>
              <a:t>the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Freedom</a:t>
            </a:r>
            <a:r>
              <a:rPr lang="hu-HU" sz="2400" i="1" dirty="0" smtClean="0"/>
              <a:t> </a:t>
            </a:r>
            <a:r>
              <a:rPr lang="hu-HU" sz="2400" dirty="0" smtClean="0"/>
              <a:t>(1983)</a:t>
            </a:r>
          </a:p>
          <a:p>
            <a:pPr>
              <a:buNone/>
            </a:pPr>
            <a:endParaRPr lang="hu-HU" sz="2400" i="1" dirty="0" smtClean="0"/>
          </a:p>
          <a:p>
            <a:pPr>
              <a:buNone/>
            </a:pPr>
            <a:r>
              <a:rPr lang="hu-HU" sz="2400" dirty="0" smtClean="0"/>
              <a:t>„ </a:t>
            </a:r>
            <a:r>
              <a:rPr lang="hu-HU" sz="2400" dirty="0" err="1" smtClean="0"/>
              <a:t>Réges</a:t>
            </a:r>
            <a:r>
              <a:rPr lang="hu-HU" sz="2400" dirty="0" smtClean="0"/>
              <a:t> régen azok a cégek, melyek újságokat, magazinokat</a:t>
            </a:r>
          </a:p>
          <a:p>
            <a:pPr>
              <a:buNone/>
            </a:pPr>
            <a:r>
              <a:rPr lang="hu-HU" sz="2400" dirty="0" smtClean="0"/>
              <a:t>és könyveket adtak ki, csak nagyon kis </a:t>
            </a:r>
          </a:p>
          <a:p>
            <a:pPr>
              <a:buNone/>
            </a:pPr>
            <a:r>
              <a:rPr lang="hu-HU" sz="2400" dirty="0" smtClean="0"/>
              <a:t>mértékben foglalkoztak mással, egyéb </a:t>
            </a:r>
          </a:p>
          <a:p>
            <a:pPr>
              <a:buNone/>
            </a:pPr>
            <a:r>
              <a:rPr lang="hu-HU" sz="2400" dirty="0" smtClean="0"/>
              <a:t>médiaterületen való részvételük nagyon </a:t>
            </a:r>
          </a:p>
          <a:p>
            <a:pPr>
              <a:buNone/>
            </a:pPr>
            <a:r>
              <a:rPr lang="hu-HU" sz="2400" dirty="0" smtClean="0"/>
              <a:t>csekély volt. Ezen helyzet változik, és</a:t>
            </a:r>
          </a:p>
          <a:p>
            <a:pPr>
              <a:buNone/>
            </a:pPr>
            <a:r>
              <a:rPr lang="hu-HU" sz="2400" dirty="0" smtClean="0"/>
              <a:t>implikációi szemben állnak a szabadsággal. </a:t>
            </a:r>
          </a:p>
          <a:p>
            <a:pPr>
              <a:buNone/>
            </a:pPr>
            <a:r>
              <a:rPr lang="hu-HU" sz="2400" dirty="0" smtClean="0"/>
              <a:t>Ez a folyamat, melyet a «módok konvergenciájának» hívnak,</a:t>
            </a:r>
          </a:p>
          <a:p>
            <a:pPr>
              <a:buNone/>
            </a:pPr>
            <a:r>
              <a:rPr lang="hu-HU" sz="2400" dirty="0" smtClean="0"/>
              <a:t>elmossa a határokat a médiumok között, akár helyek közötti</a:t>
            </a:r>
          </a:p>
          <a:p>
            <a:pPr>
              <a:buNone/>
            </a:pPr>
            <a:r>
              <a:rPr lang="hu-HU" sz="2400" dirty="0" smtClean="0"/>
              <a:t>kommunikációra gondolunk, mint a posta, a telefon vagy a</a:t>
            </a:r>
          </a:p>
          <a:p>
            <a:pPr>
              <a:buNone/>
            </a:pPr>
            <a:r>
              <a:rPr lang="hu-HU" sz="2400" dirty="0" smtClean="0"/>
              <a:t>távirat, akár tömegkommunikációra, mint nyomtatott sajtó, rádió, televízió.” </a:t>
            </a:r>
          </a:p>
          <a:p>
            <a:pPr>
              <a:buNone/>
            </a:pPr>
            <a:endParaRPr lang="hu-HU" sz="2400" dirty="0" smtClean="0"/>
          </a:p>
          <a:p>
            <a:endParaRPr lang="hu-HU" dirty="0"/>
          </a:p>
        </p:txBody>
      </p:sp>
      <p:pic>
        <p:nvPicPr>
          <p:cNvPr id="4" name="Kép 3" descr="Képtalálat a következőre: „ithiel de sola pool”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060848"/>
            <a:ext cx="20955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432048"/>
          </a:xfrm>
        </p:spPr>
        <p:txBody>
          <a:bodyPr/>
          <a:lstStyle/>
          <a:p>
            <a:pPr algn="r"/>
            <a:r>
              <a:rPr lang="hu-HU" sz="1600" dirty="0" smtClean="0"/>
              <a:t>Hálózati kommunikáció 6/3.</a:t>
            </a:r>
            <a:endParaRPr lang="hu-HU" sz="1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836712"/>
            <a:ext cx="7772400" cy="5259288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Nicolas </a:t>
            </a:r>
            <a:r>
              <a:rPr lang="hu-HU" dirty="0" err="1" smtClean="0"/>
              <a:t>Negroponte</a:t>
            </a: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sz="2400" dirty="0" smtClean="0">
                <a:hlinkClick r:id="rId2"/>
              </a:rPr>
              <a:t>https://www.ted.com/talks/nicholas_negroponte_a_30_year_history_of_the_future</a:t>
            </a:r>
            <a:endParaRPr lang="hu-HU" sz="2400" dirty="0" smtClean="0"/>
          </a:p>
          <a:p>
            <a:pPr>
              <a:buNone/>
            </a:pPr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700808"/>
            <a:ext cx="5761541" cy="31432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648072"/>
          </a:xfrm>
        </p:spPr>
        <p:txBody>
          <a:bodyPr/>
          <a:lstStyle/>
          <a:p>
            <a:pPr algn="r"/>
            <a:r>
              <a:rPr lang="hu-HU" sz="1600" dirty="0" smtClean="0"/>
              <a:t>Hálózati kommunikáció 6/</a:t>
            </a:r>
            <a:r>
              <a:rPr lang="hu-HU" sz="1600" dirty="0"/>
              <a:t>4</a:t>
            </a:r>
            <a:r>
              <a:rPr lang="hu-HU" sz="1600" dirty="0" smtClean="0"/>
              <a:t>.</a:t>
            </a:r>
            <a:endParaRPr lang="hu-HU" sz="1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980728"/>
            <a:ext cx="7772400" cy="5115272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Láthatjuk majd, hogy a konvergencia fogalmának pontos meghatározásában eltérő irányokat tárhatunk fel. Ezek közül hármat mutatok be: 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(1) a konvergencia mint </a:t>
            </a:r>
            <a:r>
              <a:rPr lang="hu-HU" b="1" dirty="0" smtClean="0"/>
              <a:t>integráció</a:t>
            </a:r>
            <a:r>
              <a:rPr lang="hu-HU" dirty="0" smtClean="0"/>
              <a:t>, </a:t>
            </a:r>
          </a:p>
          <a:p>
            <a:pPr>
              <a:buNone/>
            </a:pPr>
            <a:r>
              <a:rPr lang="hu-HU" dirty="0" smtClean="0"/>
              <a:t>(2) a konvergencia mint </a:t>
            </a:r>
            <a:r>
              <a:rPr lang="hu-HU" b="1" dirty="0" smtClean="0"/>
              <a:t>szinergia</a:t>
            </a:r>
            <a:r>
              <a:rPr lang="hu-HU" dirty="0" smtClean="0"/>
              <a:t> és végül </a:t>
            </a:r>
          </a:p>
          <a:p>
            <a:pPr>
              <a:buNone/>
            </a:pPr>
            <a:r>
              <a:rPr lang="hu-HU" dirty="0" smtClean="0"/>
              <a:t>(3) a konvergencia mint </a:t>
            </a:r>
            <a:r>
              <a:rPr lang="hu-HU" b="1" dirty="0" smtClean="0"/>
              <a:t>hibridizáció</a:t>
            </a:r>
            <a:r>
              <a:rPr lang="hu-HU" dirty="0" smtClean="0"/>
              <a:t> elgondolást. 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720080"/>
          </a:xfrm>
        </p:spPr>
        <p:txBody>
          <a:bodyPr/>
          <a:lstStyle/>
          <a:p>
            <a:pPr algn="r"/>
            <a:r>
              <a:rPr lang="hu-HU" sz="1600" dirty="0" smtClean="0"/>
              <a:t>Hálózati kommunikáció 6/5.</a:t>
            </a:r>
            <a:endParaRPr lang="hu-HU" sz="1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836712"/>
            <a:ext cx="7772400" cy="5259288"/>
          </a:xfrm>
        </p:spPr>
        <p:txBody>
          <a:bodyPr/>
          <a:lstStyle/>
          <a:p>
            <a:pPr lvl="2">
              <a:buNone/>
            </a:pPr>
            <a:r>
              <a:rPr lang="hu-HU" sz="3200" b="1" dirty="0" smtClean="0"/>
              <a:t>A konvergencia mint integráció </a:t>
            </a:r>
          </a:p>
          <a:p>
            <a:pPr lvl="2">
              <a:buNone/>
            </a:pPr>
            <a:endParaRPr lang="hu-HU" sz="2000" b="1" dirty="0" smtClean="0"/>
          </a:p>
          <a:p>
            <a:pPr>
              <a:buNone/>
            </a:pPr>
            <a:r>
              <a:rPr lang="hu-HU" sz="2800" b="1" dirty="0" smtClean="0"/>
              <a:t>Jan van </a:t>
            </a:r>
            <a:r>
              <a:rPr lang="hu-HU" sz="2800" b="1" dirty="0" err="1" smtClean="0"/>
              <a:t>Dijk</a:t>
            </a:r>
            <a:r>
              <a:rPr lang="hu-HU" sz="2800" b="1" dirty="0" smtClean="0"/>
              <a:t> </a:t>
            </a:r>
            <a:r>
              <a:rPr lang="hu-HU" sz="2800" dirty="0" smtClean="0"/>
              <a:t>holland médiakutató az új médiának</a:t>
            </a:r>
          </a:p>
          <a:p>
            <a:pPr>
              <a:buNone/>
            </a:pPr>
            <a:r>
              <a:rPr lang="hu-HU" sz="2800" dirty="0" smtClean="0"/>
              <a:t>három olyan jellegzetes elemét </a:t>
            </a:r>
          </a:p>
          <a:p>
            <a:pPr>
              <a:buNone/>
            </a:pPr>
            <a:r>
              <a:rPr lang="hu-HU" sz="2800" dirty="0" smtClean="0"/>
              <a:t>hangsúlyozza, melyek segítségével</a:t>
            </a:r>
          </a:p>
          <a:p>
            <a:pPr>
              <a:buNone/>
            </a:pPr>
            <a:r>
              <a:rPr lang="hu-HU" sz="2800" dirty="0" smtClean="0"/>
              <a:t>jól megragadható az a markáns</a:t>
            </a:r>
          </a:p>
          <a:p>
            <a:pPr>
              <a:buNone/>
            </a:pPr>
            <a:r>
              <a:rPr lang="hu-HU" sz="2800" dirty="0" smtClean="0"/>
              <a:t>különbség, mely klasszikus tömeg-</a:t>
            </a:r>
          </a:p>
          <a:p>
            <a:pPr>
              <a:buNone/>
            </a:pPr>
            <a:r>
              <a:rPr lang="hu-HU" sz="2800" dirty="0" smtClean="0"/>
              <a:t>kommunikációs eszközök és az új</a:t>
            </a:r>
          </a:p>
          <a:p>
            <a:pPr>
              <a:buNone/>
            </a:pPr>
            <a:r>
              <a:rPr lang="hu-HU" sz="2800" dirty="0" smtClean="0"/>
              <a:t> média között fennáll. </a:t>
            </a:r>
          </a:p>
          <a:p>
            <a:pPr>
              <a:buNone/>
            </a:pPr>
            <a:r>
              <a:rPr lang="hu-HU" sz="2800" dirty="0" smtClean="0"/>
              <a:t>Ez a három elem az (1) </a:t>
            </a:r>
            <a:r>
              <a:rPr lang="hu-HU" sz="2800" b="1" dirty="0" smtClean="0"/>
              <a:t>integráció – konvergencia,</a:t>
            </a:r>
            <a:r>
              <a:rPr lang="hu-HU" sz="2800" dirty="0" smtClean="0"/>
              <a:t> az (2) interaktivitás és a (3) digitális kód. </a:t>
            </a:r>
          </a:p>
          <a:p>
            <a:pPr>
              <a:buNone/>
            </a:pPr>
            <a:endParaRPr lang="hu-HU" dirty="0"/>
          </a:p>
        </p:txBody>
      </p:sp>
      <p:pic>
        <p:nvPicPr>
          <p:cNvPr id="4" name="Kép 3" descr="Képtalálat a következőre: „jan van dijk a g m”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492896"/>
            <a:ext cx="259228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648072"/>
          </a:xfrm>
        </p:spPr>
        <p:txBody>
          <a:bodyPr/>
          <a:lstStyle/>
          <a:p>
            <a:pPr algn="r"/>
            <a:r>
              <a:rPr lang="hu-HU" sz="1600" dirty="0" smtClean="0"/>
              <a:t>Hálózati kommunikáció 6/</a:t>
            </a:r>
            <a:r>
              <a:rPr lang="hu-HU" sz="1600" dirty="0" err="1" smtClean="0"/>
              <a:t>6</a:t>
            </a:r>
            <a:r>
              <a:rPr lang="hu-HU" sz="1600" dirty="0" smtClean="0"/>
              <a:t>.</a:t>
            </a:r>
            <a:endParaRPr lang="hu-HU" sz="1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908720"/>
            <a:ext cx="7772400" cy="5187280"/>
          </a:xfrm>
        </p:spPr>
        <p:txBody>
          <a:bodyPr/>
          <a:lstStyle/>
          <a:p>
            <a:pPr>
              <a:buNone/>
            </a:pPr>
            <a:r>
              <a:rPr lang="hu-HU" sz="2800" i="1" dirty="0" smtClean="0"/>
              <a:t>A hálózati társadalom</a:t>
            </a:r>
            <a:r>
              <a:rPr lang="hu-HU" sz="2800" dirty="0" smtClean="0"/>
              <a:t> című könyvében van </a:t>
            </a:r>
            <a:r>
              <a:rPr lang="hu-HU" sz="2800" dirty="0" err="1" smtClean="0"/>
              <a:t>Dijk</a:t>
            </a:r>
            <a:r>
              <a:rPr lang="hu-HU" sz="2800" dirty="0" smtClean="0"/>
              <a:t> </a:t>
            </a:r>
          </a:p>
          <a:p>
            <a:pPr>
              <a:buNone/>
            </a:pPr>
            <a:endParaRPr lang="hu-HU" sz="2800" dirty="0" smtClean="0"/>
          </a:p>
          <a:p>
            <a:pPr>
              <a:buNone/>
            </a:pPr>
            <a:r>
              <a:rPr lang="hu-HU" sz="2800" dirty="0" smtClean="0"/>
              <a:t>a konvergenciát folyamatként, az integrációt pedig ezen folyamat eredményeként azonosítja. Az </a:t>
            </a:r>
            <a:r>
              <a:rPr lang="hu-HU" sz="2800" i="1" dirty="0" smtClean="0"/>
              <a:t>új média esetében ez az integráció strukturális jellegzetesség</a:t>
            </a:r>
            <a:r>
              <a:rPr lang="hu-HU" sz="2800" dirty="0" smtClean="0"/>
              <a:t>. </a:t>
            </a:r>
          </a:p>
          <a:p>
            <a:pPr>
              <a:buNone/>
            </a:pPr>
            <a:r>
              <a:rPr lang="hu-HU" sz="2800" dirty="0" smtClean="0"/>
              <a:t>A kutató az integráció jelensége alatt a telekommunikáció, adat kommunikáció és tömegkommunikáció integrálódását érti egyetlen közös médiumban. S ő a </a:t>
            </a:r>
            <a:r>
              <a:rPr lang="hu-HU" sz="2800" dirty="0" err="1" smtClean="0"/>
              <a:t>multimedialitás</a:t>
            </a:r>
            <a:r>
              <a:rPr lang="hu-HU" sz="2800" dirty="0" smtClean="0"/>
              <a:t> fogalmát is innen eredezteti. (van </a:t>
            </a:r>
            <a:r>
              <a:rPr lang="hu-HU" sz="2800" dirty="0" err="1" smtClean="0"/>
              <a:t>Dijk</a:t>
            </a:r>
            <a:r>
              <a:rPr lang="hu-HU" sz="2800" dirty="0" smtClean="0"/>
              <a:t>, 2006:6-7)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720080"/>
          </a:xfrm>
        </p:spPr>
        <p:txBody>
          <a:bodyPr/>
          <a:lstStyle/>
          <a:p>
            <a:pPr algn="r"/>
            <a:r>
              <a:rPr lang="hu-HU" sz="1600" dirty="0" smtClean="0"/>
              <a:t>Hálózati kommunikáció 6/7.</a:t>
            </a:r>
            <a:endParaRPr lang="hu-HU" sz="1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836712"/>
            <a:ext cx="7772400" cy="5259288"/>
          </a:xfrm>
        </p:spPr>
        <p:txBody>
          <a:bodyPr/>
          <a:lstStyle/>
          <a:p>
            <a:pPr lvl="2">
              <a:buNone/>
            </a:pPr>
            <a:r>
              <a:rPr lang="hu-HU" sz="3300" b="1" dirty="0" smtClean="0"/>
              <a:t>A konvergencia mint szinergia</a:t>
            </a:r>
            <a:endParaRPr lang="hu-HU" sz="3300" dirty="0" smtClean="0"/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r>
              <a:rPr lang="hu-HU" sz="2400" dirty="0" smtClean="0"/>
              <a:t>A szinergia alapjelentése szerint olyan együttműködés vagy együttes hatás, amikor több tényező együttműködéséből hatékonyabb teljesítmény, jobb eredmény születik, mintha a tényezőket egyszerűen összeadnánk. </a:t>
            </a:r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r>
              <a:rPr lang="hu-HU" sz="2400" dirty="0" smtClean="0"/>
              <a:t>Általában a gazdasági jelenségek, gazdasági folyamatok leírására használt kifejezés a gazdaság- és társadalomtudományokban. </a:t>
            </a:r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r>
              <a:rPr lang="hu-HU" sz="2400" dirty="0" smtClean="0"/>
              <a:t>Pl.: John </a:t>
            </a:r>
            <a:r>
              <a:rPr lang="hu-HU" sz="2400" dirty="0" err="1" smtClean="0"/>
              <a:t>Sculley</a:t>
            </a:r>
            <a:r>
              <a:rPr lang="hu-HU" sz="2400" dirty="0" smtClean="0"/>
              <a:t>, </a:t>
            </a:r>
            <a:r>
              <a:rPr lang="hu-HU" sz="2400" dirty="0" err="1" smtClean="0"/>
              <a:t>Csigó</a:t>
            </a:r>
            <a:r>
              <a:rPr lang="hu-HU" sz="2400" dirty="0" smtClean="0"/>
              <a:t> Péter</a:t>
            </a:r>
            <a:endParaRPr lang="hu-H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504056"/>
          </a:xfrm>
        </p:spPr>
        <p:txBody>
          <a:bodyPr/>
          <a:lstStyle/>
          <a:p>
            <a:pPr algn="r"/>
            <a:r>
              <a:rPr lang="hu-HU" sz="1600" dirty="0" smtClean="0"/>
              <a:t>Hálózati kommunikáció 6/8.</a:t>
            </a:r>
            <a:endParaRPr lang="hu-HU" sz="1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836712"/>
            <a:ext cx="7772400" cy="5472608"/>
          </a:xfrm>
        </p:spPr>
        <p:txBody>
          <a:bodyPr/>
          <a:lstStyle/>
          <a:p>
            <a:pPr lvl="2">
              <a:buNone/>
            </a:pPr>
            <a:r>
              <a:rPr lang="hu-HU" sz="3000" b="1" dirty="0" smtClean="0"/>
              <a:t>A konvergencia mint hibridizáció</a:t>
            </a:r>
          </a:p>
          <a:p>
            <a:pPr lvl="2">
              <a:buNone/>
            </a:pPr>
            <a:endParaRPr lang="hu-HU" sz="3000" dirty="0" smtClean="0"/>
          </a:p>
          <a:p>
            <a:pPr>
              <a:buNone/>
            </a:pPr>
            <a:r>
              <a:rPr lang="hu-HU" sz="2400" dirty="0" smtClean="0"/>
              <a:t>A harmadik nagy irányzattal, a hibridizációs elgondolással a </a:t>
            </a:r>
          </a:p>
          <a:p>
            <a:pPr>
              <a:buNone/>
            </a:pPr>
            <a:r>
              <a:rPr lang="hu-HU" sz="2400" dirty="0" smtClean="0"/>
              <a:t>magyar nyelvű szakirodalom-</a:t>
            </a:r>
          </a:p>
          <a:p>
            <a:pPr>
              <a:buNone/>
            </a:pPr>
            <a:r>
              <a:rPr lang="hu-HU" sz="2400" dirty="0" err="1" smtClean="0"/>
              <a:t>ban</a:t>
            </a:r>
            <a:r>
              <a:rPr lang="hu-HU" sz="2400" dirty="0" smtClean="0"/>
              <a:t> ugyancsak </a:t>
            </a:r>
            <a:r>
              <a:rPr lang="hu-HU" sz="2400" dirty="0" err="1" smtClean="0"/>
              <a:t>Csigó</a:t>
            </a:r>
            <a:r>
              <a:rPr lang="hu-HU" sz="2400" dirty="0" smtClean="0"/>
              <a:t> Péter könyvé</a:t>
            </a:r>
          </a:p>
          <a:p>
            <a:pPr>
              <a:buNone/>
            </a:pPr>
            <a:r>
              <a:rPr lang="hu-HU" sz="2400" dirty="0" err="1" smtClean="0"/>
              <a:t>ben</a:t>
            </a:r>
            <a:r>
              <a:rPr lang="hu-HU" sz="2400" dirty="0" smtClean="0"/>
              <a:t> találkozunk: </a:t>
            </a:r>
          </a:p>
          <a:p>
            <a:pPr>
              <a:buNone/>
            </a:pPr>
            <a:r>
              <a:rPr lang="hu-HU" sz="2400" dirty="0" smtClean="0"/>
              <a:t>„Az internet fejlődése nem jár a</a:t>
            </a:r>
          </a:p>
          <a:p>
            <a:pPr>
              <a:buNone/>
            </a:pPr>
            <a:r>
              <a:rPr lang="hu-HU" sz="2400" dirty="0" smtClean="0"/>
              <a:t> hagyományos tévé-modell teljes </a:t>
            </a:r>
          </a:p>
          <a:p>
            <a:pPr>
              <a:buNone/>
            </a:pPr>
            <a:r>
              <a:rPr lang="hu-HU" sz="2400" dirty="0" smtClean="0"/>
              <a:t>megszűnésével. Épp ellenkezőleg: a </a:t>
            </a:r>
          </a:p>
          <a:p>
            <a:pPr>
              <a:buNone/>
            </a:pPr>
            <a:r>
              <a:rPr lang="hu-HU" sz="2400" dirty="0" err="1" smtClean="0"/>
              <a:t>médiakonvergencia</a:t>
            </a:r>
            <a:r>
              <a:rPr lang="hu-HU" sz="2400" dirty="0" smtClean="0"/>
              <a:t> lényege nem a radikális paradigmaváltás, </a:t>
            </a:r>
          </a:p>
          <a:p>
            <a:pPr>
              <a:buNone/>
            </a:pPr>
            <a:r>
              <a:rPr lang="hu-HU" sz="2400" dirty="0" smtClean="0"/>
              <a:t>hanem a hibridizálódás, a korábbiakban </a:t>
            </a:r>
            <a:r>
              <a:rPr lang="hu-HU" sz="2400" dirty="0" err="1" smtClean="0"/>
              <a:t>elkülönölő</a:t>
            </a:r>
            <a:r>
              <a:rPr lang="hu-HU" sz="2400" dirty="0" smtClean="0"/>
              <a:t> modellek </a:t>
            </a:r>
          </a:p>
          <a:p>
            <a:pPr>
              <a:buNone/>
            </a:pPr>
            <a:r>
              <a:rPr lang="hu-HU" sz="2400" dirty="0" smtClean="0"/>
              <a:t>összemosódása.” (</a:t>
            </a:r>
            <a:r>
              <a:rPr lang="hu-HU" sz="2400" dirty="0" err="1" smtClean="0"/>
              <a:t>Csigó</a:t>
            </a:r>
            <a:r>
              <a:rPr lang="hu-HU" sz="2400" dirty="0" smtClean="0"/>
              <a:t>, 2009:67) </a:t>
            </a:r>
          </a:p>
          <a:p>
            <a:pPr>
              <a:buNone/>
            </a:pPr>
            <a:endParaRPr lang="hu-HU" dirty="0"/>
          </a:p>
        </p:txBody>
      </p:sp>
      <p:pic>
        <p:nvPicPr>
          <p:cNvPr id="4" name="Kép 3" descr="Képtalálat a következőre: „examples of media convergence”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492896"/>
            <a:ext cx="3312368" cy="2290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ern tervezősablon">
  <a:themeElements>
    <a:clrScheme name="Office-téma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9999"/>
      </a:accent1>
      <a:accent2>
        <a:srgbClr val="FF9933"/>
      </a:accent2>
      <a:accent3>
        <a:srgbClr val="AAB8E2"/>
      </a:accent3>
      <a:accent4>
        <a:srgbClr val="DADADA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Office-tém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éma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Modern tervezősablon</Template>
  <TotalTime>24</TotalTime>
  <Words>1002</Words>
  <Application>Microsoft Office PowerPoint</Application>
  <PresentationFormat>Diavetítés a képernyőre (4:3 oldalarány)</PresentationFormat>
  <Paragraphs>167</Paragraphs>
  <Slides>21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4" baseType="lpstr">
      <vt:lpstr>Calibri</vt:lpstr>
      <vt:lpstr>Times New Roman</vt:lpstr>
      <vt:lpstr>Modern tervezősablon</vt:lpstr>
      <vt:lpstr>Hálózati kommunikáció 6.</vt:lpstr>
      <vt:lpstr>Hálózati kommunikáció 6/1.</vt:lpstr>
      <vt:lpstr>Hálózati kommunikáció 6/2.</vt:lpstr>
      <vt:lpstr>Hálózati kommunikáció 6/3.</vt:lpstr>
      <vt:lpstr>Hálózati kommunikáció 6/4.</vt:lpstr>
      <vt:lpstr>Hálózati kommunikáció 6/5.</vt:lpstr>
      <vt:lpstr>Hálózati kommunikáció 6/6.</vt:lpstr>
      <vt:lpstr>Hálózati kommunikáció 6/7.</vt:lpstr>
      <vt:lpstr>Hálózati kommunikáció 6/8.</vt:lpstr>
      <vt:lpstr>Hálózati kommunikáció 6/9.</vt:lpstr>
      <vt:lpstr>Hálózati kommunikáció 6/10.</vt:lpstr>
      <vt:lpstr>Hálózati kommunikáció 6/11.</vt:lpstr>
      <vt:lpstr>Hálózati kommunikáció 6/12.</vt:lpstr>
      <vt:lpstr>Hálózati kommunikáció 6/13.</vt:lpstr>
      <vt:lpstr>Hálózati kommunikáció 6/14.</vt:lpstr>
      <vt:lpstr>Hálózati kommunikáció 6/15.</vt:lpstr>
      <vt:lpstr>Hálózati kommunikáció 6/16.</vt:lpstr>
      <vt:lpstr>Hálózati kommunikáció 6/17.</vt:lpstr>
      <vt:lpstr>Hálózati kommunikáció 6/18.</vt:lpstr>
      <vt:lpstr>Hálózati kommunikáció 6/19.</vt:lpstr>
      <vt:lpstr>Hálózati kommunikáció 6/20.</vt:lpstr>
    </vt:vector>
  </TitlesOfParts>
  <Company>WXPEE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Hálózati kommunikáció 6.</dc:title>
  <dc:creator>Dr. Andok Monika</dc:creator>
  <cp:lastModifiedBy>User</cp:lastModifiedBy>
  <cp:revision>4</cp:revision>
  <dcterms:created xsi:type="dcterms:W3CDTF">2017-10-13T09:22:57Z</dcterms:created>
  <dcterms:modified xsi:type="dcterms:W3CDTF">2019-10-04T08:19:35Z</dcterms:modified>
</cp:coreProperties>
</file>