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8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759D3-2AD0-4F07-808B-B7C95725A24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39FB5-EECB-4AFB-9F42-4D332C667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17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E95D3-A470-437C-832D-1D9A55CC1786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88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CF108CB1-ED60-40DA-9455-5551D0D72CFE}" type="datetimeFigureOut">
              <a:rPr lang="hu-HU" smtClean="0"/>
              <a:t>2019. 10. 21.</a:t>
            </a:fld>
            <a:endParaRPr lang="hu-HU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hu-HU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5CD667BD-506F-4937-A5F3-8085E6E2307C}" type="slidenum">
              <a:rPr lang="hu-HU" smtClean="0"/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HsuuRt_Od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t7Xr3AsBEK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triciawallace.net/" TargetMode="External"/><Relationship Id="rId2" Type="http://schemas.openxmlformats.org/officeDocument/2006/relationships/hyperlink" Target="https://www.youtube.com/watch?v=cRrgD-4-D8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txst5mOyw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us/app/find-my-friends/id466122094?mt=8" TargetMode="External"/><Relationship Id="rId2" Type="http://schemas.openxmlformats.org/officeDocument/2006/relationships/hyperlink" Target="https://www.trackyourhappiness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ukac@ponthu.hu" TargetMode="External"/><Relationship Id="rId2" Type="http://schemas.openxmlformats.org/officeDocument/2006/relationships/hyperlink" Target="mailto:n&#233;v@edu/gov/com/org.%20hu/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theatlantic.com/magazine/archive/2017/09/has-the-smartphone-destroyed-a-generation/53419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AigWTeX5Y" TargetMode="External"/><Relationship Id="rId2" Type="http://schemas.openxmlformats.org/officeDocument/2006/relationships/hyperlink" Target="https://www.youtube.com/watch?v=bgEA4iM8CH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fewithalacrity.com/2005/10/dunbar_group_c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u-HU" dirty="0" smtClean="0"/>
              <a:t>Hálózati kommunikáció 6.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sz="quarter" idx="1"/>
          </p:nvPr>
        </p:nvSpPr>
        <p:spPr>
          <a:xfrm>
            <a:off x="2057400" y="4869160"/>
            <a:ext cx="6400800" cy="998240"/>
          </a:xfrm>
        </p:spPr>
        <p:txBody>
          <a:bodyPr/>
          <a:lstStyle/>
          <a:p>
            <a:pPr algn="r"/>
            <a:r>
              <a:rPr lang="hu-HU" dirty="0" smtClean="0"/>
              <a:t>Andok Mónika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Csoportkonfliktus és csoporton belüli együttműködés</a:t>
            </a:r>
            <a:endParaRPr lang="hu-HU" sz="2400" dirty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err="1" smtClean="0"/>
              <a:t>Musafer</a:t>
            </a:r>
            <a:r>
              <a:rPr lang="hu-HU" sz="2400" dirty="0" smtClean="0"/>
              <a:t> </a:t>
            </a:r>
            <a:r>
              <a:rPr lang="hu-HU" sz="2400" dirty="0" err="1" smtClean="0"/>
              <a:t>Sherif</a:t>
            </a:r>
            <a:r>
              <a:rPr lang="hu-HU" sz="2400" dirty="0" smtClean="0"/>
              <a:t> – </a:t>
            </a:r>
            <a:r>
              <a:rPr lang="hu-HU" sz="2400" dirty="0" err="1" smtClean="0"/>
              <a:t>Robbers</a:t>
            </a:r>
            <a:r>
              <a:rPr lang="hu-HU" sz="2400" dirty="0" smtClean="0"/>
              <a:t> </a:t>
            </a:r>
            <a:r>
              <a:rPr lang="hu-HU" sz="2400" dirty="0" err="1" smtClean="0"/>
              <a:t>Cave</a:t>
            </a:r>
            <a:r>
              <a:rPr lang="hu-HU" sz="2400" dirty="0" smtClean="0"/>
              <a:t> – i kísérlet</a:t>
            </a:r>
          </a:p>
          <a:p>
            <a:pPr>
              <a:buNone/>
            </a:pPr>
            <a:r>
              <a:rPr lang="hu-HU" sz="2400" dirty="0" smtClean="0"/>
              <a:t>Internet:</a:t>
            </a:r>
          </a:p>
          <a:p>
            <a:pPr>
              <a:buFontTx/>
              <a:buChar char="-"/>
            </a:pPr>
            <a:r>
              <a:rPr lang="hu-HU" sz="2400" dirty="0" smtClean="0"/>
              <a:t>Ha van közös cél, csökken a feszültség.</a:t>
            </a:r>
          </a:p>
          <a:p>
            <a:pPr>
              <a:buFontTx/>
              <a:buChar char="-"/>
            </a:pPr>
            <a:r>
              <a:rPr lang="hu-HU" sz="2400" dirty="0" smtClean="0"/>
              <a:t>Ha külső betolakodót észlelnek, akkor jobban összezárnak.</a:t>
            </a:r>
          </a:p>
          <a:p>
            <a:pPr>
              <a:buNone/>
            </a:pPr>
            <a:r>
              <a:rPr lang="hu-HU" sz="2400" dirty="0" smtClean="0"/>
              <a:t>MUD: 1. Teljesítők, 2. Felfedezők, 3. Társaságiak, 4. Gyilkosok  </a:t>
            </a:r>
          </a:p>
          <a:p>
            <a:pPr>
              <a:buNone/>
            </a:pPr>
            <a:endParaRPr lang="hu-HU" sz="24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47664" y="458112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Cselekvés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Játék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Gyilkosok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Teljesítők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Világ</a:t>
                      </a:r>
                      <a:endParaRPr lang="hu-H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Társaságiak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Felfedezők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Kapcsolat</a:t>
                      </a:r>
                      <a:endParaRPr lang="hu-H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331296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Agresszió a hálón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000" dirty="0" smtClean="0">
                <a:hlinkClick r:id="rId2"/>
              </a:rPr>
              <a:t>https://www.youtube.com/watch?v=9HsuuRt_OdY</a:t>
            </a:r>
            <a:r>
              <a:rPr lang="hu-HU" sz="2000" dirty="0" smtClean="0"/>
              <a:t> (FELKAVARÓ !)</a:t>
            </a:r>
          </a:p>
          <a:p>
            <a:pPr>
              <a:buNone/>
            </a:pPr>
            <a:r>
              <a:rPr lang="hu-HU" sz="2000" dirty="0" smtClean="0"/>
              <a:t>Már az első empirikus kutatások elképesztő mennyiségű gúnyolódást, szitkozódást és sértettséget tártak fel a hálón. Sokkal többet mint a F2F személyköziben. (5,6 % élvezi a </a:t>
            </a:r>
            <a:r>
              <a:rPr lang="hu-HU" sz="2000" dirty="0" err="1" smtClean="0"/>
              <a:t>trollkodást</a:t>
            </a:r>
            <a:r>
              <a:rPr lang="hu-HU" sz="2000" dirty="0" smtClean="0"/>
              <a:t>)</a:t>
            </a:r>
          </a:p>
          <a:p>
            <a:pPr>
              <a:buNone/>
            </a:pPr>
            <a:r>
              <a:rPr lang="hu-HU" sz="2400" dirty="0" smtClean="0"/>
              <a:t>Sértések: szerepünket, alkalmasságunkat, fizikai küllemünket.</a:t>
            </a:r>
          </a:p>
          <a:p>
            <a:pPr>
              <a:buNone/>
            </a:pPr>
            <a:r>
              <a:rPr lang="hu-HU" sz="2000" dirty="0" smtClean="0"/>
              <a:t>Forrása lehet </a:t>
            </a:r>
          </a:p>
          <a:p>
            <a:pPr marL="457200" indent="-457200">
              <a:buAutoNum type="arabicPeriod"/>
            </a:pPr>
            <a:r>
              <a:rPr lang="hu-HU" sz="2000" dirty="0" smtClean="0"/>
              <a:t>frusztráció (lassú adatátvitel, navigációs problémák, szinkron csevegésnél a késlekedés.)</a:t>
            </a:r>
          </a:p>
          <a:p>
            <a:pPr marL="457200" indent="-457200">
              <a:buAutoNum type="arabicPeriod"/>
            </a:pPr>
            <a:r>
              <a:rPr lang="hu-HU" sz="2000" dirty="0" smtClean="0"/>
              <a:t>Anonimitás</a:t>
            </a:r>
          </a:p>
          <a:p>
            <a:pPr marL="457200" indent="-457200">
              <a:buAutoNum type="arabicPeriod"/>
            </a:pPr>
            <a:r>
              <a:rPr lang="hu-HU" sz="2000" dirty="0" smtClean="0"/>
              <a:t>Fizikai távolság</a:t>
            </a:r>
          </a:p>
          <a:p>
            <a:pPr marL="457200" indent="-457200">
              <a:buAutoNum type="arabicPeriod"/>
            </a:pPr>
            <a:r>
              <a:rPr lang="hu-HU" sz="2000" dirty="0" smtClean="0"/>
              <a:t>Következmények észlelésének elmaradása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331296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Vonzalom a hálón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400" dirty="0" smtClean="0"/>
              <a:t>Az internet lehet küzdőtér, de lehet találkahely is.</a:t>
            </a:r>
          </a:p>
          <a:p>
            <a:pPr>
              <a:buNone/>
            </a:pPr>
            <a:r>
              <a:rPr lang="hu-HU" sz="2400" dirty="0" smtClean="0"/>
              <a:t>Faktorok: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Fizikai vonzerő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Fizikai közelség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Hasonlóság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Spirális  dinamika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Humor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Feltárulkozás</a:t>
            </a:r>
            <a:endParaRPr lang="hu-HU" sz="2400" dirty="0"/>
          </a:p>
        </p:txBody>
      </p:sp>
      <p:pic>
        <p:nvPicPr>
          <p:cNvPr id="4" name="Kép 3" descr="Képtalálat a következőre: „romantic relationship in internet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80928"/>
            <a:ext cx="23762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43204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Fizikai vonzerő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sz="2400" dirty="0" smtClean="0"/>
              <a:t>Kellemes külső – belevetítés: melegszívű, barátságos, sikeres.</a:t>
            </a:r>
          </a:p>
          <a:p>
            <a:pPr>
              <a:buNone/>
            </a:pPr>
            <a:r>
              <a:rPr lang="hu-HU" sz="2400" dirty="0" smtClean="0"/>
              <a:t>Kísérlet – telefonbeszélgetés átlagos, kifejezetten csinos lánnyal.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Fizikai közelség – a közelség a meghittség jele, intimitást is  magában foglalhat.  </a:t>
            </a:r>
          </a:p>
          <a:p>
            <a:pPr>
              <a:buNone/>
            </a:pPr>
            <a:r>
              <a:rPr lang="hu-HU" sz="2400" dirty="0" smtClean="0"/>
              <a:t>Az interneten ennek megfelelője a találkozási gyakoriság.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A vonzalom törvénye – hasonlóság: a közös attitűdök arányából meg lehet mondani, kedvelni fogják-e egymást .</a:t>
            </a:r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sz="2800" dirty="0" smtClean="0"/>
              <a:t>Spirális, egymást erősítő váltakozás.</a:t>
            </a:r>
          </a:p>
          <a:p>
            <a:pPr>
              <a:buNone/>
            </a:pPr>
            <a:endParaRPr lang="hu-HU" sz="2800" dirty="0"/>
          </a:p>
          <a:p>
            <a:pPr>
              <a:buNone/>
            </a:pPr>
            <a:r>
              <a:rPr lang="hu-HU" sz="2400" dirty="0" smtClean="0"/>
              <a:t>Viszontszeretjük azt, aki minket kedvel.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Humor – más emberen viccelődni nem vonzó, magunkon viccelődni igen.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Feltárulkozás – lehet kölcsönös, de a többes identitások miatt  veszélyes is! A médium természete miatt könnyebben  megy mint F2F.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A </a:t>
            </a:r>
            <a:r>
              <a:rPr lang="hu-HU" sz="2400" dirty="0" err="1" smtClean="0"/>
              <a:t>dating</a:t>
            </a:r>
            <a:r>
              <a:rPr lang="hu-HU" sz="2400" dirty="0" smtClean="0"/>
              <a:t> oldalak és a „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tail</a:t>
            </a:r>
            <a:r>
              <a:rPr lang="hu-HU" sz="2400" dirty="0" smtClean="0"/>
              <a:t>”.</a:t>
            </a:r>
            <a:endParaRPr lang="hu-HU" sz="2400" dirty="0"/>
          </a:p>
          <a:p>
            <a:pPr>
              <a:buNone/>
            </a:pP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76064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Mediatizált személyközi kommunikáció és a személyes kapcsolat:</a:t>
            </a:r>
          </a:p>
          <a:p>
            <a:pPr lvl="1"/>
            <a:r>
              <a:rPr lang="hu-HU" dirty="0" smtClean="0"/>
              <a:t>A társalgás jelentősége – </a:t>
            </a:r>
            <a:r>
              <a:rPr lang="hu-HU" dirty="0" err="1" smtClean="0"/>
              <a:t>Sherry</a:t>
            </a:r>
            <a:r>
              <a:rPr lang="hu-HU" dirty="0" smtClean="0"/>
              <a:t> </a:t>
            </a:r>
            <a:r>
              <a:rPr lang="hu-HU" dirty="0" err="1" smtClean="0"/>
              <a:t>Turkle</a:t>
            </a:r>
            <a:endParaRPr lang="hu-HU" dirty="0" smtClean="0"/>
          </a:p>
          <a:p>
            <a:pPr lvl="1"/>
            <a:endParaRPr lang="hu-HU" dirty="0" smtClean="0">
              <a:solidFill>
                <a:schemeClr val="accent1"/>
              </a:solidFill>
            </a:endParaRP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>
              <a:buNone/>
            </a:pPr>
            <a:endParaRPr lang="hu-HU" sz="1800" dirty="0" smtClean="0"/>
          </a:p>
          <a:p>
            <a:pPr lvl="1">
              <a:buNone/>
            </a:pPr>
            <a:r>
              <a:rPr lang="hu-HU" sz="1800" dirty="0" err="1" smtClean="0"/>
              <a:t>Turkle</a:t>
            </a:r>
            <a:r>
              <a:rPr lang="hu-HU" sz="1800" dirty="0" smtClean="0"/>
              <a:t> TED </a:t>
            </a:r>
            <a:r>
              <a:rPr lang="hu-HU" sz="1800" dirty="0" err="1" smtClean="0"/>
              <a:t>Talk</a:t>
            </a:r>
            <a:r>
              <a:rPr lang="hu-HU" sz="1800" dirty="0" smtClean="0"/>
              <a:t> </a:t>
            </a:r>
            <a:r>
              <a:rPr lang="hu-HU" sz="1800" dirty="0" smtClean="0">
                <a:hlinkClick r:id="rId2"/>
              </a:rPr>
              <a:t>https://www.youtube.com/watch?v=t6Xr3AsBEK4</a:t>
            </a:r>
            <a:endParaRPr lang="hu-HU" dirty="0"/>
          </a:p>
        </p:txBody>
      </p:sp>
      <p:pic>
        <p:nvPicPr>
          <p:cNvPr id="4" name="Kép 3" descr="http://news.mit.edu/sites/mit.edu.newsoffice/files/styles/news_article_image_top_slideshow/public/images/2015/MIT-Reclaiming-Turkle_0.jpg?itok=N9YT8R8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20888"/>
            <a:ext cx="47529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360040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pPr>
              <a:buNone/>
            </a:pPr>
            <a:r>
              <a:rPr lang="hu-HU" sz="2800" dirty="0" smtClean="0"/>
              <a:t>A </a:t>
            </a:r>
            <a:r>
              <a:rPr lang="hu-HU" sz="2800" dirty="0" err="1" smtClean="0"/>
              <a:t>face-to-face</a:t>
            </a:r>
            <a:r>
              <a:rPr lang="hu-HU" sz="2800" dirty="0" smtClean="0"/>
              <a:t> személyközi kommunikációban, a társalgásban, a klasszikus beszélgetésben rejlő többlet, az ebben való jártasság, gyakorlat.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sz="2800" dirty="0" smtClean="0"/>
              <a:t>	A szöveges üzenetküldés, a texting hátrányai</a:t>
            </a:r>
            <a:endParaRPr lang="hu-HU" sz="2800" dirty="0"/>
          </a:p>
        </p:txBody>
      </p:sp>
      <p:pic>
        <p:nvPicPr>
          <p:cNvPr id="4" name="Kép 3" descr="http://estestherapy.com/wp-content/uploads/2012/06/TextingandDat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08920"/>
            <a:ext cx="33843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A szöveges üzenetküldésre került a hangsúly, s ezzel veszítenek a </a:t>
            </a:r>
            <a:r>
              <a:rPr lang="hu-HU" sz="2400" dirty="0" err="1" smtClean="0"/>
              <a:t>face-to</a:t>
            </a:r>
            <a:r>
              <a:rPr lang="hu-HU" sz="2400" dirty="0" smtClean="0"/>
              <a:t> –</a:t>
            </a:r>
            <a:r>
              <a:rPr lang="hu-HU" sz="2400" dirty="0" err="1" smtClean="0"/>
              <a:t>face</a:t>
            </a:r>
            <a:r>
              <a:rPr lang="hu-HU" sz="2400" dirty="0" smtClean="0"/>
              <a:t> kommunikációs rutinból:</a:t>
            </a:r>
          </a:p>
          <a:p>
            <a:r>
              <a:rPr lang="hu-HU" sz="2400" dirty="0" smtClean="0"/>
              <a:t>Empátia</a:t>
            </a:r>
          </a:p>
          <a:p>
            <a:r>
              <a:rPr lang="hu-HU" sz="2400" dirty="0" smtClean="0"/>
              <a:t>Önértékelés, önbizalom, önismeret</a:t>
            </a:r>
          </a:p>
          <a:p>
            <a:r>
              <a:rPr lang="hu-HU" sz="2400" dirty="0" smtClean="0"/>
              <a:t>Bizalom</a:t>
            </a:r>
          </a:p>
          <a:p>
            <a:r>
              <a:rPr lang="hu-HU" sz="2400" dirty="0" smtClean="0"/>
              <a:t>Figyelem</a:t>
            </a:r>
          </a:p>
          <a:p>
            <a:r>
              <a:rPr lang="hu-HU" sz="2400" dirty="0" smtClean="0"/>
              <a:t>Másokhoz való odafordulás</a:t>
            </a:r>
          </a:p>
          <a:p>
            <a:r>
              <a:rPr lang="hu-HU" sz="2400" dirty="0" smtClean="0"/>
              <a:t>Szemkontaktus fenntartása</a:t>
            </a:r>
          </a:p>
          <a:p>
            <a:r>
              <a:rPr lang="hu-HU" sz="2400" dirty="0" smtClean="0"/>
              <a:t>Intimitás megtapasztalása		</a:t>
            </a:r>
          </a:p>
          <a:p>
            <a:r>
              <a:rPr lang="hu-HU" sz="2400" dirty="0" smtClean="0"/>
              <a:t>Közösségiség megtapasztalása</a:t>
            </a:r>
          </a:p>
          <a:p>
            <a:endParaRPr lang="hu-HU" sz="2400" dirty="0" smtClean="0"/>
          </a:p>
          <a:p>
            <a:pPr>
              <a:buNone/>
            </a:pPr>
            <a:r>
              <a:rPr lang="hu-HU" sz="2200" dirty="0" smtClean="0"/>
              <a:t>A technológia nem akkor probléma, ha távol vagyunk egymástól, hanem akkor, amikor együtt vagyunk és másnak üzengetünk.</a:t>
            </a:r>
            <a:endParaRPr lang="hu-HU" sz="22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http://cache1.asset-cache.net/xd/84390752.jpg?v=1&amp;c=IWSAsset&amp;k=2&amp;d=F13A1F9190F00936FD174F473D5F777E40124DA0DD900157A161D6EF555E6E8498C41544D7FE855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28803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187280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Beszélgetés : csatlakozni egy beszélgetéshez azt jelenti, hogy elképzelem a másik gondolatait, empatikus vagyok, élvezem a gesztusait, a humort, az iróniát.</a:t>
            </a:r>
          </a:p>
          <a:p>
            <a:pPr>
              <a:buNone/>
            </a:pPr>
            <a:r>
              <a:rPr lang="hu-HU" sz="2400" u="sng" dirty="0" smtClean="0"/>
              <a:t>Online adatok:</a:t>
            </a:r>
          </a:p>
          <a:p>
            <a:pPr>
              <a:buNone/>
            </a:pPr>
            <a:r>
              <a:rPr lang="hu-HU" sz="2400" dirty="0" smtClean="0"/>
              <a:t>A felnőttek hat és fél percenként ellenőrzik telefonjukat</a:t>
            </a:r>
          </a:p>
          <a:p>
            <a:pPr>
              <a:buNone/>
            </a:pPr>
            <a:r>
              <a:rPr lang="hu-HU" sz="2400" dirty="0" smtClean="0"/>
              <a:t>A tizenévesek 25 %-a ébredés után öt percen belül megnézi az online felületeit.</a:t>
            </a:r>
          </a:p>
          <a:p>
            <a:pPr>
              <a:buNone/>
            </a:pPr>
            <a:r>
              <a:rPr lang="hu-HU" sz="2400" dirty="0" smtClean="0"/>
              <a:t>A tizenévesek 80 % a telefonjával alszik.</a:t>
            </a:r>
          </a:p>
          <a:p>
            <a:pPr>
              <a:buNone/>
            </a:pPr>
            <a:r>
              <a:rPr lang="hu-HU" sz="2400" dirty="0" smtClean="0"/>
              <a:t>Átlagban napi száz szöveges üzenetet küldenek.</a:t>
            </a:r>
          </a:p>
          <a:p>
            <a:pPr>
              <a:buNone/>
            </a:pPr>
            <a:r>
              <a:rPr lang="hu-HU" sz="2400" dirty="0" smtClean="0"/>
              <a:t>A tizenévesek 44 %-a mindig bejelentkezve marad (még vallási szertartáson is vagy sportolás közben).  </a:t>
            </a:r>
          </a:p>
          <a:p>
            <a:pPr>
              <a:buNone/>
            </a:pPr>
            <a:r>
              <a:rPr lang="hu-HU" sz="2400" i="1" dirty="0" smtClean="0"/>
              <a:t>FOMO - </a:t>
            </a:r>
            <a:r>
              <a:rPr lang="hu-HU" sz="2400" i="1" dirty="0" err="1" smtClean="0"/>
              <a:t>Fear</a:t>
            </a:r>
            <a:r>
              <a:rPr lang="hu-HU" sz="2400" i="1" dirty="0" smtClean="0"/>
              <a:t> of </a:t>
            </a:r>
            <a:r>
              <a:rPr lang="hu-HU" sz="2400" i="1" dirty="0" err="1" smtClean="0"/>
              <a:t>Missing</a:t>
            </a:r>
            <a:r>
              <a:rPr lang="hu-HU" sz="2400" i="1" dirty="0" smtClean="0"/>
              <a:t> Out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43204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Empátia:  </a:t>
            </a:r>
            <a:r>
              <a:rPr lang="hu-HU" sz="2400" dirty="0" smtClean="0"/>
              <a:t>képes vagyok belehelyezkedni a másik pozíciójába, képes vagyok azonosítani a másik érzéseit.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A technológia nem vezet az empátia teljes hiányához,</a:t>
            </a:r>
          </a:p>
          <a:p>
            <a:pPr>
              <a:buNone/>
            </a:pPr>
            <a:r>
              <a:rPr lang="hu-HU" sz="2400" dirty="0" smtClean="0"/>
              <a:t>de csökkenti annak szintjét. </a:t>
            </a:r>
          </a:p>
          <a:p>
            <a:r>
              <a:rPr lang="hu-HU" sz="2400" dirty="0" smtClean="0"/>
              <a:t>A 12 éves egy 8 éves szintjén áll.</a:t>
            </a:r>
          </a:p>
          <a:p>
            <a:r>
              <a:rPr lang="hu-HU" sz="2400" dirty="0" err="1" smtClean="0"/>
              <a:t>Konrath</a:t>
            </a:r>
            <a:r>
              <a:rPr lang="hu-HU" sz="2400" dirty="0" smtClean="0"/>
              <a:t> – </a:t>
            </a:r>
            <a:r>
              <a:rPr lang="hu-HU" sz="2400" dirty="0" err="1" smtClean="0"/>
              <a:t>O’Bien</a:t>
            </a:r>
            <a:r>
              <a:rPr lang="hu-HU" sz="2400" dirty="0" smtClean="0"/>
              <a:t> - </a:t>
            </a:r>
            <a:r>
              <a:rPr lang="hu-HU" sz="2400" dirty="0" err="1" smtClean="0"/>
              <a:t>Hsing</a:t>
            </a:r>
            <a:r>
              <a:rPr lang="hu-HU" sz="2400" dirty="0" smtClean="0"/>
              <a:t>: egyetemisták</a:t>
            </a:r>
          </a:p>
          <a:p>
            <a:pPr>
              <a:buNone/>
            </a:pPr>
            <a:r>
              <a:rPr lang="hu-HU" sz="2400" dirty="0" smtClean="0"/>
              <a:t>	 esetében 40%-kal csökkent az empatikus </a:t>
            </a:r>
          </a:p>
          <a:p>
            <a:pPr>
              <a:buNone/>
            </a:pPr>
            <a:r>
              <a:rPr lang="hu-HU" sz="2400" dirty="0" smtClean="0"/>
              <a:t>	jelzések száma.</a:t>
            </a:r>
          </a:p>
          <a:p>
            <a:pPr>
              <a:buNone/>
            </a:pPr>
            <a:r>
              <a:rPr lang="hu-HU" sz="2400" dirty="0" smtClean="0"/>
              <a:t>Viselkedésemmel megbánthatok másokat – ennek belátása, majd bocsánatkérés.</a:t>
            </a:r>
          </a:p>
          <a:p>
            <a:pPr>
              <a:buNone/>
            </a:pPr>
            <a:r>
              <a:rPr lang="hu-HU" sz="2400" dirty="0" err="1" smtClean="0"/>
              <a:t>Kiber-bántalmazás</a:t>
            </a:r>
            <a:r>
              <a:rPr lang="hu-HU" sz="2400" dirty="0" smtClean="0"/>
              <a:t> – empátia hiányát is jelzi.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5115272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Az internet pszichológiája</a:t>
            </a:r>
          </a:p>
          <a:p>
            <a:pPr algn="ctr">
              <a:buNone/>
            </a:pPr>
            <a:endParaRPr lang="hu-HU" dirty="0" smtClean="0"/>
          </a:p>
          <a:p>
            <a:pPr>
              <a:buNone/>
            </a:pPr>
            <a:r>
              <a:rPr lang="en-US" sz="2400" dirty="0"/>
              <a:t>Fake It - to control your digital identity: </a:t>
            </a:r>
            <a:r>
              <a:rPr lang="en-US" sz="2400" dirty="0" err="1"/>
              <a:t>Pernille</a:t>
            </a:r>
            <a:r>
              <a:rPr lang="en-US" sz="2400" dirty="0"/>
              <a:t> </a:t>
            </a:r>
            <a:r>
              <a:rPr lang="en-US" sz="2400" dirty="0" err="1" smtClean="0"/>
              <a:t>Tranberg</a:t>
            </a:r>
            <a:r>
              <a:rPr lang="hu-HU" sz="2400" dirty="0" smtClean="0"/>
              <a:t>:</a:t>
            </a:r>
            <a:endParaRPr lang="hu-HU" sz="2400" dirty="0"/>
          </a:p>
          <a:p>
            <a:pPr>
              <a:buNone/>
            </a:pPr>
            <a:r>
              <a:rPr lang="hu-HU" sz="2400" dirty="0" smtClean="0">
                <a:hlinkClick r:id="rId2"/>
              </a:rPr>
              <a:t>https://www.youtube.com/watch?v=cRrgD-4-D8s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err="1" smtClean="0"/>
              <a:t>Patricia</a:t>
            </a:r>
            <a:r>
              <a:rPr lang="hu-HU" sz="2400" dirty="0" smtClean="0"/>
              <a:t> Wallace </a:t>
            </a:r>
            <a:endParaRPr lang="hu-HU" sz="2400" dirty="0"/>
          </a:p>
          <a:p>
            <a:pPr>
              <a:buNone/>
            </a:pPr>
            <a:r>
              <a:rPr lang="hu-HU" sz="2400" dirty="0" smtClean="0">
                <a:hlinkClick r:id="rId3"/>
              </a:rPr>
              <a:t>http://patriciawallace.net/</a:t>
            </a:r>
            <a:r>
              <a:rPr lang="hu-HU" sz="2400" dirty="0" smtClean="0"/>
              <a:t>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Az internet környezetei, kontextusai: </a:t>
            </a:r>
          </a:p>
          <a:p>
            <a:pPr>
              <a:buNone/>
            </a:pPr>
            <a:r>
              <a:rPr lang="hu-HU" sz="2000" dirty="0" smtClean="0"/>
              <a:t> a világháló, az elektronikus levelezés, aszinkron vitafórum, szinkron csevegés, </a:t>
            </a:r>
            <a:r>
              <a:rPr lang="hu-HU" sz="2000" dirty="0" err="1" smtClean="0"/>
              <a:t>blog</a:t>
            </a:r>
            <a:r>
              <a:rPr lang="hu-HU" sz="2000" dirty="0" smtClean="0"/>
              <a:t>, közösségi hálózatok, </a:t>
            </a:r>
            <a:r>
              <a:rPr lang="hu-HU" sz="2000" dirty="0" err="1" smtClean="0"/>
              <a:t>Twitter</a:t>
            </a:r>
            <a:r>
              <a:rPr lang="hu-HU" sz="2000" dirty="0"/>
              <a:t> </a:t>
            </a:r>
            <a:r>
              <a:rPr lang="hu-HU" sz="2000" dirty="0" smtClean="0"/>
              <a:t>és texting, virtuális valóság,  élő interaktív videó, mobil applikáció.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  <p:pic>
        <p:nvPicPr>
          <p:cNvPr id="4" name="Kép 3" descr="https://upload.wikimedia.org/wikipedia/en/e/e6/Yserbiusfigh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068960"/>
            <a:ext cx="2809875" cy="175781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331296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Miért választják a szöveges üzenetküldést?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Félelem a nyitott végű beszélgetésektől.</a:t>
            </a:r>
          </a:p>
          <a:p>
            <a:r>
              <a:rPr lang="hu-HU" sz="2400" dirty="0" smtClean="0"/>
              <a:t>Félelem az intimitástól.</a:t>
            </a:r>
          </a:p>
          <a:p>
            <a:r>
              <a:rPr lang="hu-HU" sz="2400" dirty="0" smtClean="0"/>
              <a:t>Attól való félelem, hogy nem tudják kontrollálni a róluk kialakított képet</a:t>
            </a:r>
          </a:p>
          <a:p>
            <a:r>
              <a:rPr lang="hu-HU" sz="2400" dirty="0" smtClean="0"/>
              <a:t>Félelem a váratlanságtól.</a:t>
            </a:r>
          </a:p>
          <a:p>
            <a:r>
              <a:rPr lang="hu-HU" sz="2400" dirty="0" smtClean="0"/>
              <a:t>Félelem a visszautasítástól.</a:t>
            </a:r>
          </a:p>
          <a:p>
            <a:r>
              <a:rPr lang="hu-HU" sz="2400" dirty="0" smtClean="0"/>
              <a:t>Félelem az azonnali reakciótól.</a:t>
            </a:r>
          </a:p>
          <a:p>
            <a:pPr>
              <a:lnSpc>
                <a:spcPct val="150000"/>
              </a:lnSpc>
              <a:buNone/>
            </a:pPr>
            <a:r>
              <a:rPr lang="hu-HU" sz="2200" dirty="0" err="1" smtClean="0"/>
              <a:t>Turkle</a:t>
            </a:r>
            <a:r>
              <a:rPr lang="hu-HU" sz="2200" dirty="0" smtClean="0"/>
              <a:t>: éppen a  beszélgetésben rejlő váratlanság potenciál az, ami lehetővé teszi, hogy megtudjunk valami újat, szokatlant, meglepőt a dolgokról, gondolatokról, magunkról és a másikról.</a:t>
            </a:r>
            <a:endParaRPr lang="hu-HU" sz="22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331296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Az érzelmi kapcsolódás mértéke </a:t>
            </a:r>
          </a:p>
          <a:p>
            <a:pPr>
              <a:buNone/>
            </a:pPr>
            <a:endParaRPr lang="hu-HU" sz="2400" dirty="0" smtClean="0"/>
          </a:p>
          <a:p>
            <a:pPr marL="457200" indent="-457200">
              <a:buAutoNum type="arabicPeriod"/>
            </a:pPr>
            <a:r>
              <a:rPr lang="hu-HU" sz="2400" dirty="0" err="1" smtClean="0"/>
              <a:t>Face-to-face</a:t>
            </a:r>
            <a:r>
              <a:rPr lang="hu-HU" sz="2400" dirty="0" smtClean="0"/>
              <a:t> kommunikáció</a:t>
            </a:r>
          </a:p>
          <a:p>
            <a:pPr marL="457200" indent="-457200">
              <a:buAutoNum type="arabicPeriod"/>
            </a:pPr>
            <a:r>
              <a:rPr lang="hu-HU" sz="2400" dirty="0" err="1" smtClean="0"/>
              <a:t>Audio</a:t>
            </a:r>
            <a:r>
              <a:rPr lang="hu-HU" sz="2400" dirty="0" smtClean="0"/>
              <a:t> chat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Video chat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Szöveges üzenetküldés</a:t>
            </a:r>
          </a:p>
          <a:p>
            <a:pPr marL="457200" indent="-457200">
              <a:buAutoNum type="arabicPeriod"/>
            </a:pPr>
            <a:endParaRPr lang="hu-HU" sz="2400" dirty="0" smtClean="0"/>
          </a:p>
          <a:p>
            <a:pPr marL="457200" indent="-457200">
              <a:buNone/>
            </a:pPr>
            <a:r>
              <a:rPr lang="hu-HU" sz="2400" dirty="0" smtClean="0"/>
              <a:t>Mélyinterjúk sora utalt rá, hogy az alanyok emocionális központja a  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.</a:t>
            </a:r>
          </a:p>
          <a:p>
            <a:pPr marL="457200" indent="-457200">
              <a:buNone/>
            </a:pPr>
            <a:r>
              <a:rPr lang="hu-HU" sz="2400" b="1" dirty="0" smtClean="0"/>
              <a:t>Közösségi média paradoxon: </a:t>
            </a:r>
            <a:r>
              <a:rPr lang="hu-HU" sz="2400" dirty="0" smtClean="0"/>
              <a:t>depresszió, társas elszigeteltség (</a:t>
            </a:r>
            <a:r>
              <a:rPr lang="hu-HU" sz="2400" dirty="0" err="1" smtClean="0"/>
              <a:t>cockpit</a:t>
            </a:r>
            <a:r>
              <a:rPr lang="hu-HU" sz="2400" dirty="0" smtClean="0"/>
              <a:t>)</a:t>
            </a:r>
          </a:p>
          <a:p>
            <a:pPr>
              <a:buNone/>
            </a:pPr>
            <a:r>
              <a:rPr lang="hu-HU" sz="2000" dirty="0" err="1" smtClean="0"/>
              <a:t>Jim</a:t>
            </a:r>
            <a:r>
              <a:rPr lang="hu-HU" sz="2000" dirty="0" smtClean="0"/>
              <a:t> </a:t>
            </a:r>
            <a:r>
              <a:rPr lang="hu-HU" sz="2000" dirty="0" err="1" smtClean="0"/>
              <a:t>Rawson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2"/>
              </a:rPr>
              <a:t>https://www.youtube.com/watch?v=5txst5mOywM</a:t>
            </a:r>
            <a:endParaRPr lang="hu-HU" sz="20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43204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331296"/>
          </a:xfrm>
        </p:spPr>
        <p:txBody>
          <a:bodyPr/>
          <a:lstStyle/>
          <a:p>
            <a:pPr algn="just">
              <a:buNone/>
            </a:pPr>
            <a:r>
              <a:rPr lang="hu-HU" sz="2400" dirty="0" smtClean="0"/>
              <a:t>Valós én  -  a közösségi médiában bemutatott én (SSP- </a:t>
            </a:r>
            <a:r>
              <a:rPr lang="hu-HU" sz="2400" dirty="0" err="1" smtClean="0"/>
              <a:t>Selective</a:t>
            </a:r>
            <a:r>
              <a:rPr lang="hu-HU" sz="2400" dirty="0" smtClean="0"/>
              <a:t> </a:t>
            </a:r>
            <a:r>
              <a:rPr lang="hu-HU" sz="2400" dirty="0" err="1" smtClean="0"/>
              <a:t>self-presentation</a:t>
            </a:r>
            <a:r>
              <a:rPr lang="hu-HU" sz="2400" dirty="0" smtClean="0"/>
              <a:t>)</a:t>
            </a:r>
          </a:p>
          <a:p>
            <a:pPr>
              <a:buNone/>
            </a:pPr>
            <a:r>
              <a:rPr lang="hu-HU" sz="2400" i="1" dirty="0" smtClean="0">
                <a:solidFill>
                  <a:schemeClr val="accent1"/>
                </a:solidFill>
              </a:rPr>
              <a:t>Ki akar ma meccset nézni?</a:t>
            </a:r>
            <a:endParaRPr lang="hu-HU" sz="24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hu-HU" sz="2400" dirty="0" smtClean="0"/>
              <a:t>A FB 10-ik születésnapjára készítette egy algoritmust, mely létrehozza a felhasználók életének kollázsát, értsd a legtöbb </a:t>
            </a:r>
            <a:r>
              <a:rPr lang="hu-HU" sz="2400" dirty="0" err="1" smtClean="0"/>
              <a:t>like-ot</a:t>
            </a:r>
            <a:r>
              <a:rPr lang="hu-HU" sz="2400" dirty="0" smtClean="0"/>
              <a:t> kapott posztok, képek. </a:t>
            </a:r>
            <a:r>
              <a:rPr lang="hu-HU" sz="2400" dirty="0" err="1" smtClean="0"/>
              <a:t>Turkle</a:t>
            </a:r>
            <a:r>
              <a:rPr lang="hu-HU" sz="2400" dirty="0" smtClean="0"/>
              <a:t> – néha egészen szürreális a kontraszt. </a:t>
            </a:r>
          </a:p>
          <a:p>
            <a:pPr>
              <a:lnSpc>
                <a:spcPct val="150000"/>
              </a:lnSpc>
              <a:buNone/>
            </a:pPr>
            <a:r>
              <a:rPr lang="hu-HU" sz="2400" dirty="0" smtClean="0"/>
              <a:t>Családban – családi beszélgetés:  </a:t>
            </a:r>
          </a:p>
          <a:p>
            <a:pPr>
              <a:lnSpc>
                <a:spcPct val="150000"/>
              </a:lnSpc>
              <a:buNone/>
            </a:pPr>
            <a:r>
              <a:rPr lang="hu-HU" sz="2400" dirty="0" smtClean="0"/>
              <a:t>védett idő és védett tér – </a:t>
            </a:r>
          </a:p>
          <a:p>
            <a:pPr>
              <a:lnSpc>
                <a:spcPct val="150000"/>
              </a:lnSpc>
              <a:buNone/>
            </a:pPr>
            <a:r>
              <a:rPr lang="hu-HU" sz="2400" dirty="0" smtClean="0"/>
              <a:t>idealizált családkép.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http://www.united-academics.org/magazine/wp-content/uploads/2013/08/facebook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05064"/>
            <a:ext cx="2952328" cy="183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Problémák a </a:t>
            </a:r>
            <a:r>
              <a:rPr lang="hu-HU" sz="2400" dirty="0" err="1" smtClean="0"/>
              <a:t>CMC-vel</a:t>
            </a:r>
            <a:r>
              <a:rPr lang="hu-HU" sz="2400" dirty="0" smtClean="0"/>
              <a:t> (</a:t>
            </a:r>
            <a:r>
              <a:rPr lang="hu-HU" sz="2400" dirty="0" err="1" smtClean="0"/>
              <a:t>Computer-mediated</a:t>
            </a:r>
            <a:r>
              <a:rPr lang="hu-HU" sz="2400" dirty="0" smtClean="0"/>
              <a:t>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)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A fiatalok nem veszik fel a szemkontaktust.</a:t>
            </a:r>
          </a:p>
          <a:p>
            <a:r>
              <a:rPr lang="hu-HU" sz="2400" dirty="0" smtClean="0"/>
              <a:t>Nem tudnak koncentráltan, hosszú ideig figyelni.</a:t>
            </a:r>
          </a:p>
          <a:p>
            <a:r>
              <a:rPr lang="hu-HU" sz="2400" dirty="0" smtClean="0"/>
              <a:t>Arról beszélgetnek, ami a telefonjukon van.</a:t>
            </a:r>
          </a:p>
          <a:p>
            <a:r>
              <a:rPr lang="hu-HU" sz="2400" dirty="0" smtClean="0"/>
              <a:t>Nem figyelnek, így nem is reagálnak a másik testbeszédére.</a:t>
            </a:r>
          </a:p>
          <a:p>
            <a:r>
              <a:rPr lang="hu-HU" sz="2400" dirty="0" smtClean="0"/>
              <a:t>Nem érdeklődnek a többiek iránt.</a:t>
            </a:r>
          </a:p>
          <a:p>
            <a:endParaRPr lang="hu-HU" sz="2400" dirty="0" smtClean="0"/>
          </a:p>
          <a:p>
            <a:pPr>
              <a:buNone/>
            </a:pPr>
            <a:r>
              <a:rPr lang="hu-HU" sz="2400" dirty="0" err="1" smtClean="0"/>
              <a:t>Turkle</a:t>
            </a:r>
            <a:r>
              <a:rPr lang="hu-HU" sz="2400" dirty="0" smtClean="0"/>
              <a:t>: programozó fiú (26) és a </a:t>
            </a:r>
            <a:r>
              <a:rPr lang="hu-HU" sz="2400" dirty="0" err="1" smtClean="0"/>
              <a:t>Google</a:t>
            </a:r>
            <a:r>
              <a:rPr lang="hu-HU" sz="2400" dirty="0" smtClean="0"/>
              <a:t> </a:t>
            </a:r>
            <a:r>
              <a:rPr lang="hu-HU" sz="2400" dirty="0" err="1" smtClean="0"/>
              <a:t>Glass</a:t>
            </a:r>
            <a:r>
              <a:rPr lang="hu-HU" sz="2400" dirty="0" smtClean="0"/>
              <a:t>. Nem tudja elmondani, szavakba foglalni ami körülötte van, amit lát, de nem baj, a GG képet és videót készít, ezt osztja meg másokkal.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43204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sz="3400" dirty="0" smtClean="0"/>
              <a:t>Szöveges </a:t>
            </a:r>
            <a:r>
              <a:rPr lang="hu-HU" sz="2400" dirty="0" smtClean="0"/>
              <a:t>üzenetküldés és kapcsolat</a:t>
            </a:r>
          </a:p>
          <a:p>
            <a:pPr>
              <a:buNone/>
            </a:pPr>
            <a:endParaRPr lang="hu-HU" sz="2400" dirty="0" smtClean="0"/>
          </a:p>
          <a:p>
            <a:pPr marL="457200" indent="-457200">
              <a:buAutoNum type="arabicPeriod"/>
            </a:pPr>
            <a:r>
              <a:rPr lang="hu-HU" sz="2400" dirty="0" smtClean="0"/>
              <a:t>Konfliktus kezelés:</a:t>
            </a:r>
          </a:p>
          <a:p>
            <a:pPr marL="457200" indent="-457200">
              <a:buNone/>
            </a:pPr>
            <a:r>
              <a:rPr lang="hu-HU" sz="2400" dirty="0" smtClean="0"/>
              <a:t>Exportált konfliktus, hűvösebb, kevésbé indulatos, bántó. „Félek, elöntenek az érzelmek!”</a:t>
            </a:r>
          </a:p>
          <a:p>
            <a:pPr marL="457200" indent="-457200">
              <a:buNone/>
            </a:pPr>
            <a:r>
              <a:rPr lang="hu-HU" sz="2400" dirty="0" smtClean="0"/>
              <a:t>2. Dokumentálás</a:t>
            </a:r>
          </a:p>
          <a:p>
            <a:pPr marL="457200" indent="-457200">
              <a:buNone/>
            </a:pPr>
            <a:r>
              <a:rPr lang="hu-HU" sz="2400" dirty="0" smtClean="0"/>
              <a:t>A konfliktusok és tágabb értelemben a kapcsolat dokumentálása, </a:t>
            </a:r>
            <a:r>
              <a:rPr lang="hu-HU" sz="2400" dirty="0" err="1" smtClean="0"/>
              <a:t>archíválása</a:t>
            </a:r>
            <a:r>
              <a:rPr lang="hu-HU" sz="2400" dirty="0" smtClean="0"/>
              <a:t>.</a:t>
            </a:r>
          </a:p>
          <a:p>
            <a:pPr marL="457200" indent="-457200">
              <a:buNone/>
            </a:pPr>
            <a:endParaRPr lang="hu-HU" sz="2400" dirty="0" smtClean="0"/>
          </a:p>
          <a:p>
            <a:pPr marL="457200" indent="-457200">
              <a:buNone/>
            </a:pPr>
            <a:r>
              <a:rPr lang="hu-HU" sz="2400" dirty="0" err="1" smtClean="0"/>
              <a:t>Turkle</a:t>
            </a:r>
            <a:r>
              <a:rPr lang="hu-HU" sz="2200" dirty="0" smtClean="0"/>
              <a:t>: nem technológia ellenes, de látni kell a negatívumokat is. A technológia az információs kapcsolattartást segíti a kapcsolatban, de a kohéziót csökkenti.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pPr>
              <a:buNone/>
            </a:pPr>
            <a:r>
              <a:rPr lang="hu-HU" sz="2400" dirty="0" err="1" smtClean="0"/>
              <a:t>Turke</a:t>
            </a:r>
            <a:r>
              <a:rPr lang="hu-HU" sz="2400" dirty="0" smtClean="0"/>
              <a:t> leírja ezen folyamatokat többféle társas környezetben: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Magány, önreflexió  - </a:t>
            </a:r>
            <a:r>
              <a:rPr lang="hu-HU" sz="2400" dirty="0" err="1" smtClean="0"/>
              <a:t>Happiness</a:t>
            </a:r>
            <a:r>
              <a:rPr lang="hu-HU" sz="2400" dirty="0" smtClean="0"/>
              <a:t> </a:t>
            </a:r>
            <a:r>
              <a:rPr lang="hu-HU" sz="2400" dirty="0" err="1" smtClean="0"/>
              <a:t>Tracker</a:t>
            </a:r>
            <a:r>
              <a:rPr lang="hu-HU" sz="2400" dirty="0" smtClean="0"/>
              <a:t>  -  </a:t>
            </a:r>
            <a:r>
              <a:rPr lang="hu-HU" sz="2400" dirty="0" err="1" smtClean="0"/>
              <a:t>Cara</a:t>
            </a:r>
            <a:r>
              <a:rPr lang="hu-HU" sz="2400" dirty="0" smtClean="0"/>
              <a:t> története </a:t>
            </a:r>
            <a:r>
              <a:rPr lang="hu-HU" sz="2000" dirty="0" smtClean="0">
                <a:hlinkClick r:id="rId2"/>
              </a:rPr>
              <a:t>https://www.trackyourhappiness.org/</a:t>
            </a:r>
            <a:endParaRPr lang="hu-HU" sz="2000" dirty="0" smtClean="0"/>
          </a:p>
          <a:p>
            <a:r>
              <a:rPr lang="hu-HU" sz="2400" dirty="0" smtClean="0"/>
              <a:t>A család – mit tanul meg a gyerek? </a:t>
            </a:r>
          </a:p>
          <a:p>
            <a:r>
              <a:rPr lang="hu-HU" sz="2400" dirty="0" smtClean="0"/>
              <a:t>Barátság -  </a:t>
            </a:r>
            <a:r>
              <a:rPr lang="hu-HU" sz="2400" dirty="0" err="1" smtClean="0"/>
              <a:t>Find</a:t>
            </a:r>
            <a:r>
              <a:rPr lang="hu-HU" sz="2400" dirty="0" smtClean="0"/>
              <a:t>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Friends</a:t>
            </a:r>
            <a:r>
              <a:rPr lang="hu-HU" sz="2400" dirty="0" smtClean="0"/>
              <a:t> </a:t>
            </a:r>
            <a:r>
              <a:rPr lang="hu-HU" sz="2000" dirty="0" smtClean="0">
                <a:hlinkClick r:id="rId3"/>
              </a:rPr>
              <a:t>https://itunes.apple.com/us/app/find-my-friends/id466122094?mt=8</a:t>
            </a:r>
            <a:endParaRPr lang="hu-HU" sz="2000" dirty="0" smtClean="0"/>
          </a:p>
          <a:p>
            <a:r>
              <a:rPr lang="hu-HU" sz="2400" dirty="0" smtClean="0"/>
              <a:t>Romantikus párkapcsolat – </a:t>
            </a:r>
            <a:r>
              <a:rPr lang="hu-HU" sz="2400" dirty="0" err="1" smtClean="0"/>
              <a:t>Tinder</a:t>
            </a:r>
            <a:endParaRPr lang="hu-HU" sz="2400" dirty="0" smtClean="0"/>
          </a:p>
          <a:p>
            <a:r>
              <a:rPr lang="hu-HU" sz="2400" dirty="0" smtClean="0"/>
              <a:t>Oktatásban -  nem figyelnek egymásra, csoportkohézió, </a:t>
            </a:r>
            <a:r>
              <a:rPr lang="hu-HU" sz="2400" dirty="0" err="1" smtClean="0"/>
              <a:t>dinakima</a:t>
            </a:r>
            <a:endParaRPr lang="hu-HU" sz="2400" dirty="0" smtClean="0"/>
          </a:p>
          <a:p>
            <a:r>
              <a:rPr lang="hu-HU" sz="2400" dirty="0" smtClean="0"/>
              <a:t>Munkahely</a:t>
            </a:r>
          </a:p>
          <a:p>
            <a:r>
              <a:rPr lang="hu-HU" sz="2400" smtClean="0"/>
              <a:t>Nyilvánosság   </a:t>
            </a: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sz="4400" dirty="0" smtClean="0"/>
          </a:p>
          <a:p>
            <a:pPr algn="ctr">
              <a:buNone/>
            </a:pPr>
            <a:r>
              <a:rPr lang="hu-HU" sz="4400" dirty="0" smtClean="0"/>
              <a:t>Köszönöm a figyelmet!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648072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nyelv a hálón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400" dirty="0" smtClean="0"/>
              <a:t>Az internet pszichológiájába beletartozik, hogy miként, mire és hogyan használja az ember a </a:t>
            </a:r>
            <a:r>
              <a:rPr lang="hu-HU" sz="2400" u="sng" dirty="0" smtClean="0"/>
              <a:t>nyelvet</a:t>
            </a:r>
            <a:r>
              <a:rPr lang="hu-HU" sz="2400" dirty="0" smtClean="0"/>
              <a:t>.</a:t>
            </a:r>
          </a:p>
          <a:p>
            <a:pPr>
              <a:buNone/>
            </a:pPr>
            <a:r>
              <a:rPr lang="hu-HU" sz="2400" dirty="0" smtClean="0"/>
              <a:t>Az </a:t>
            </a:r>
            <a:r>
              <a:rPr lang="hu-HU" sz="2400" u="sng" dirty="0" smtClean="0"/>
              <a:t>érzelemkifejezés</a:t>
            </a:r>
            <a:r>
              <a:rPr lang="hu-HU" sz="2400" dirty="0" smtClean="0"/>
              <a:t> fontossága, hiánya:</a:t>
            </a:r>
          </a:p>
          <a:p>
            <a:pPr>
              <a:buNone/>
            </a:pPr>
            <a:r>
              <a:rPr lang="hu-HU" sz="2400" dirty="0" smtClean="0"/>
              <a:t>Emotikonok – </a:t>
            </a:r>
            <a:r>
              <a:rPr lang="hu-HU" sz="2400" dirty="0" err="1" smtClean="0"/>
              <a:t>emoji</a:t>
            </a:r>
            <a:r>
              <a:rPr lang="hu-HU" sz="2400" dirty="0" smtClean="0"/>
              <a:t>, etnikai </a:t>
            </a:r>
            <a:r>
              <a:rPr lang="hu-HU" sz="2400" dirty="0" err="1" smtClean="0"/>
              <a:t>emojik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					Rövidítések: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			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  <p:pic>
        <p:nvPicPr>
          <p:cNvPr id="4" name="Kép 3" descr="Képtalálat a következőre: „emotion on internet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89040"/>
            <a:ext cx="2295525" cy="234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Képtalálat a következőre: „texting contraction on messenger”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140968"/>
            <a:ext cx="220940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576064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Online személyiségünk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Benyomáskeltés  -  Melegszívű – hűvös: </a:t>
            </a:r>
            <a:r>
              <a:rPr lang="hu-HU" sz="2400" dirty="0" err="1" smtClean="0"/>
              <a:t>Solomon</a:t>
            </a:r>
            <a:r>
              <a:rPr lang="hu-HU" sz="2400" dirty="0" smtClean="0"/>
              <a:t> </a:t>
            </a:r>
            <a:r>
              <a:rPr lang="hu-HU" sz="2400" dirty="0" err="1" smtClean="0"/>
              <a:t>Asch</a:t>
            </a:r>
            <a:r>
              <a:rPr lang="hu-HU" sz="2400" dirty="0" smtClean="0"/>
              <a:t> kísérlete</a:t>
            </a:r>
          </a:p>
          <a:p>
            <a:pPr>
              <a:buNone/>
            </a:pPr>
            <a:r>
              <a:rPr lang="hu-HU" sz="2400" dirty="0" smtClean="0"/>
              <a:t>Az interneten az első benyomás alapján:</a:t>
            </a:r>
          </a:p>
          <a:p>
            <a:pPr>
              <a:buFontTx/>
              <a:buChar char="-"/>
            </a:pPr>
            <a:r>
              <a:rPr lang="hu-HU" sz="2400" dirty="0" smtClean="0"/>
              <a:t>Hűvösebbnek</a:t>
            </a:r>
          </a:p>
          <a:p>
            <a:pPr>
              <a:buFontTx/>
              <a:buChar char="-"/>
            </a:pPr>
            <a:r>
              <a:rPr lang="hu-HU" sz="2400" dirty="0" smtClean="0"/>
              <a:t>Lobbanékonyabbnak</a:t>
            </a:r>
          </a:p>
          <a:p>
            <a:pPr>
              <a:buFontTx/>
              <a:buChar char="-"/>
            </a:pPr>
            <a:r>
              <a:rPr lang="hu-HU" sz="2400" dirty="0" smtClean="0"/>
              <a:t>Feladat-orientáltabbnak  látszunk</a:t>
            </a:r>
          </a:p>
          <a:p>
            <a:pPr>
              <a:buNone/>
            </a:pPr>
            <a:r>
              <a:rPr lang="hu-HU" sz="2400" dirty="0" smtClean="0"/>
              <a:t>Okok – 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Amit begépelünk, az nem teljesen az, amit mondanánk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Társasági, társalgási gesztusok, elemek elhagyása</a:t>
            </a:r>
            <a:endParaRPr lang="hu-HU" sz="2400" dirty="0"/>
          </a:p>
        </p:txBody>
      </p:sp>
      <p:pic>
        <p:nvPicPr>
          <p:cNvPr id="4" name="Kép 3" descr="SecondsToFirstImpress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708920"/>
            <a:ext cx="2016224" cy="203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576064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Benyomáskeltés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sz="2400" dirty="0" smtClean="0"/>
              <a:t>Az emberek megítélése, benyomásaink kialakítása során használunk: kategóriákat és sztereotípiákat. Két legfontosabb: nem, kor</a:t>
            </a:r>
          </a:p>
          <a:p>
            <a:pPr>
              <a:buNone/>
            </a:pPr>
            <a:r>
              <a:rPr lang="hu-HU" sz="2400" dirty="0" smtClean="0"/>
              <a:t>Más lesz a weblapon és a </a:t>
            </a:r>
            <a:r>
              <a:rPr lang="hu-HU" sz="2400" dirty="0" err="1" smtClean="0"/>
              <a:t>SNSs</a:t>
            </a:r>
            <a:r>
              <a:rPr lang="hu-HU" sz="2400" dirty="0" smtClean="0"/>
              <a:t> felületeken</a:t>
            </a:r>
          </a:p>
          <a:p>
            <a:pPr>
              <a:buNone/>
            </a:pPr>
            <a:r>
              <a:rPr lang="hu-HU" sz="2200" dirty="0" smtClean="0"/>
              <a:t>Offline – online: lassabb és nem egyenletes, inkább hullámvasúthoz hasonló</a:t>
            </a:r>
          </a:p>
          <a:p>
            <a:pPr>
              <a:buNone/>
            </a:pPr>
            <a:r>
              <a:rPr lang="hu-HU" sz="2200" dirty="0" smtClean="0"/>
              <a:t>Név, e-mail cím: </a:t>
            </a:r>
            <a:r>
              <a:rPr lang="hu-HU" sz="2200" dirty="0" smtClean="0">
                <a:hlinkClick r:id="rId2"/>
              </a:rPr>
              <a:t>név@</a:t>
            </a:r>
            <a:r>
              <a:rPr lang="hu-HU" sz="2200" dirty="0" err="1" smtClean="0">
                <a:hlinkClick r:id="rId2"/>
              </a:rPr>
              <a:t>edu</a:t>
            </a:r>
            <a:r>
              <a:rPr lang="hu-HU" sz="2200" dirty="0" smtClean="0">
                <a:hlinkClick r:id="rId2"/>
              </a:rPr>
              <a:t>/</a:t>
            </a:r>
            <a:r>
              <a:rPr lang="hu-HU" sz="2200" dirty="0" err="1" smtClean="0">
                <a:hlinkClick r:id="rId2"/>
              </a:rPr>
              <a:t>gov</a:t>
            </a:r>
            <a:r>
              <a:rPr lang="hu-HU" sz="2200" dirty="0" smtClean="0">
                <a:hlinkClick r:id="rId2"/>
              </a:rPr>
              <a:t>/</a:t>
            </a:r>
            <a:r>
              <a:rPr lang="hu-HU" sz="2200" dirty="0" err="1" smtClean="0">
                <a:hlinkClick r:id="rId2"/>
              </a:rPr>
              <a:t>com</a:t>
            </a:r>
            <a:r>
              <a:rPr lang="hu-HU" sz="2200" dirty="0" smtClean="0">
                <a:hlinkClick r:id="rId2"/>
              </a:rPr>
              <a:t>/</a:t>
            </a:r>
            <a:r>
              <a:rPr lang="hu-HU" sz="2200" dirty="0" err="1" smtClean="0">
                <a:hlinkClick r:id="rId2"/>
              </a:rPr>
              <a:t>org</a:t>
            </a:r>
            <a:r>
              <a:rPr lang="hu-HU" sz="2200" dirty="0" smtClean="0">
                <a:hlinkClick r:id="rId2"/>
              </a:rPr>
              <a:t>. hu/</a:t>
            </a:r>
            <a:r>
              <a:rPr lang="hu-HU" sz="2200" dirty="0" err="1" smtClean="0">
                <a:hlinkClick r:id="rId2"/>
              </a:rPr>
              <a:t>uk</a:t>
            </a:r>
            <a:r>
              <a:rPr lang="hu-HU" sz="2200" dirty="0" smtClean="0">
                <a:hlinkClick r:id="rId2"/>
              </a:rPr>
              <a:t>/</a:t>
            </a:r>
            <a:endParaRPr lang="hu-HU" sz="2200" dirty="0" smtClean="0"/>
          </a:p>
          <a:p>
            <a:pPr>
              <a:buNone/>
            </a:pPr>
            <a:r>
              <a:rPr lang="hu-HU" sz="2200" dirty="0" smtClean="0"/>
              <a:t>Név választás: 45% valamilyen módon </a:t>
            </a:r>
            <a:r>
              <a:rPr lang="hu-HU" sz="2000" dirty="0" smtClean="0"/>
              <a:t>utal magára a személyre, 8% saját név, 6% mese, </a:t>
            </a:r>
            <a:r>
              <a:rPr lang="hu-HU" sz="2000" dirty="0" err="1" smtClean="0"/>
              <a:t>stb</a:t>
            </a:r>
            <a:r>
              <a:rPr lang="hu-HU" sz="2000" dirty="0" smtClean="0"/>
              <a:t> hős</a:t>
            </a:r>
          </a:p>
          <a:p>
            <a:pPr>
              <a:buNone/>
            </a:pPr>
            <a:r>
              <a:rPr lang="hu-HU" sz="2000" dirty="0" smtClean="0">
                <a:hlinkClick r:id="rId3"/>
              </a:rPr>
              <a:t>(kukac@</a:t>
            </a:r>
            <a:r>
              <a:rPr lang="hu-HU" sz="2000" dirty="0" err="1" smtClean="0">
                <a:hlinkClick r:id="rId3"/>
              </a:rPr>
              <a:t>ponthu.hu</a:t>
            </a:r>
            <a:r>
              <a:rPr lang="hu-HU" sz="2000" dirty="0" smtClean="0"/>
              <a:t> – Furcsa nevek 104. hely)</a:t>
            </a:r>
            <a:endParaRPr lang="hu-H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432048"/>
          </a:xfrm>
        </p:spPr>
        <p:txBody>
          <a:bodyPr/>
          <a:lstStyle/>
          <a:p>
            <a:pPr algn="r"/>
            <a:r>
              <a:rPr lang="hu-HU" sz="1400" dirty="0"/>
              <a:t>Hálózati kommunikáció </a:t>
            </a:r>
            <a:r>
              <a:rPr lang="hu-HU" sz="1400" dirty="0" smtClean="0"/>
              <a:t>6.</a:t>
            </a:r>
            <a:endParaRPr lang="hu-HU" sz="1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050904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Az öt nagy személyiség vonás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r>
              <a:rPr lang="hu-HU" sz="2000" b="1" dirty="0" smtClean="0"/>
              <a:t>Extraverzió – Yahoo használók, vicces e-mail cím</a:t>
            </a:r>
            <a:endParaRPr lang="hu-HU" sz="2000" dirty="0"/>
          </a:p>
          <a:p>
            <a:r>
              <a:rPr lang="hu-HU" sz="2000" b="1" dirty="0" smtClean="0"/>
              <a:t>Barátságosság - nők</a:t>
            </a:r>
            <a:endParaRPr lang="hu-HU" sz="2000" dirty="0"/>
          </a:p>
          <a:p>
            <a:r>
              <a:rPr lang="hu-HU" sz="2000" b="1" dirty="0" smtClean="0"/>
              <a:t>Lelkiismeretesség – magasabb karakterszámú cím</a:t>
            </a:r>
            <a:endParaRPr lang="hu-HU" sz="2000" dirty="0"/>
          </a:p>
          <a:p>
            <a:r>
              <a:rPr lang="hu-HU" sz="2000" b="1" dirty="0"/>
              <a:t>Érzelmi </a:t>
            </a:r>
            <a:r>
              <a:rPr lang="hu-HU" sz="2000" b="1" dirty="0" smtClean="0"/>
              <a:t>stabilitás – női felhasználók</a:t>
            </a:r>
            <a:endParaRPr lang="hu-HU" sz="2000" dirty="0"/>
          </a:p>
          <a:p>
            <a:r>
              <a:rPr lang="hu-HU" sz="2000" b="1" dirty="0" smtClean="0"/>
              <a:t>Kultúra/Intellektus – saját név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Nárcizmus – </a:t>
            </a:r>
            <a:r>
              <a:rPr lang="hu-HU" sz="2000" dirty="0" err="1" smtClean="0"/>
              <a:t>Twenge</a:t>
            </a:r>
            <a:r>
              <a:rPr lang="hu-HU" sz="2000" dirty="0" smtClean="0"/>
              <a:t>, Jane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>
                <a:hlinkClick r:id="rId2"/>
              </a:rPr>
              <a:t>https://</a:t>
            </a:r>
            <a:r>
              <a:rPr lang="hu-HU" sz="2000" dirty="0" smtClean="0">
                <a:hlinkClick r:id="rId2"/>
              </a:rPr>
              <a:t>www.theatlantic.com/magazine/archive/2016/</a:t>
            </a:r>
          </a:p>
          <a:p>
            <a:pPr marL="0" indent="0">
              <a:buNone/>
            </a:pPr>
            <a:r>
              <a:rPr lang="hu-HU" sz="2000" dirty="0" smtClean="0">
                <a:hlinkClick r:id="rId2"/>
              </a:rPr>
              <a:t>09/</a:t>
            </a:r>
            <a:r>
              <a:rPr lang="hu-HU" sz="2000" dirty="0" err="1" smtClean="0">
                <a:hlinkClick r:id="rId2"/>
              </a:rPr>
              <a:t>has-the-smartphone-destroyed-a-generation</a:t>
            </a:r>
            <a:r>
              <a:rPr lang="hu-HU" sz="2000" dirty="0" smtClean="0">
                <a:hlinkClick r:id="rId2"/>
              </a:rPr>
              <a:t>/5341</a:t>
            </a:r>
          </a:p>
          <a:p>
            <a:pPr marL="0" indent="0">
              <a:buNone/>
            </a:pPr>
            <a:r>
              <a:rPr lang="hu-HU" sz="2000" dirty="0" smtClean="0">
                <a:hlinkClick r:id="rId2"/>
              </a:rPr>
              <a:t>98</a:t>
            </a:r>
            <a:r>
              <a:rPr lang="hu-HU" sz="2000" dirty="0">
                <a:hlinkClick r:id="rId2"/>
              </a:rPr>
              <a:t>/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" name="Kép 3" descr="KÃ©ptalÃ¡lat a kÃ¶vetkezÅre: âTwenge, Janeâ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12976"/>
            <a:ext cx="1964432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413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504056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5" y="764704"/>
            <a:ext cx="7488899" cy="540330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Online álarcok és jelmezek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sz="2400" dirty="0" smtClean="0"/>
              <a:t>„</a:t>
            </a:r>
            <a:r>
              <a:rPr lang="hu-HU" sz="2000" dirty="0" smtClean="0"/>
              <a:t>Hazugság nélkül az emberiség elpusztulna kétségbeesésében vagy unalmában.”  (Anatole France)</a:t>
            </a:r>
          </a:p>
          <a:p>
            <a:pPr>
              <a:buNone/>
            </a:pPr>
            <a:r>
              <a:rPr lang="hu-HU" sz="2000" dirty="0" smtClean="0"/>
              <a:t>Szerepjáték – önmagában nem rossz , de 24 órában?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Gyerekkor – kamasz – fiatal felnőtt: kísérletezés az identitással</a:t>
            </a:r>
          </a:p>
          <a:p>
            <a:pPr>
              <a:buFontTx/>
              <a:buChar char="-"/>
            </a:pPr>
            <a:r>
              <a:rPr lang="hu-HU" sz="2000" dirty="0" smtClean="0"/>
              <a:t>Miként áll rajtunk a jelmez, a szerep?</a:t>
            </a:r>
          </a:p>
          <a:p>
            <a:pPr>
              <a:buFontTx/>
              <a:buChar char="-"/>
            </a:pPr>
            <a:r>
              <a:rPr lang="hu-HU" sz="2000" dirty="0" smtClean="0"/>
              <a:t>Miként reagálnak erre mások? </a:t>
            </a:r>
          </a:p>
          <a:p>
            <a:pPr>
              <a:buNone/>
            </a:pPr>
            <a:r>
              <a:rPr lang="hu-HU" sz="2000" dirty="0" smtClean="0"/>
              <a:t>Fluid </a:t>
            </a:r>
            <a:r>
              <a:rPr lang="hu-HU" sz="2000" dirty="0" err="1" smtClean="0"/>
              <a:t>identity</a:t>
            </a:r>
            <a:r>
              <a:rPr lang="hu-HU" sz="2000" dirty="0" smtClean="0"/>
              <a:t> - </a:t>
            </a:r>
            <a:r>
              <a:rPr lang="hu-HU" sz="2000" dirty="0" smtClean="0">
                <a:hlinkClick r:id="rId2"/>
              </a:rPr>
              <a:t>https://www.youtube.com/watch?v=bgEA4iM8CHc</a:t>
            </a: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Zavaró: nem csere, kor csere</a:t>
            </a:r>
          </a:p>
          <a:p>
            <a:pPr>
              <a:buNone/>
            </a:pPr>
            <a:r>
              <a:rPr lang="hu-HU" sz="2000" dirty="0" smtClean="0"/>
              <a:t>Ezeket az identitásokat a való éltben nem tapasztaltuk volna meg, vagy csak lassabban – és nincsenek következményei.</a:t>
            </a:r>
          </a:p>
          <a:p>
            <a:pPr>
              <a:buNone/>
            </a:pPr>
            <a:r>
              <a:rPr lang="hu-HU" sz="2000" dirty="0" smtClean="0">
                <a:hlinkClick r:id="rId3"/>
              </a:rPr>
              <a:t>https://www.youtube.com/watch?v=uFAigWTeX5Y</a:t>
            </a:r>
            <a:endParaRPr lang="hu-HU" sz="2000" dirty="0" smtClean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331296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Csoportdinamika a kibertérben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Mások jelenléte befolyásolja a viselkedésünket, fontos számunkra a társak jelzése.  De, létrejöhet-e a csoportkohézió a számítógép közvetítette környezetben? </a:t>
            </a:r>
          </a:p>
          <a:p>
            <a:pPr>
              <a:buNone/>
            </a:pPr>
            <a:r>
              <a:rPr lang="hu-HU" sz="2400" dirty="0" smtClean="0"/>
              <a:t>Két végpont: </a:t>
            </a:r>
          </a:p>
          <a:p>
            <a:pPr>
              <a:buFontTx/>
              <a:buChar char="-"/>
            </a:pPr>
            <a:r>
              <a:rPr lang="hu-HU" sz="2400" dirty="0" smtClean="0"/>
              <a:t>Már ismerték egymást az offline környezetben is.</a:t>
            </a:r>
          </a:p>
          <a:p>
            <a:pPr>
              <a:buFontTx/>
              <a:buChar char="-"/>
            </a:pPr>
            <a:r>
              <a:rPr lang="hu-HU" sz="2400" dirty="0" smtClean="0"/>
              <a:t>Csak online felületen alakult ki a csoport.</a:t>
            </a:r>
          </a:p>
          <a:p>
            <a:pPr>
              <a:buNone/>
            </a:pPr>
            <a:r>
              <a:rPr lang="hu-HU" sz="2400" dirty="0" smtClean="0"/>
              <a:t>Konformitás – a csoportnak szüksége van némi kiszámíthatóságra.  (Allan </a:t>
            </a:r>
            <a:r>
              <a:rPr lang="hu-HU" sz="2400" dirty="0" err="1" smtClean="0"/>
              <a:t>Funt</a:t>
            </a:r>
            <a:r>
              <a:rPr lang="hu-HU" sz="2400" dirty="0" smtClean="0"/>
              <a:t> – lift, </a:t>
            </a:r>
            <a:r>
              <a:rPr lang="hu-HU" sz="2400" dirty="0" err="1" smtClean="0"/>
              <a:t>Solomon</a:t>
            </a:r>
            <a:r>
              <a:rPr lang="hu-HU" sz="2400" dirty="0" smtClean="0"/>
              <a:t> </a:t>
            </a:r>
            <a:r>
              <a:rPr lang="hu-HU" sz="2400" dirty="0" err="1" smtClean="0"/>
              <a:t>Asch</a:t>
            </a:r>
            <a:r>
              <a:rPr lang="hu-HU" sz="2400" dirty="0" smtClean="0"/>
              <a:t> - vonal)</a:t>
            </a:r>
          </a:p>
          <a:p>
            <a:pPr>
              <a:buNone/>
            </a:pPr>
            <a:r>
              <a:rPr lang="hu-HU" sz="2000" dirty="0" smtClean="0"/>
              <a:t>A személyes jelenlét hiánya miatt a neten kisebb a csoportnyomás. Hiányoznak a szakértelemre, státuszra utaló jelzések.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432048"/>
          </a:xfrm>
        </p:spPr>
        <p:txBody>
          <a:bodyPr/>
          <a:lstStyle/>
          <a:p>
            <a:pPr algn="r"/>
            <a:r>
              <a:rPr lang="hu-HU" sz="1600" dirty="0" smtClean="0"/>
              <a:t>Hálózati kommunikáció 6.</a:t>
            </a:r>
            <a:endParaRPr lang="hu-HU" sz="1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Csoportnorma, csoport polarizáció</a:t>
            </a:r>
          </a:p>
          <a:p>
            <a:pPr>
              <a:buNone/>
            </a:pPr>
            <a:r>
              <a:rPr lang="hu-HU" sz="2400" dirty="0" smtClean="0"/>
              <a:t>Internethez kapcsolódó viselkedési szabályok: netikett, hármas szabály</a:t>
            </a:r>
          </a:p>
          <a:p>
            <a:pPr>
              <a:buNone/>
            </a:pPr>
            <a:r>
              <a:rPr lang="hu-HU" sz="2400" dirty="0" smtClean="0"/>
              <a:t>Digitális szemrehányás – Wallace példája – „</a:t>
            </a:r>
            <a:r>
              <a:rPr lang="hu-HU" sz="2400" dirty="0" err="1" smtClean="0"/>
              <a:t>varangyolás</a:t>
            </a:r>
            <a:r>
              <a:rPr lang="hu-HU" sz="2400" dirty="0" smtClean="0"/>
              <a:t>”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smtClean="0"/>
              <a:t>Polarizálódás: szélsőséges vélemények a neten, erőteljes vita.</a:t>
            </a:r>
          </a:p>
          <a:p>
            <a:pPr>
              <a:buNone/>
            </a:pPr>
            <a:r>
              <a:rPr lang="hu-HU" sz="2400" dirty="0" smtClean="0"/>
              <a:t>A hasonszőrűek könnyen egymásra találnak – s az ellentétükre is.</a:t>
            </a:r>
          </a:p>
          <a:p>
            <a:pPr>
              <a:buNone/>
            </a:pPr>
            <a:r>
              <a:rPr lang="hu-HU" sz="2400" dirty="0" err="1" smtClean="0"/>
              <a:t>Turkle</a:t>
            </a:r>
            <a:r>
              <a:rPr lang="hu-HU" sz="2400" dirty="0" smtClean="0"/>
              <a:t> – később a közösségi médiát más súrlódásmentes felületnek nevezi.</a:t>
            </a:r>
          </a:p>
          <a:p>
            <a:pPr>
              <a:buNone/>
            </a:pPr>
            <a:r>
              <a:rPr lang="hu-HU" sz="2400" dirty="0" smtClean="0"/>
              <a:t>Virtuális munkacsoport – a vártnál kevésbé hatékony.</a:t>
            </a:r>
          </a:p>
          <a:p>
            <a:pPr>
              <a:buNone/>
            </a:pPr>
            <a:r>
              <a:rPr lang="hu-HU" sz="2000" dirty="0" smtClean="0">
                <a:hlinkClick r:id="rId2"/>
              </a:rPr>
              <a:t>http://www.lifewithalacrity.com/2005/10/dunbar_group_co.html</a:t>
            </a:r>
            <a:endParaRPr lang="hu-HU" sz="20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tervezősablon">
  <a:themeElements>
    <a:clrScheme name="Office-téma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-t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 tervezősablon</Template>
  <TotalTime>26</TotalTime>
  <Words>1474</Words>
  <Application>Microsoft Office PowerPoint</Application>
  <PresentationFormat>Diavetítés a képernyőre (4:3 oldalarány)</PresentationFormat>
  <Paragraphs>262</Paragraphs>
  <Slides>26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9" baseType="lpstr">
      <vt:lpstr>Calibri</vt:lpstr>
      <vt:lpstr>Times New Roman</vt:lpstr>
      <vt:lpstr>Modern tervezősablon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  <vt:lpstr>Hálózati kommunikáció 6.</vt:lpstr>
    </vt:vector>
  </TitlesOfParts>
  <Company>WXPEE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Hálózati kommunikáció 7.</dc:title>
  <dc:creator>Dr. Andok Monika</dc:creator>
  <cp:lastModifiedBy>User</cp:lastModifiedBy>
  <cp:revision>5</cp:revision>
  <dcterms:created xsi:type="dcterms:W3CDTF">2017-10-23T15:21:33Z</dcterms:created>
  <dcterms:modified xsi:type="dcterms:W3CDTF">2019-10-21T09:58:03Z</dcterms:modified>
</cp:coreProperties>
</file>