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DDC5-688F-4C56-88E7-88843C080944}" type="datetimeFigureOut">
              <a:rPr lang="hu-HU" smtClean="0"/>
              <a:t>2019.08.28.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FF09-E046-429B-8F2E-1707EB02D52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DDC5-688F-4C56-88E7-88843C080944}" type="datetimeFigureOut">
              <a:rPr lang="hu-HU" smtClean="0"/>
              <a:t>2019.08.28.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FF09-E046-429B-8F2E-1707EB02D52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DDC5-688F-4C56-88E7-88843C080944}" type="datetimeFigureOut">
              <a:rPr lang="hu-HU" smtClean="0"/>
              <a:t>2019.08.28.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FF09-E046-429B-8F2E-1707EB02D52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DDC5-688F-4C56-88E7-88843C080944}" type="datetimeFigureOut">
              <a:rPr lang="hu-HU" smtClean="0"/>
              <a:t>2019.08.28.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FF09-E046-429B-8F2E-1707EB02D52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DDC5-688F-4C56-88E7-88843C080944}" type="datetimeFigureOut">
              <a:rPr lang="hu-HU" smtClean="0"/>
              <a:t>2019.08.28.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FF09-E046-429B-8F2E-1707EB02D52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DDC5-688F-4C56-88E7-88843C080944}" type="datetimeFigureOut">
              <a:rPr lang="hu-HU" smtClean="0"/>
              <a:t>2019.08.28.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FF09-E046-429B-8F2E-1707EB02D52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DDC5-688F-4C56-88E7-88843C080944}" type="datetimeFigureOut">
              <a:rPr lang="hu-HU" smtClean="0"/>
              <a:t>2019.08.28.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FF09-E046-429B-8F2E-1707EB02D52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DDC5-688F-4C56-88E7-88843C080944}" type="datetimeFigureOut">
              <a:rPr lang="hu-HU" smtClean="0"/>
              <a:t>2019.08.28.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FF09-E046-429B-8F2E-1707EB02D52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DDC5-688F-4C56-88E7-88843C080944}" type="datetimeFigureOut">
              <a:rPr lang="hu-HU" smtClean="0"/>
              <a:t>2019.08.28.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FF09-E046-429B-8F2E-1707EB02D52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DDC5-688F-4C56-88E7-88843C080944}" type="datetimeFigureOut">
              <a:rPr lang="hu-HU" smtClean="0"/>
              <a:t>2019.08.28.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FF09-E046-429B-8F2E-1707EB02D52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DDC5-688F-4C56-88E7-88843C080944}" type="datetimeFigureOut">
              <a:rPr lang="hu-HU" smtClean="0"/>
              <a:t>2019.08.28.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FF09-E046-429B-8F2E-1707EB02D52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7DDC5-688F-4C56-88E7-88843C080944}" type="datetimeFigureOut">
              <a:rPr lang="hu-HU" smtClean="0"/>
              <a:t>2019.08.28.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0FF09-E046-429B-8F2E-1707EB02D52E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francia lírai realizmus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411760" y="4725144"/>
            <a:ext cx="6400800" cy="1752600"/>
          </a:xfrm>
        </p:spPr>
        <p:txBody>
          <a:bodyPr/>
          <a:lstStyle/>
          <a:p>
            <a:pPr algn="r"/>
            <a:r>
              <a:rPr lang="hu-HU" dirty="0" smtClean="0"/>
              <a:t>PPKE-BTK</a:t>
            </a:r>
          </a:p>
          <a:p>
            <a:pPr algn="r"/>
            <a:r>
              <a:rPr lang="hu-HU" dirty="0" smtClean="0"/>
              <a:t>Dr. Zalán Márk</a:t>
            </a:r>
          </a:p>
          <a:p>
            <a:pPr algn="r"/>
            <a:r>
              <a:rPr lang="hu-HU" dirty="0" smtClean="0"/>
              <a:t>2019.10.08.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Jean </a:t>
            </a:r>
            <a:r>
              <a:rPr lang="hu-HU" dirty="0" err="1" smtClean="0"/>
              <a:t>Vigo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némafilm hagyományai, valamint az avantgárd irányzatok (szürrealizmus) néhány alkotónál kitartott. </a:t>
            </a:r>
          </a:p>
          <a:p>
            <a:r>
              <a:rPr lang="hu-HU" dirty="0" smtClean="0"/>
              <a:t>Jean </a:t>
            </a:r>
            <a:r>
              <a:rPr lang="hu-HU" dirty="0" err="1" smtClean="0"/>
              <a:t>Vigo</a:t>
            </a:r>
            <a:r>
              <a:rPr lang="hu-HU" dirty="0" smtClean="0"/>
              <a:t>: </a:t>
            </a:r>
            <a:r>
              <a:rPr lang="hu-HU" dirty="0" err="1" smtClean="0"/>
              <a:t>cinéma</a:t>
            </a:r>
            <a:r>
              <a:rPr lang="hu-HU" dirty="0" smtClean="0"/>
              <a:t> </a:t>
            </a:r>
            <a:r>
              <a:rPr lang="hu-HU" dirty="0" err="1" smtClean="0"/>
              <a:t>pur</a:t>
            </a:r>
            <a:r>
              <a:rPr lang="hu-HU" dirty="0" smtClean="0"/>
              <a:t>, szürrealizmus és oroszok hatása, ezeket személyes stílussá ötvözte. Filmjei:</a:t>
            </a:r>
          </a:p>
          <a:p>
            <a:pPr>
              <a:buFont typeface="Wingdings" pitchFamily="2" charset="2"/>
              <a:buChar char="Ø"/>
            </a:pPr>
            <a:r>
              <a:rPr lang="hu-HU" i="1" dirty="0" smtClean="0"/>
              <a:t>Nizzáról jut eszembe </a:t>
            </a:r>
            <a:r>
              <a:rPr lang="hu-HU" dirty="0" smtClean="0"/>
              <a:t>(1930)</a:t>
            </a:r>
          </a:p>
          <a:p>
            <a:pPr>
              <a:buFont typeface="Wingdings" pitchFamily="2" charset="2"/>
              <a:buChar char="Ø"/>
            </a:pPr>
            <a:r>
              <a:rPr lang="hu-HU" i="1" dirty="0" smtClean="0"/>
              <a:t>Magatartásból elégtelen</a:t>
            </a:r>
            <a:r>
              <a:rPr lang="hu-HU" dirty="0" smtClean="0"/>
              <a:t> (1933)</a:t>
            </a:r>
          </a:p>
          <a:p>
            <a:pPr>
              <a:buFont typeface="Wingdings" pitchFamily="2" charset="2"/>
              <a:buChar char="Ø"/>
            </a:pPr>
            <a:r>
              <a:rPr lang="hu-HU" i="1" dirty="0" err="1" smtClean="0"/>
              <a:t>Atalante</a:t>
            </a:r>
            <a:r>
              <a:rPr lang="hu-HU" dirty="0" smtClean="0"/>
              <a:t> (1934)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1930-as évek és a lírai realizmus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544616"/>
          </a:xfrm>
        </p:spPr>
        <p:txBody>
          <a:bodyPr>
            <a:normAutofit fontScale="70000" lnSpcReduction="20000"/>
          </a:bodyPr>
          <a:lstStyle/>
          <a:p>
            <a:r>
              <a:rPr lang="hu-HU" dirty="0" smtClean="0"/>
              <a:t>Sok magas színvonalú stúdiófilm készült, a lírai realizmus sztárjai már ekkor felbukkannak: Michel Simon, </a:t>
            </a:r>
            <a:r>
              <a:rPr lang="hu-HU" dirty="0" err="1" smtClean="0"/>
              <a:t>Michéle</a:t>
            </a:r>
            <a:r>
              <a:rPr lang="hu-HU" dirty="0" smtClean="0"/>
              <a:t> Morgan, Jean Gabin</a:t>
            </a:r>
          </a:p>
          <a:p>
            <a:r>
              <a:rPr lang="hu-HU" dirty="0" smtClean="0"/>
              <a:t>Sok filmet német emigránsok készítettek</a:t>
            </a:r>
          </a:p>
          <a:p>
            <a:r>
              <a:rPr lang="hu-HU" dirty="0" smtClean="0"/>
              <a:t>A lírai realizmus nem volt egységes, inkább általános tendenciának lehet nevezni</a:t>
            </a:r>
          </a:p>
          <a:p>
            <a:r>
              <a:rPr lang="hu-HU" dirty="0" smtClean="0"/>
              <a:t>A filmek középpontjában a társadalom peremén élő emberek, munkanélküliek és bűnözők állnak</a:t>
            </a:r>
          </a:p>
          <a:p>
            <a:r>
              <a:rPr lang="hu-HU" dirty="0" smtClean="0"/>
              <a:t>Kiábrándult főhősök, sorsuk rendre halállal végződik, a történeteket a nosztalgia és keserűség hangulata lengi be. </a:t>
            </a:r>
          </a:p>
          <a:p>
            <a:r>
              <a:rPr lang="hu-HU" dirty="0" smtClean="0"/>
              <a:t>A dialógusokat gyakran költők írták (Jacques Prévert)</a:t>
            </a:r>
          </a:p>
          <a:p>
            <a:r>
              <a:rPr lang="hu-HU" dirty="0" smtClean="0"/>
              <a:t>Narratíva: eleve elrendeltség, korrupt világ VS a főhős boldogságkeresése</a:t>
            </a:r>
          </a:p>
          <a:p>
            <a:r>
              <a:rPr lang="hu-HU" dirty="0" smtClean="0"/>
              <a:t>Háború előtti pesszimizmus, melodráma történetek, kontúrtalan homályosság, lágy tónusok. </a:t>
            </a:r>
          </a:p>
          <a:p>
            <a:r>
              <a:rPr lang="hu-HU" dirty="0" smtClean="0"/>
              <a:t>A 30-as évek közepén bontakozik ki, fontosabb rendezői: </a:t>
            </a:r>
            <a:r>
              <a:rPr lang="hu-HU" dirty="0" err="1" smtClean="0"/>
              <a:t>Julien</a:t>
            </a:r>
            <a:r>
              <a:rPr lang="hu-HU" dirty="0" smtClean="0"/>
              <a:t> </a:t>
            </a:r>
            <a:r>
              <a:rPr lang="hu-HU" dirty="0" err="1" smtClean="0"/>
              <a:t>Duvivier</a:t>
            </a:r>
            <a:r>
              <a:rPr lang="hu-HU" dirty="0" smtClean="0"/>
              <a:t>, Marcel </a:t>
            </a:r>
            <a:r>
              <a:rPr lang="hu-HU" dirty="0" err="1" smtClean="0"/>
              <a:t>Carné</a:t>
            </a:r>
            <a:r>
              <a:rPr lang="hu-HU" dirty="0" smtClean="0"/>
              <a:t>, Jean Renoir. </a:t>
            </a:r>
          </a:p>
          <a:p>
            <a:r>
              <a:rPr lang="hu-HU" dirty="0" err="1" smtClean="0"/>
              <a:t>Duvivier</a:t>
            </a:r>
            <a:r>
              <a:rPr lang="hu-HU" dirty="0" smtClean="0"/>
              <a:t>: </a:t>
            </a:r>
            <a:r>
              <a:rPr lang="hu-HU" i="1" dirty="0" smtClean="0"/>
              <a:t>Az alvilág királya</a:t>
            </a:r>
            <a:r>
              <a:rPr lang="hu-HU" dirty="0" smtClean="0"/>
              <a:t> (1936) – a tendencia nyitódarabja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Marcel </a:t>
            </a:r>
            <a:r>
              <a:rPr lang="hu-HU" dirty="0" err="1" smtClean="0"/>
              <a:t>Carné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28800"/>
            <a:ext cx="4114800" cy="4525963"/>
          </a:xfrm>
        </p:spPr>
        <p:txBody>
          <a:bodyPr>
            <a:normAutofit fontScale="70000" lnSpcReduction="20000"/>
          </a:bodyPr>
          <a:lstStyle/>
          <a:p>
            <a:r>
              <a:rPr lang="hu-HU" i="1" dirty="0" smtClean="0"/>
              <a:t>Ködös utak </a:t>
            </a:r>
            <a:r>
              <a:rPr lang="hu-HU" dirty="0" smtClean="0"/>
              <a:t>(1938)</a:t>
            </a:r>
          </a:p>
          <a:p>
            <a:r>
              <a:rPr lang="hu-HU" i="1" dirty="0" smtClean="0"/>
              <a:t>Mire megvirrad </a:t>
            </a:r>
            <a:r>
              <a:rPr lang="hu-HU" dirty="0" smtClean="0"/>
              <a:t>(1939)</a:t>
            </a:r>
          </a:p>
          <a:p>
            <a:pPr>
              <a:buNone/>
            </a:pPr>
            <a:r>
              <a:rPr lang="hu-HU" dirty="0" smtClean="0"/>
              <a:t>Ezekben a filmekben bontakozik </a:t>
            </a:r>
            <a:r>
              <a:rPr lang="hu-HU" dirty="0" err="1" smtClean="0"/>
              <a:t>Carné</a:t>
            </a:r>
            <a:r>
              <a:rPr lang="hu-HU" dirty="0" smtClean="0"/>
              <a:t> jellemző stílusa, komorsága és fatalizmusa. Kicsúcsosodik a nagy téma: tragikus konfliktus a korrupt, önző világ és az egyén boldogsága között. Olyan társadalmi típusokat alkotott meg, amelyek nemcsak a korszak francia filmjeit jellemezték, hanem egy bizonyos életérzést fejeztek ki. </a:t>
            </a:r>
          </a:p>
          <a:p>
            <a:pPr>
              <a:buNone/>
            </a:pPr>
            <a:r>
              <a:rPr lang="hu-HU" dirty="0" smtClean="0"/>
              <a:t>Díszlettervező: </a:t>
            </a:r>
            <a:r>
              <a:rPr lang="hu-HU" dirty="0" err="1" smtClean="0"/>
              <a:t>Trauner</a:t>
            </a:r>
            <a:r>
              <a:rPr lang="hu-HU" dirty="0" smtClean="0"/>
              <a:t> Sándor</a:t>
            </a:r>
            <a:endParaRPr lang="hu-HU" dirty="0"/>
          </a:p>
        </p:txBody>
      </p:sp>
      <p:pic>
        <p:nvPicPr>
          <p:cNvPr id="4" name="Kép 3" descr="quai_des_brumes_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164143">
            <a:off x="6400463" y="970693"/>
            <a:ext cx="2301429" cy="2871033"/>
          </a:xfrm>
          <a:prstGeom prst="rect">
            <a:avLst/>
          </a:prstGeom>
        </p:spPr>
      </p:pic>
      <p:pic>
        <p:nvPicPr>
          <p:cNvPr id="5" name="Kép 4" descr="Mire megvirr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3487">
            <a:off x="4572000" y="4149080"/>
            <a:ext cx="2987154" cy="223224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hu-HU" dirty="0" smtClean="0"/>
              <a:t>Jean Renoir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525963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A korszak és általában a francia film egyik leghíresebb rendezője, munkássága átmenetet képez a stúdiófilmek és a szerzői között. Sok filmet készített, leghíresebbeket a 30-as években. Filmjei nemcsak társadalmilag elkötelezettek, hanem felfedik a társadalmi összefüggéseket.</a:t>
            </a:r>
          </a:p>
          <a:p>
            <a:r>
              <a:rPr lang="hu-HU" i="1" dirty="0" smtClean="0"/>
              <a:t>A nagy ábránd </a:t>
            </a:r>
            <a:r>
              <a:rPr lang="hu-HU" dirty="0" smtClean="0"/>
              <a:t>(1937)</a:t>
            </a:r>
          </a:p>
          <a:p>
            <a:r>
              <a:rPr lang="hu-HU" i="1" dirty="0" smtClean="0"/>
              <a:t>Játékszabály</a:t>
            </a:r>
            <a:r>
              <a:rPr lang="hu-HU" dirty="0" smtClean="0"/>
              <a:t> (1939)</a:t>
            </a:r>
            <a:endParaRPr lang="hu-HU" dirty="0"/>
          </a:p>
        </p:txBody>
      </p:sp>
      <p:pic>
        <p:nvPicPr>
          <p:cNvPr id="4" name="Kép 3" descr="la-grande-illus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03643">
            <a:off x="5208546" y="1107025"/>
            <a:ext cx="3530774" cy="2469501"/>
          </a:xfrm>
          <a:prstGeom prst="rect">
            <a:avLst/>
          </a:prstGeom>
        </p:spPr>
      </p:pic>
      <p:pic>
        <p:nvPicPr>
          <p:cNvPr id="5" name="Kép 4" descr="játékszabál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244493">
            <a:off x="4337664" y="3884741"/>
            <a:ext cx="3384376" cy="261058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30-as, 40-es évek Franciaországa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Létrejön a baloldali Népfront, felkérik Renoirt különféle propagandafilmek elkészítésére, melyeket elvállal. </a:t>
            </a:r>
          </a:p>
          <a:p>
            <a:r>
              <a:rPr lang="hu-HU" dirty="0" smtClean="0"/>
              <a:t>1940: hatalomra kerül </a:t>
            </a:r>
            <a:r>
              <a:rPr lang="hu-HU" dirty="0" err="1" smtClean="0"/>
              <a:t>Vichy-ben</a:t>
            </a:r>
            <a:r>
              <a:rPr lang="hu-HU" dirty="0" smtClean="0"/>
              <a:t> a jobboldali, náci szimpatizáns párt – szigorú cenzúra, több filmest eltávolítanak az iparból (kivéve az ország déli része, melyet még két évig nem szállnak meg). </a:t>
            </a:r>
          </a:p>
          <a:p>
            <a:r>
              <a:rPr lang="hu-HU" dirty="0" smtClean="0"/>
              <a:t>Megszállt területek: nem készülhettek francia filmek, tilos volt angol-amerikai filmeket behozni, szinte kizárólag német propagandafilmeket lehetett látni, 1941-től végül mégis lehetett francia filmeket gyártani.</a:t>
            </a:r>
          </a:p>
          <a:p>
            <a:r>
              <a:rPr lang="hu-HU" dirty="0" smtClean="0"/>
              <a:t>Okok: németek úgy gondolták, ők nyerik meg a háborút, számos német befektető francia filmiparban</a:t>
            </a: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422</Words>
  <Application>Microsoft Office PowerPoint</Application>
  <PresentationFormat>Diavetítés a képernyőre (4:3 oldalarány)</PresentationFormat>
  <Paragraphs>35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A francia lírai realizmus</vt:lpstr>
      <vt:lpstr>Jean Vigo</vt:lpstr>
      <vt:lpstr>1930-as évek és a lírai realizmus</vt:lpstr>
      <vt:lpstr>Marcel Carné</vt:lpstr>
      <vt:lpstr>Jean Renoir</vt:lpstr>
      <vt:lpstr>A 30-as, 40-es évek Franciaországa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francia lírai realizmus</dc:title>
  <dc:creator>Admin</dc:creator>
  <cp:lastModifiedBy>Admin</cp:lastModifiedBy>
  <cp:revision>16</cp:revision>
  <dcterms:created xsi:type="dcterms:W3CDTF">2019-08-28T09:03:51Z</dcterms:created>
  <dcterms:modified xsi:type="dcterms:W3CDTF">2019-08-28T13:18:43Z</dcterms:modified>
</cp:coreProperties>
</file>