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8A54-480D-4834-9802-E5188A337620}" type="datetimeFigureOut">
              <a:rPr lang="hu-HU" smtClean="0"/>
              <a:pPr/>
              <a:t>2019.09.02.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5110-AEDF-4E21-8A75-5EEC9434081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Olasz neorealizmus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400800" cy="1752600"/>
          </a:xfrm>
        </p:spPr>
        <p:txBody>
          <a:bodyPr/>
          <a:lstStyle/>
          <a:p>
            <a:pPr algn="r"/>
            <a:r>
              <a:rPr lang="hu-HU" dirty="0" smtClean="0"/>
              <a:t>PPKE-BTK</a:t>
            </a:r>
          </a:p>
          <a:p>
            <a:pPr algn="r"/>
            <a:r>
              <a:rPr lang="hu-HU" dirty="0" smtClean="0"/>
              <a:t>Dr. Zalán Márk</a:t>
            </a:r>
          </a:p>
          <a:p>
            <a:pPr algn="r"/>
            <a:r>
              <a:rPr lang="hu-HU" dirty="0" smtClean="0"/>
              <a:t>2019.10.15.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1945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Az amerikai filmek elárasztják az európai piacot. Ugyanakkor egyes országok  meghatározták, hogy mennyi amerikai és mennyi hazai gyártású film kerülhet a mozikba.</a:t>
            </a:r>
          </a:p>
          <a:p>
            <a:r>
              <a:rPr lang="hu-HU" dirty="0" smtClean="0"/>
              <a:t>A különféle kormányok törvénybe iktatták, hogy ne minden bevétel az amerikai vállalatokhoz jusson el. </a:t>
            </a:r>
          </a:p>
          <a:p>
            <a:r>
              <a:rPr lang="hu-HU" dirty="0" smtClean="0"/>
              <a:t>Igyekeztek versenyképessé tenni a filmjeiket, létrejöttek európai filmfesztiválok (Cannes, Locarno, Karlovy Vary, Berlin) + koprodukciók</a:t>
            </a:r>
          </a:p>
          <a:p>
            <a:r>
              <a:rPr lang="hu-HU" dirty="0" smtClean="0"/>
              <a:t>A háború után felnőtt nemzedékek a kevésbé szabványos filmek iránt kezdtek érdeklődni, folytatni kívánták a század eleji modernista hagyományokat.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Modernista jellemzők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alkotók elődeiknél hűbbek akartak lenni a valósághoz, fel akarták tárni a társadalmi ellentéteket.</a:t>
            </a:r>
          </a:p>
          <a:p>
            <a:r>
              <a:rPr lang="hu-HU" dirty="0" smtClean="0"/>
              <a:t>Ún. objektív realizmus – epizodikus, az élet egy szeletét bemutató filmes elbeszélés. A kamera hosszasan elidőzik egy jeleneten + nyitott befejezés</a:t>
            </a:r>
          </a:p>
          <a:p>
            <a:r>
              <a:rPr lang="hu-HU" dirty="0" smtClean="0"/>
              <a:t>Hosszú beállítások</a:t>
            </a:r>
          </a:p>
          <a:p>
            <a:r>
              <a:rPr lang="hu-HU" dirty="0" smtClean="0"/>
              <a:t>Új színészi játékstílus: akadozó előadásmód, kihagyásos, töredékes szövegek VS amerikai pergő, gondosan kimunkált játékstílus</a:t>
            </a:r>
          </a:p>
          <a:p>
            <a:r>
              <a:rPr lang="hu-HU" dirty="0" smtClean="0"/>
              <a:t>Szubjektív valóság: a közelmúlt feltárása</a:t>
            </a:r>
          </a:p>
          <a:p>
            <a:r>
              <a:rPr lang="hu-HU" dirty="0" smtClean="0"/>
              <a:t>Szerzői kommentár: </a:t>
            </a:r>
            <a:r>
              <a:rPr lang="hu-HU" dirty="0" err="1" smtClean="0"/>
              <a:t>önreflexivitás</a:t>
            </a:r>
            <a:endParaRPr lang="hu-HU" dirty="0" smtClean="0"/>
          </a:p>
          <a:p>
            <a:r>
              <a:rPr lang="hu-HU" dirty="0" smtClean="0"/>
              <a:t>Többértelműség: arra ösztönzi a nézőt, hogy töltse ki a hézagokat, alakítson ki saját értelmezést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Neorealizmus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Előzmények: </a:t>
            </a:r>
            <a:r>
              <a:rPr lang="hu-HU" dirty="0" err="1" smtClean="0"/>
              <a:t>Benito</a:t>
            </a:r>
            <a:r>
              <a:rPr lang="hu-HU" dirty="0" smtClean="0"/>
              <a:t> Mussolini államosítja a filmipart, fia, </a:t>
            </a:r>
            <a:r>
              <a:rPr lang="hu-HU" dirty="0" err="1" smtClean="0"/>
              <a:t>Vittorio</a:t>
            </a:r>
            <a:r>
              <a:rPr lang="hu-HU" dirty="0" smtClean="0"/>
              <a:t> felügyeli a gyártást a </a:t>
            </a:r>
            <a:r>
              <a:rPr lang="hu-HU" dirty="0" err="1" smtClean="0"/>
              <a:t>Cinecittàban</a:t>
            </a:r>
            <a:r>
              <a:rPr lang="hu-HU" dirty="0" smtClean="0"/>
              <a:t>. </a:t>
            </a:r>
          </a:p>
          <a:p>
            <a:r>
              <a:rPr lang="hu-HU" dirty="0" smtClean="0"/>
              <a:t>30-as évek, 40-es évek eleje: ún. fehér telefonos filmek korszaka (konzervatív stílusban készült vígjátékok és történelmi filmek)</a:t>
            </a:r>
          </a:p>
          <a:p>
            <a:r>
              <a:rPr lang="hu-HU" dirty="0" smtClean="0"/>
              <a:t>Neorealizmus: háború utáni időszak egyik legfontosabb filmművészeti áramlata.</a:t>
            </a:r>
          </a:p>
          <a:p>
            <a:r>
              <a:rPr lang="hu-HU" dirty="0" smtClean="0"/>
              <a:t>Nem volt egységes, rövid ideig tartott (1945-1951), de sajátos szemléletmódot teremtett meg</a:t>
            </a:r>
          </a:p>
          <a:p>
            <a:r>
              <a:rPr lang="hu-HU" dirty="0" smtClean="0"/>
              <a:t>Az alkotók stúdiók helyett kivonultak az utcára</a:t>
            </a:r>
          </a:p>
          <a:p>
            <a:r>
              <a:rPr lang="hu-HU" dirty="0" smtClean="0"/>
              <a:t>A közelmúltat kritikusan szemlélték, társadalmi problémákkal, egyszerű emberek mindennapjaival foglalkoztak.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neorealizmus fontosabb formanyelvi újításai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Szignifikáns változások az elbeszélésben</a:t>
            </a:r>
          </a:p>
          <a:p>
            <a:r>
              <a:rPr lang="hu-HU" dirty="0" smtClean="0"/>
              <a:t>Nagy hangsúlyt kapnak a véletlenek (ez közelebb áll a realizmushoz)</a:t>
            </a:r>
          </a:p>
          <a:p>
            <a:r>
              <a:rPr lang="hu-HU" dirty="0" smtClean="0"/>
              <a:t>Bizonyos események kiváltó okait nem mutatják meg, inkább átugorják</a:t>
            </a:r>
          </a:p>
          <a:p>
            <a:r>
              <a:rPr lang="hu-HU" dirty="0" smtClean="0"/>
              <a:t>Lazul a cselekmény linearitása, nyitott, megoldatlan befejezések, epizodikusság.</a:t>
            </a:r>
          </a:p>
          <a:p>
            <a:r>
              <a:rPr lang="hu-HU" dirty="0" smtClean="0"/>
              <a:t>A néző gyakran olyan eseményekből álló cselekményt lát, amelyek között nem sok oksági kapcsolat található, nincsenek ún. „nagy jelenetek”.</a:t>
            </a:r>
          </a:p>
          <a:p>
            <a:r>
              <a:rPr lang="hu-HU" dirty="0" smtClean="0"/>
              <a:t>Hosszasan elidőzik egy-egy jeleneten, a mindennapi részletekre irányítja a néző figyelmét</a:t>
            </a:r>
          </a:p>
          <a:p>
            <a:r>
              <a:rPr lang="hu-HU" dirty="0" smtClean="0"/>
              <a:t>A neorealizmus három fontos rendezője: </a:t>
            </a:r>
            <a:r>
              <a:rPr lang="hu-HU" dirty="0" err="1" smtClean="0"/>
              <a:t>Luchino</a:t>
            </a:r>
            <a:r>
              <a:rPr lang="hu-HU" dirty="0" smtClean="0"/>
              <a:t> Visconti, Roberto </a:t>
            </a:r>
            <a:r>
              <a:rPr lang="hu-HU" dirty="0" err="1" smtClean="0"/>
              <a:t>Rossellini</a:t>
            </a:r>
            <a:r>
              <a:rPr lang="hu-HU" dirty="0" smtClean="0"/>
              <a:t>, </a:t>
            </a:r>
            <a:r>
              <a:rPr lang="hu-HU" dirty="0" err="1" smtClean="0"/>
              <a:t>Vittorio</a:t>
            </a:r>
            <a:r>
              <a:rPr lang="hu-HU" dirty="0" smtClean="0"/>
              <a:t> De </a:t>
            </a:r>
            <a:r>
              <a:rPr lang="hu-HU" dirty="0" err="1" smtClean="0"/>
              <a:t>Sica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Luchino</a:t>
            </a:r>
            <a:r>
              <a:rPr lang="hu-HU" dirty="0" smtClean="0"/>
              <a:t> Visconti</a:t>
            </a:r>
            <a:endParaRPr lang="hu-HU" dirty="0"/>
          </a:p>
        </p:txBody>
      </p:sp>
      <p:pic>
        <p:nvPicPr>
          <p:cNvPr id="4" name="Tartalom helye 3" descr="luchi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37935">
            <a:off x="5285660" y="2308859"/>
            <a:ext cx="3553706" cy="2178078"/>
          </a:xfrm>
        </p:spPr>
      </p:pic>
      <p:sp>
        <p:nvSpPr>
          <p:cNvPr id="5" name="Szövegdoboz 4"/>
          <p:cNvSpPr txBox="1"/>
          <p:nvPr/>
        </p:nvSpPr>
        <p:spPr>
          <a:xfrm>
            <a:off x="251520" y="1556792"/>
            <a:ext cx="51125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Első filmje, egyben a neorealizmus nyitódarabja: </a:t>
            </a:r>
            <a:r>
              <a:rPr lang="hu-HU" sz="2400" i="1" dirty="0" smtClean="0"/>
              <a:t>Megszállottság</a:t>
            </a:r>
            <a:r>
              <a:rPr lang="hu-HU" sz="2400" dirty="0" smtClean="0"/>
              <a:t> (1943) – James M. </a:t>
            </a:r>
            <a:r>
              <a:rPr lang="hu-HU" sz="2400" dirty="0" err="1" smtClean="0"/>
              <a:t>Cain</a:t>
            </a:r>
            <a:r>
              <a:rPr lang="hu-HU" sz="2400" dirty="0" smtClean="0"/>
              <a:t>, A postás mindig kétszer csenget adaptációja. A fasiszta cenzúra betiltotta, csak évtizedekkel később mutatták be.</a:t>
            </a:r>
          </a:p>
          <a:p>
            <a:pPr>
              <a:buFont typeface="Arial" pitchFamily="34" charset="0"/>
              <a:buChar char="•"/>
            </a:pPr>
            <a:r>
              <a:rPr lang="hu-HU" sz="2400" i="1" dirty="0" smtClean="0"/>
              <a:t>Vihar előtt </a:t>
            </a:r>
            <a:r>
              <a:rPr lang="hu-HU" sz="2400" dirty="0" smtClean="0"/>
              <a:t>(1948)</a:t>
            </a:r>
          </a:p>
          <a:p>
            <a:pPr>
              <a:buFont typeface="Arial" pitchFamily="34" charset="0"/>
              <a:buChar char="•"/>
            </a:pPr>
            <a:r>
              <a:rPr lang="hu-HU" sz="2400" i="1" dirty="0" err="1" smtClean="0"/>
              <a:t>Rocco</a:t>
            </a:r>
            <a:r>
              <a:rPr lang="hu-HU" sz="2400" i="1" dirty="0" smtClean="0"/>
              <a:t> és fivérei </a:t>
            </a:r>
            <a:r>
              <a:rPr lang="hu-HU" sz="2400" dirty="0" smtClean="0"/>
              <a:t>(1960)</a:t>
            </a:r>
          </a:p>
          <a:p>
            <a:pPr>
              <a:buFont typeface="Arial" pitchFamily="34" charset="0"/>
              <a:buChar char="•"/>
            </a:pPr>
            <a:r>
              <a:rPr lang="hu-HU" sz="2400" i="1" dirty="0" smtClean="0"/>
              <a:t>A párduc </a:t>
            </a:r>
            <a:r>
              <a:rPr lang="hu-HU" sz="2400" dirty="0" smtClean="0"/>
              <a:t>(1963)</a:t>
            </a:r>
          </a:p>
          <a:p>
            <a:pPr>
              <a:buFont typeface="Arial" pitchFamily="34" charset="0"/>
              <a:buChar char="•"/>
            </a:pPr>
            <a:r>
              <a:rPr lang="hu-HU" sz="2400" i="1" dirty="0" smtClean="0"/>
              <a:t>Halál Velencében </a:t>
            </a:r>
            <a:r>
              <a:rPr lang="hu-HU" sz="2400" dirty="0" smtClean="0"/>
              <a:t>(1971)</a:t>
            </a:r>
            <a:endParaRPr lang="hu-H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Roberto </a:t>
            </a:r>
            <a:r>
              <a:rPr lang="hu-HU" dirty="0" err="1" smtClean="0"/>
              <a:t>Rossellini</a:t>
            </a:r>
            <a:endParaRPr lang="hu-HU" dirty="0"/>
          </a:p>
        </p:txBody>
      </p:sp>
      <p:pic>
        <p:nvPicPr>
          <p:cNvPr id="4" name="Tartalom helye 3" descr="rossell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478322">
            <a:off x="5508104" y="1556792"/>
            <a:ext cx="3056351" cy="4525963"/>
          </a:xfrm>
        </p:spPr>
      </p:pic>
      <p:sp>
        <p:nvSpPr>
          <p:cNvPr id="5" name="Szövegdoboz 4"/>
          <p:cNvSpPr txBox="1"/>
          <p:nvPr/>
        </p:nvSpPr>
        <p:spPr>
          <a:xfrm>
            <a:off x="395536" y="1412776"/>
            <a:ext cx="4464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A humanizmus képviselője, mindig ennek rendeli alá filmjei történeteit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Nagyon kedvelte a modernista stílust, gyakran alkalmazta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Háborús trilógiája: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smtClean="0"/>
              <a:t>Róma, nyílt város </a:t>
            </a:r>
            <a:r>
              <a:rPr lang="hu-HU" sz="2000" dirty="0" smtClean="0"/>
              <a:t>(1945) – az ellenállás filmje, egy kommunista ellenállási harcos és egy katolikus pap fognak össze. 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Paisá</a:t>
            </a:r>
            <a:r>
              <a:rPr lang="hu-HU" sz="2000" dirty="0" smtClean="0"/>
              <a:t> (1946) – hat dokumentarista epizódon keresztül mutatja meg a szövetséges csapatok előrenyomulását. 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smtClean="0"/>
              <a:t>Németország a </a:t>
            </a:r>
            <a:r>
              <a:rPr lang="hu-HU" sz="2000" i="1" dirty="0" err="1" smtClean="0"/>
              <a:t>nulladik</a:t>
            </a:r>
            <a:r>
              <a:rPr lang="hu-HU" sz="2000" i="1" dirty="0" smtClean="0"/>
              <a:t> évben </a:t>
            </a:r>
            <a:r>
              <a:rPr lang="hu-HU" sz="2000" dirty="0" smtClean="0"/>
              <a:t>(1947) – Berlin közvetlenül a II. világháború után, a legyőzött Németország morális válságát, kor pszichológiai, társadalmi helyzetét mutatja be</a:t>
            </a:r>
            <a:endParaRPr lang="hu-H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Vittorio</a:t>
            </a:r>
            <a:r>
              <a:rPr lang="hu-HU" dirty="0" smtClean="0"/>
              <a:t> De </a:t>
            </a:r>
            <a:r>
              <a:rPr lang="hu-HU" dirty="0" err="1" smtClean="0"/>
              <a:t>Sica</a:t>
            </a:r>
            <a:endParaRPr lang="hu-HU" dirty="0"/>
          </a:p>
        </p:txBody>
      </p:sp>
      <p:pic>
        <p:nvPicPr>
          <p:cNvPr id="4" name="Tartalom helye 3" descr="Vittorio_De_S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01616">
            <a:off x="5508104" y="1628800"/>
            <a:ext cx="3023117" cy="4044304"/>
          </a:xfrm>
        </p:spPr>
      </p:pic>
      <p:sp>
        <p:nvSpPr>
          <p:cNvPr id="5" name="Szövegdoboz 4"/>
          <p:cNvSpPr txBox="1"/>
          <p:nvPr/>
        </p:nvSpPr>
        <p:spPr>
          <a:xfrm>
            <a:off x="467544" y="1700808"/>
            <a:ext cx="44644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Színészként kezdte, 40-es évek elejétől kezdett rendezni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Ő nem az ellenállást hirdette, mint </a:t>
            </a:r>
            <a:r>
              <a:rPr lang="hu-HU" sz="2000" dirty="0" err="1" smtClean="0"/>
              <a:t>Rossellini</a:t>
            </a:r>
            <a:r>
              <a:rPr lang="hu-HU" sz="2000" dirty="0" smtClean="0"/>
              <a:t>, hanem előszeretettel fordult a háború utáni hétköznapok, helyzetek és sorsok felé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err="1" smtClean="0"/>
              <a:t>Biciklitolvajok</a:t>
            </a:r>
            <a:r>
              <a:rPr lang="hu-HU" sz="2000" dirty="0" smtClean="0"/>
              <a:t> (1948) – a mindennapiság drámája, nemcsak a társadalmi mondanivaló, hanem annak érzelmi része kerül előtérbe.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A sorompók lezárulnak (1952) – az irányzat </a:t>
            </a:r>
            <a:r>
              <a:rPr lang="hu-HU" sz="2000" dirty="0" err="1" smtClean="0"/>
              <a:t>záródarabja</a:t>
            </a:r>
            <a:r>
              <a:rPr lang="hu-HU" sz="2000" dirty="0" smtClean="0"/>
              <a:t>, valósághű részletek, ugyanakkor érzelmileg nagyon erős jelenetek</a:t>
            </a:r>
            <a:endParaRPr lang="hu-H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584</Words>
  <Application>Microsoft Office PowerPoint</Application>
  <PresentationFormat>Diavetítés a képernyőre (4:3 oldalarány)</PresentationFormat>
  <Paragraphs>50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Olasz neorealizmus</vt:lpstr>
      <vt:lpstr>1945 után</vt:lpstr>
      <vt:lpstr>Modernista jellemzők</vt:lpstr>
      <vt:lpstr>Neorealizmus</vt:lpstr>
      <vt:lpstr>A neorealizmus fontosabb formanyelvi újításai</vt:lpstr>
      <vt:lpstr>Luchino Visconti</vt:lpstr>
      <vt:lpstr>Roberto Rossellini</vt:lpstr>
      <vt:lpstr>Vittorio De 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Olasz neorealizmus</dc:title>
  <dc:creator>Admin</dc:creator>
  <cp:lastModifiedBy>Admin</cp:lastModifiedBy>
  <cp:revision>18</cp:revision>
  <dcterms:created xsi:type="dcterms:W3CDTF">2019-08-28T13:08:23Z</dcterms:created>
  <dcterms:modified xsi:type="dcterms:W3CDTF">2019-09-02T13:24:11Z</dcterms:modified>
</cp:coreProperties>
</file>