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1" r:id="rId1"/>
  </p:sldMasterIdLst>
  <p:sldIdLst>
    <p:sldId id="305" r:id="rId2"/>
    <p:sldId id="306" r:id="rId3"/>
    <p:sldId id="307" r:id="rId4"/>
    <p:sldId id="308" r:id="rId5"/>
    <p:sldId id="309" r:id="rId6"/>
    <p:sldId id="310" r:id="rId7"/>
    <p:sldId id="311" r:id="rId8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2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416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083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160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D7DE-61AE-4BC6-A87E-9454F8FD646E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A0FC-AF95-454C-A4E6-937690C7EE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584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5608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5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025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989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219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36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pPr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750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646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47844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378298" y="-223869"/>
            <a:ext cx="8633137" cy="6498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sz="2400" dirty="0"/>
          </a:p>
          <a:p>
            <a:pPr>
              <a:lnSpc>
                <a:spcPct val="150000"/>
              </a:lnSpc>
            </a:pPr>
            <a:r>
              <a:rPr lang="hu-HU" sz="2400" dirty="0"/>
              <a:t>1.	A rádiózás és a televíziózás története I.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a.	rádióhálózatok Amerikában, a BBC kialakulása Angliában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b.	a Telefonhírmondó és a Magyar Rádió indulása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c.	a magyar rádiós piac és a duális médiarend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d.	rádiós műsortípusok csoportosítása</a:t>
            </a:r>
          </a:p>
          <a:p>
            <a:pPr>
              <a:lnSpc>
                <a:spcPct val="150000"/>
              </a:lnSpc>
            </a:pPr>
            <a:endParaRPr lang="hu-HU" sz="2400" dirty="0"/>
          </a:p>
          <a:p>
            <a:pPr>
              <a:lnSpc>
                <a:spcPct val="150000"/>
              </a:lnSpc>
            </a:pPr>
            <a:r>
              <a:rPr lang="hu-HU" sz="2400" dirty="0"/>
              <a:t>2.	A rádiózás és a televíziózás története II.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a.	a magyar televíziózás története a rendszerváltásig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b.	televíziós modellek: USA vs. Európa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c.	a sokcsatornás modell 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d.	televíziós műsortípusok csoportosítása</a:t>
            </a:r>
          </a:p>
        </p:txBody>
      </p:sp>
      <p:sp>
        <p:nvSpPr>
          <p:cNvPr id="3" name="Téglalap 2"/>
          <p:cNvSpPr/>
          <p:nvPr/>
        </p:nvSpPr>
        <p:spPr>
          <a:xfrm>
            <a:off x="162216" y="6386779"/>
            <a:ext cx="3286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>
                <a:solidFill>
                  <a:schemeClr val="bg1"/>
                </a:solidFill>
              </a:rPr>
              <a:t>Műsorszerkesztés </a:t>
            </a:r>
            <a:r>
              <a:rPr lang="hu-HU" dirty="0" smtClean="0">
                <a:solidFill>
                  <a:schemeClr val="bg1"/>
                </a:solidFill>
              </a:rPr>
              <a:t>– témakörök 1.</a:t>
            </a: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649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110700" y="6386779"/>
            <a:ext cx="3286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>
                <a:solidFill>
                  <a:schemeClr val="bg1"/>
                </a:solidFill>
              </a:rPr>
              <a:t>Műsorszerkesztés </a:t>
            </a:r>
            <a:r>
              <a:rPr lang="hu-HU" dirty="0" smtClean="0">
                <a:solidFill>
                  <a:schemeClr val="bg1"/>
                </a:solidFill>
              </a:rPr>
              <a:t>– témakörök 2.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674512" y="0"/>
            <a:ext cx="710055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400" dirty="0"/>
              <a:t>3.	A hírműfajok </a:t>
            </a:r>
            <a:r>
              <a:rPr lang="hu-HU" sz="2400" dirty="0" err="1"/>
              <a:t>professzionalizálódása</a:t>
            </a:r>
            <a:r>
              <a:rPr lang="hu-HU" sz="2400" dirty="0"/>
              <a:t> I.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a.	hír és hírérték, 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b.	a hír fajtái, sztereotipizálás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c.	a hír struktúrája, lead, </a:t>
            </a:r>
            <a:r>
              <a:rPr lang="hu-HU" sz="2400" dirty="0" err="1"/>
              <a:t>headline</a:t>
            </a:r>
            <a:r>
              <a:rPr lang="hu-HU" sz="2400" dirty="0"/>
              <a:t>, 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d.	hírműsorok nézettsége, hallgatottsága</a:t>
            </a:r>
          </a:p>
          <a:p>
            <a:pPr>
              <a:lnSpc>
                <a:spcPct val="150000"/>
              </a:lnSpc>
            </a:pPr>
            <a:endParaRPr lang="hu-HU" sz="2400" dirty="0"/>
          </a:p>
          <a:p>
            <a:pPr>
              <a:lnSpc>
                <a:spcPct val="150000"/>
              </a:lnSpc>
            </a:pPr>
            <a:r>
              <a:rPr lang="hu-HU" sz="2400" dirty="0"/>
              <a:t>4.	A hírműfajok </a:t>
            </a:r>
            <a:r>
              <a:rPr lang="hu-HU" sz="2400" dirty="0" err="1"/>
              <a:t>professzionalizálódása</a:t>
            </a:r>
            <a:r>
              <a:rPr lang="hu-HU" sz="2400" dirty="0"/>
              <a:t> II.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a.	TV vs. rádió: a hírek sajátosságai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b.	objektivitás, formulázás, hírfaktorok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c.	a hírtovábbítás korszakai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d.	hír és formátum összefüggése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7360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-104158" y="6373900"/>
            <a:ext cx="36716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u-HU" dirty="0">
                <a:solidFill>
                  <a:schemeClr val="bg1"/>
                </a:solidFill>
              </a:rPr>
              <a:t>Műsorszerkesztés </a:t>
            </a:r>
            <a:r>
              <a:rPr lang="hu-HU" dirty="0" smtClean="0">
                <a:solidFill>
                  <a:schemeClr val="bg1"/>
                </a:solidFill>
              </a:rPr>
              <a:t>– témakörök 3.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3228304" y="1106234"/>
            <a:ext cx="6096000" cy="28050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hu-HU" sz="2400" dirty="0"/>
              <a:t>5.	Rádiózás a multimédia korában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a.	háttérrádiózás, </a:t>
            </a:r>
            <a:r>
              <a:rPr lang="hu-HU" sz="2400" dirty="0" err="1"/>
              <a:t>asszimetrikus</a:t>
            </a:r>
            <a:r>
              <a:rPr lang="hu-HU" sz="2400" dirty="0"/>
              <a:t> interaktivitás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b.	hallgatói elégedettség, interaktivitás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c.	a rádiós programing, alapelvek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d.	a szelektor funkciója, működése</a:t>
            </a:r>
          </a:p>
        </p:txBody>
      </p:sp>
    </p:spTree>
    <p:extLst>
      <p:ext uri="{BB962C8B-B14F-4D97-AF65-F5344CB8AC3E}">
        <p14:creationId xmlns:p14="http://schemas.microsoft.com/office/powerpoint/2010/main" val="1188442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0" y="6373900"/>
            <a:ext cx="3339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>
                <a:solidFill>
                  <a:schemeClr val="bg1"/>
                </a:solidFill>
              </a:rPr>
              <a:t>Műsorszerkesztés </a:t>
            </a:r>
            <a:r>
              <a:rPr lang="hu-HU" dirty="0" smtClean="0">
                <a:solidFill>
                  <a:schemeClr val="bg1"/>
                </a:solidFill>
              </a:rPr>
              <a:t>– témakörök  4.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3022242" y="0"/>
            <a:ext cx="6096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hu-HU" sz="2400" dirty="0"/>
              <a:t>6.	Médiaműfajok elmélete I.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a.	a műfaj megválasztásának alapelvei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b.	az interjú és fajtái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c.	a kérdezés típusai, követelményei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d.	az interjúkészítés szakaszai</a:t>
            </a:r>
          </a:p>
          <a:p>
            <a:pPr>
              <a:lnSpc>
                <a:spcPct val="150000"/>
              </a:lnSpc>
            </a:pPr>
            <a:endParaRPr lang="hu-HU" sz="2400" dirty="0"/>
          </a:p>
          <a:p>
            <a:pPr>
              <a:lnSpc>
                <a:spcPct val="150000"/>
              </a:lnSpc>
            </a:pPr>
            <a:r>
              <a:rPr lang="hu-HU" sz="2400" dirty="0" smtClean="0"/>
              <a:t>7</a:t>
            </a:r>
            <a:r>
              <a:rPr lang="hu-HU" sz="2400" dirty="0"/>
              <a:t>.	Médiaműfajok elmélete II.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a.	a riport és szerkezete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b.	a riport fajtái, a tényfeltáró riport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c.	valóságműfajok, az új állampolgár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d.	valóságműfajok tipológiája, kutatások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43050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97820" y="6488668"/>
            <a:ext cx="3286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>
                <a:solidFill>
                  <a:schemeClr val="bg1"/>
                </a:solidFill>
              </a:rPr>
              <a:t>Műsorszerkesztés </a:t>
            </a:r>
            <a:r>
              <a:rPr lang="hu-HU" dirty="0" smtClean="0">
                <a:solidFill>
                  <a:schemeClr val="bg1"/>
                </a:solidFill>
              </a:rPr>
              <a:t>– témakörök 5.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3022243" y="1354101"/>
            <a:ext cx="6096000" cy="335906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hu-HU" sz="2400" dirty="0"/>
              <a:t>8.	Műsorszerkesztés, -tervezés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a.	a formulázás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b.	műsortípusok a modern médiában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c.	a műsor, mint médiatermék; a kétpiacosság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d.	a műsorszerkesztés és -tervezés</a:t>
            </a:r>
          </a:p>
          <a:p>
            <a:pPr>
              <a:lnSpc>
                <a:spcPct val="150000"/>
              </a:lnSpc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381372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0" y="6386779"/>
            <a:ext cx="3286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>
                <a:solidFill>
                  <a:schemeClr val="bg1"/>
                </a:solidFill>
              </a:rPr>
              <a:t>Műsorszerkesztés </a:t>
            </a:r>
            <a:r>
              <a:rPr lang="hu-HU" dirty="0" smtClean="0">
                <a:solidFill>
                  <a:schemeClr val="bg1"/>
                </a:solidFill>
              </a:rPr>
              <a:t>– témakörök 6.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3009364" y="0"/>
            <a:ext cx="769298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400" dirty="0"/>
              <a:t>9.	</a:t>
            </a:r>
            <a:r>
              <a:rPr lang="hu-HU" sz="2400" b="1" i="1" dirty="0"/>
              <a:t>Rádiópragmatika, formátumok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a.	a reduktív szerkesztés lényege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b.	a reggeli rádióműsor szerepe, fontossága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c.	a rádióműsor pozicionálása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d.	rádiós formátumok</a:t>
            </a:r>
          </a:p>
          <a:p>
            <a:pPr>
              <a:lnSpc>
                <a:spcPct val="150000"/>
              </a:lnSpc>
            </a:pPr>
            <a:endParaRPr lang="hu-HU" sz="2400" dirty="0" smtClean="0"/>
          </a:p>
          <a:p>
            <a:pPr>
              <a:lnSpc>
                <a:spcPct val="150000"/>
              </a:lnSpc>
            </a:pPr>
            <a:r>
              <a:rPr lang="hu-HU" sz="2400" dirty="0" smtClean="0"/>
              <a:t>10</a:t>
            </a:r>
            <a:r>
              <a:rPr lang="hu-HU" sz="2400" dirty="0"/>
              <a:t>.	</a:t>
            </a:r>
            <a:r>
              <a:rPr lang="hu-HU" sz="2400" b="1" i="1" dirty="0"/>
              <a:t>A kisközösségi rádiózás és televíziózás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a.	fogalommeghatározás, célok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b.	kisközösségi média és a </a:t>
            </a:r>
            <a:r>
              <a:rPr lang="hu-HU" sz="2400" dirty="0" err="1"/>
              <a:t>triális</a:t>
            </a:r>
            <a:r>
              <a:rPr lang="hu-HU" sz="2400" dirty="0"/>
              <a:t> médiarend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c.	a közösségi rádió és televízióműsor sajátosságai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d.	interaktivitás a szabad rádiózásban</a:t>
            </a:r>
          </a:p>
        </p:txBody>
      </p:sp>
    </p:spTree>
    <p:extLst>
      <p:ext uri="{BB962C8B-B14F-4D97-AF65-F5344CB8AC3E}">
        <p14:creationId xmlns:p14="http://schemas.microsoft.com/office/powerpoint/2010/main" val="3168813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0" y="6488668"/>
            <a:ext cx="3286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>
                <a:solidFill>
                  <a:schemeClr val="bg1"/>
                </a:solidFill>
              </a:rPr>
              <a:t>Műsorszerkesztés – témakörök </a:t>
            </a:r>
            <a:r>
              <a:rPr lang="hu-HU" dirty="0" smtClean="0">
                <a:solidFill>
                  <a:schemeClr val="bg1"/>
                </a:solidFill>
              </a:rPr>
              <a:t>7.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3176789" y="1041841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hu-HU" dirty="0"/>
              <a:t>11.	</a:t>
            </a:r>
            <a:r>
              <a:rPr lang="hu-HU" sz="2400" b="1" i="1" dirty="0"/>
              <a:t>A konvergens televíziózás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a.	A konvergencia dimenziói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b.	a konvergens televízió intézményrendszere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c.	új paradigma, átalakuló mintázatok</a:t>
            </a:r>
          </a:p>
          <a:p>
            <a:pPr>
              <a:lnSpc>
                <a:spcPct val="150000"/>
              </a:lnSpc>
            </a:pPr>
            <a:r>
              <a:rPr lang="hu-HU" sz="2400" dirty="0"/>
              <a:t>d.	tévés stratégiák, kontextus termelők</a:t>
            </a:r>
          </a:p>
        </p:txBody>
      </p:sp>
    </p:spTree>
    <p:extLst>
      <p:ext uri="{BB962C8B-B14F-4D97-AF65-F5344CB8AC3E}">
        <p14:creationId xmlns:p14="http://schemas.microsoft.com/office/powerpoint/2010/main" val="232767778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ív">
  <a:themeElements>
    <a:clrScheme name="Retrospektív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etrospektív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742</TotalTime>
  <Words>49</Words>
  <Application>Microsoft Office PowerPoint</Application>
  <PresentationFormat>Szélesvásznú</PresentationFormat>
  <Paragraphs>67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Retrospektív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Józsi</dc:creator>
  <cp:lastModifiedBy>Windows-felhasználó</cp:lastModifiedBy>
  <cp:revision>66</cp:revision>
  <dcterms:created xsi:type="dcterms:W3CDTF">2016-05-23T21:59:41Z</dcterms:created>
  <dcterms:modified xsi:type="dcterms:W3CDTF">2018-02-26T22:35:35Z</dcterms:modified>
</cp:coreProperties>
</file>