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9" r:id="rId23"/>
    <p:sldId id="278" r:id="rId24"/>
    <p:sldId id="279" r:id="rId25"/>
    <p:sldId id="280" r:id="rId26"/>
    <p:sldId id="281" r:id="rId27"/>
    <p:sldId id="282" r:id="rId28"/>
    <p:sldId id="299" r:id="rId29"/>
    <p:sldId id="300" r:id="rId30"/>
    <p:sldId id="293" r:id="rId31"/>
    <p:sldId id="290" r:id="rId32"/>
  </p:sldIdLst>
  <p:sldSz cx="9144000" cy="6858000" type="screen4x3"/>
  <p:notesSz cx="6858000" cy="9144000"/>
  <p:defaultTextStyle>
    <a:defPPr>
      <a:defRPr lang="hu-H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  <a:defRPr/>
            </a:pPr>
            <a:endParaRPr lang="hu-HU" altLang="hu-HU" sz="3200" smtClean="0">
              <a:solidFill>
                <a:srgbClr val="595959"/>
              </a:solidFill>
              <a:latin typeface="News Gothic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C5B01-1045-48DD-A4B4-E2BEFFC58FE9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3DD8B-28F8-4E19-A415-F2E84CE3E15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2141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5EC0-E9D3-4AC9-8C72-961388A980EC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E023-D359-4594-B7F1-E1BA73BC705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0834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E9BF-F561-4258-9058-D2531D31CD36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B3CE-1E81-497E-8618-6539AF19BB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915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6E9D-B4DD-48BF-9B96-BA46F80EEEF5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1243-EDEA-4AC7-92DD-49A6A325D97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3529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E643-92EC-4545-B075-89DEBF0077AC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C933-EE70-470D-821A-91004971981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895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E34B-F3D3-4845-B1B9-D655C9F9C87B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359F-48CC-450E-BE2C-0FE4C36F3B9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842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FD11-E13C-4CAA-B36C-0E27E9D4FFE7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5C5B-3EE7-46DD-AC56-1561A6D02F0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0004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6FFC-3A50-4AFB-843A-C6BABDE70F97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3799A-6084-4372-B5FB-8A4E0416D3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834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B3EF-4DAC-4D11-880C-F138DCBFAD52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9EF5-5B8B-4B07-84AE-2F604A612C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854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C91D8-6CE3-4127-8BC4-DBE86321202B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0115-F887-4DF4-9C48-7B16FCD4FC0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891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FE21F-7FD5-4CE4-AFB2-F95A88AF865B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EA40-C108-475C-B0A2-29CA7CD1292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3499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7F6A-3B77-4BD2-BFD2-893608547312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82A1-432C-4E1C-95A4-4779149B091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732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text styles</a:t>
            </a:r>
          </a:p>
          <a:p>
            <a:pPr lvl="1"/>
            <a:r>
              <a:rPr lang="hu-HU" altLang="hu-HU" smtClean="0"/>
              <a:t>Second level</a:t>
            </a:r>
          </a:p>
          <a:p>
            <a:pPr lvl="2"/>
            <a:r>
              <a:rPr lang="hu-HU" altLang="hu-HU" smtClean="0"/>
              <a:t>Third level</a:t>
            </a:r>
          </a:p>
          <a:p>
            <a:pPr lvl="3"/>
            <a:r>
              <a:rPr lang="hu-HU" altLang="hu-HU" smtClean="0"/>
              <a:t>Fourth level</a:t>
            </a:r>
          </a:p>
          <a:p>
            <a:pPr lvl="4"/>
            <a:r>
              <a:rPr lang="hu-HU" altLang="hu-H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pPr>
              <a:defRPr/>
            </a:pPr>
            <a:fld id="{CE18F872-C8F1-47A7-9CDD-BA4EF00C05FC}" type="datetime1">
              <a:rPr lang="hu-HU" altLang="hu-HU"/>
              <a:pPr>
                <a:defRPr/>
              </a:pPr>
              <a:t>2020. 09. 27.</a:t>
            </a:fld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6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pPr>
              <a:defRPr/>
            </a:pPr>
            <a:fld id="{3F173EF0-2D84-44B5-A502-81C667D6B47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4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2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066800"/>
            <a:ext cx="6499225" cy="2667000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r>
              <a:rPr lang="hu-HU" altLang="hu-HU" dirty="0" smtClean="0">
                <a:ea typeface="ＭＳ Ｐゴシック" panose="020B0600070205080204" pitchFamily="34" charset="-128"/>
              </a:rPr>
              <a:t/>
            </a:r>
            <a:br>
              <a:rPr lang="hu-HU" altLang="hu-HU" dirty="0" smtClean="0">
                <a:ea typeface="ＭＳ Ｐゴシック" panose="020B0600070205080204" pitchFamily="34" charset="-128"/>
              </a:rPr>
            </a:br>
            <a:r>
              <a:rPr lang="hu-HU" altLang="hu-HU" dirty="0" smtClean="0">
                <a:ea typeface="ＭＳ Ｐゴシック" panose="020B0600070205080204" pitchFamily="34" charset="-128"/>
              </a:rPr>
              <a:t/>
            </a:r>
            <a:br>
              <a:rPr lang="hu-HU" altLang="hu-HU" dirty="0" smtClean="0">
                <a:ea typeface="ＭＳ Ｐゴシック" panose="020B0600070205080204" pitchFamily="34" charset="-128"/>
              </a:rPr>
            </a:br>
            <a:r>
              <a:rPr lang="hu-HU" altLang="hu-HU" dirty="0" smtClean="0">
                <a:ea typeface="ＭＳ Ｐゴシック" panose="020B0600070205080204" pitchFamily="34" charset="-128"/>
              </a:rPr>
              <a:t>Az empirikus munka megtervezésének lépései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22388" y="3733800"/>
            <a:ext cx="6499225" cy="915988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endParaRPr lang="hu-HU" altLang="hu-HU" sz="1900" b="1" dirty="0" smtClean="0">
              <a:solidFill>
                <a:srgbClr val="89898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322388" y="5105400"/>
            <a:ext cx="685006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F7F7F"/>
                </a:solidFill>
                <a:latin typeface="Arial" panose="020B0604020202020204" pitchFamily="34" charset="0"/>
              </a:rPr>
              <a:t>Pintér Petra – Galambos László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400" i="1" dirty="0">
                <a:solidFill>
                  <a:srgbClr val="7F7F7F"/>
                </a:solidFill>
                <a:latin typeface="Arial" panose="020B0604020202020204" pitchFamily="34" charset="0"/>
              </a:rPr>
              <a:t>Adatfelvételi módszerek, kvalitatív kutatási technikák PhD-kurzus diasora alapján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F7F7F"/>
                </a:solidFill>
                <a:latin typeface="Arial" panose="020B0604020202020204" pitchFamily="34" charset="0"/>
              </a:rPr>
              <a:t>2020. </a:t>
            </a:r>
            <a:r>
              <a:rPr lang="hu-HU" altLang="hu-HU" sz="1800">
                <a:solidFill>
                  <a:srgbClr val="7F7F7F"/>
                </a:solidFill>
                <a:latin typeface="Arial" panose="020B0604020202020204" pitchFamily="34" charset="0"/>
              </a:rPr>
              <a:t>szeptember </a:t>
            </a:r>
            <a:r>
              <a:rPr lang="hu-HU" altLang="hu-HU" sz="1800" smtClean="0">
                <a:solidFill>
                  <a:srgbClr val="7F7F7F"/>
                </a:solidFill>
                <a:latin typeface="Arial" panose="020B0604020202020204" pitchFamily="34" charset="0"/>
              </a:rPr>
              <a:t>21</a:t>
            </a:r>
            <a:r>
              <a:rPr lang="hu-HU" altLang="hu-H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hu-HU" altLang="hu-HU" sz="1800" smtClean="0">
                <a:solidFill>
                  <a:srgbClr val="7F7F7F"/>
                </a:solidFill>
                <a:latin typeface="Arial" panose="020B0604020202020204" pitchFamily="34" charset="0"/>
              </a:rPr>
              <a:t>30</a:t>
            </a:r>
            <a:r>
              <a:rPr lang="hu-HU" altLang="hu-HU" sz="1800" dirty="0" smtClean="0">
                <a:solidFill>
                  <a:srgbClr val="7F7F7F"/>
                </a:solidFill>
                <a:latin typeface="Arial" panose="020B0604020202020204" pitchFamily="34" charset="0"/>
              </a:rPr>
              <a:t>. </a:t>
            </a:r>
            <a:endParaRPr lang="hu-HU" altLang="hu-HU" sz="18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49275" y="263525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FONTOS,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8042275" cy="2590800"/>
          </a:xfrm>
        </p:spPr>
        <p:txBody>
          <a:bodyPr anchor="ctr"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hu-HU" altLang="hu-HU" sz="4800" smtClean="0">
                <a:solidFill>
                  <a:srgbClr val="2C7C9F"/>
                </a:solidFill>
                <a:ea typeface="ＭＳ Ｐゴシック" panose="020B0600070205080204" pitchFamily="34" charset="-128"/>
              </a:rPr>
              <a:t>hogy meg tudjuk határozni, hogy </a:t>
            </a:r>
            <a:r>
              <a:rPr lang="hu-HU" altLang="hu-HU" sz="480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mi az elemzési egységünk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549275" y="4572000"/>
            <a:ext cx="804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rgbClr val="7F7F7F"/>
                </a:solidFill>
                <a:latin typeface="Arial" panose="020B0604020202020204" pitchFamily="34" charset="0"/>
              </a:rPr>
              <a:t>Alapsokaság: populáció (N)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549275" y="5257800"/>
            <a:ext cx="804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rgbClr val="7F7F7F"/>
                </a:solidFill>
                <a:latin typeface="Arial" panose="020B0604020202020204" pitchFamily="34" charset="0"/>
              </a:rPr>
              <a:t>Minta: akiket vizsgálunk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Elemzési egységekkel kapcsolatos okfejtési hibák: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514600"/>
            <a:ext cx="38401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1700" b="1" smtClean="0">
                <a:solidFill>
                  <a:schemeClr val="accent1"/>
                </a:solidFill>
                <a:ea typeface="ＭＳ Ｐゴシック" panose="020B0600070205080204" pitchFamily="34" charset="-128"/>
              </a:rPr>
              <a:t>Ökológiai tévkövetkeztetés: </a:t>
            </a:r>
            <a:r>
              <a:rPr lang="hu-HU" altLang="hu-HU" sz="1700" smtClean="0">
                <a:ea typeface="ＭＳ Ｐゴシック" panose="020B0600070205080204" pitchFamily="34" charset="-128"/>
              </a:rPr>
              <a:t>amikor kizárólag </a:t>
            </a:r>
            <a:r>
              <a:rPr lang="hu-HU" altLang="hu-HU" sz="170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nagyobb egységek megfigyelése alapján – tévesen – egyénekre vonatkozó következtetéseket hozunk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1700" smtClean="0">
                <a:ea typeface="ＭＳ Ｐゴシック" panose="020B0600070205080204" pitchFamily="34" charset="-128"/>
              </a:rPr>
              <a:t>Választás: az egyik (női) jelölt támogatottsága – a körzetekről népszámlálási adataink vannak (ott támogatták legtöbben, ahol több a fiatal – biztos, hogy a fiatalok támogatták?)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1700" smtClean="0">
                <a:ea typeface="ＭＳ Ｐゴシック" panose="020B0600070205080204" pitchFamily="34" charset="-128"/>
              </a:rPr>
              <a:t>Ahol sok a bevándorló és sok a bűncselekmény, ott a bevándorlók bűnöznek?</a:t>
            </a:r>
          </a:p>
          <a:p>
            <a:pPr eaLnBrk="1" hangingPunct="1">
              <a:lnSpc>
                <a:spcPct val="90000"/>
              </a:lnSpc>
            </a:pPr>
            <a:endParaRPr lang="hu-HU" altLang="hu-HU" sz="1700" smtClean="0">
              <a:ea typeface="ＭＳ Ｐゴシック" panose="020B0600070205080204" pitchFamily="34" charset="-128"/>
            </a:endParaRP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2514600"/>
            <a:ext cx="3840162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1700" b="1" smtClean="0">
                <a:solidFill>
                  <a:srgbClr val="2C7C9F"/>
                </a:solidFill>
                <a:ea typeface="ＭＳ Ｐゴシック" panose="020B0600070205080204" pitchFamily="34" charset="-128"/>
              </a:rPr>
              <a:t>Individualisztikus tévkövetkeztetés: </a:t>
            </a:r>
            <a:r>
              <a:rPr lang="hu-HU" altLang="hu-HU" sz="170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az általános szabályszerűségek és kivételek összeegyeztetése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1700" smtClean="0">
                <a:ea typeface="ＭＳ Ｐゴシック" panose="020B0600070205080204" pitchFamily="34" charset="-128"/>
              </a:rPr>
              <a:t>Ha ismerek egy gazdag demokratát, akkor a gazdagok a demokratákra szavaznak? 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49275" y="1444625"/>
            <a:ext cx="804227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000">
                <a:solidFill>
                  <a:srgbClr val="2C7C9F"/>
                </a:solidFill>
              </a:rPr>
              <a:t>Ökológiai és individualisztikus tévkövetkeztetés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Elemzési egységekkel kapcsolatos okfejtési hibák: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244725"/>
            <a:ext cx="3840163" cy="4003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1900" b="1" smtClean="0">
                <a:solidFill>
                  <a:schemeClr val="accent1"/>
                </a:solidFill>
                <a:ea typeface="ＭＳ Ｐゴシック" panose="020B0600070205080204" pitchFamily="34" charset="-128"/>
              </a:rPr>
              <a:t>Redukcionizmus: </a:t>
            </a:r>
            <a:r>
              <a:rPr lang="hu-HU" altLang="hu-HU" sz="1900" smtClean="0">
                <a:ea typeface="ＭＳ Ｐゴシック" panose="020B0600070205080204" pitchFamily="34" charset="-128"/>
              </a:rPr>
              <a:t>Komplex jelenségek vizsgálatánál és magyarázatánál valaki </a:t>
            </a:r>
            <a:r>
              <a:rPr lang="hu-HU" altLang="hu-HU" sz="190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túl szűkre veszi azoknak a fogalom- és változófajtáknak a körét, amelyek szerinte okként szóba jöhetnek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1900" smtClean="0">
                <a:ea typeface="ＭＳ Ｐゴシック" panose="020B0600070205080204" pitchFamily="34" charset="-128"/>
              </a:rPr>
              <a:t>Egyszerű magyarázatra redukálja, ami a valóságban nagyon is bonyolult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2244725"/>
            <a:ext cx="3924300" cy="369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1800" smtClean="0">
                <a:ea typeface="ＭＳ Ｐゴシック" panose="020B0600070205080204" pitchFamily="34" charset="-128"/>
              </a:rPr>
              <a:t>Szociológus, pszichológus, közgazdász csak a saját szakmájára vonatkozó magyarázatot látja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1800" smtClean="0">
                <a:ea typeface="ＭＳ Ｐゴシック" panose="020B0600070205080204" pitchFamily="34" charset="-128"/>
              </a:rPr>
              <a:t>MINDENFAJTA redukcionizmus azt mondja, hogy </a:t>
            </a:r>
            <a:r>
              <a:rPr lang="hu-HU" altLang="hu-HU" sz="180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bizonyos elemzési egységek, illetve változók fontosabbak a többinél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1800" smtClean="0">
                <a:ea typeface="ＭＳ Ｐゴシック" panose="020B0600070205080204" pitchFamily="34" charset="-128"/>
              </a:rPr>
              <a:t>Akkor lép fel, ha </a:t>
            </a:r>
            <a:r>
              <a:rPr lang="hu-HU" altLang="hu-HU" sz="180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nem megfelelő elemzési egységet használunk (időbeli, térbeli, gondolkodásbeli)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549275" y="1444625"/>
            <a:ext cx="80422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000">
                <a:solidFill>
                  <a:srgbClr val="2C7C9F"/>
                </a:solidFill>
              </a:rPr>
              <a:t>Redukcionizmus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Az idődimenzió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828800"/>
            <a:ext cx="8042275" cy="4114800"/>
          </a:xfrm>
        </p:spPr>
        <p:txBody>
          <a:bodyPr/>
          <a:lstStyle/>
          <a:p>
            <a:pPr eaLnBrk="1" hangingPunct="1"/>
            <a:r>
              <a:rPr lang="hu-HU" altLang="hu-HU" sz="3800" smtClean="0">
                <a:solidFill>
                  <a:srgbClr val="2C7C9F"/>
                </a:solidFill>
                <a:ea typeface="ＭＳ Ｐゴシック" panose="020B0600070205080204" pitchFamily="34" charset="-128"/>
              </a:rPr>
              <a:t>Megfigyeléseinket végezhetjük többé-kevésbé egyidőben</a:t>
            </a:r>
          </a:p>
          <a:p>
            <a:pPr eaLnBrk="1" hangingPunct="1"/>
            <a:r>
              <a:rPr lang="hu-HU" altLang="hu-HU" sz="3800" smtClean="0">
                <a:solidFill>
                  <a:srgbClr val="2C7C9F"/>
                </a:solidFill>
                <a:ea typeface="ＭＳ Ｐゴシック" panose="020B0600070205080204" pitchFamily="34" charset="-128"/>
              </a:rPr>
              <a:t>Vagy szándékosan kiterjeszthetjük hosszabb időszakra is</a:t>
            </a:r>
          </a:p>
          <a:p>
            <a:pPr eaLnBrk="1" hangingPunct="1"/>
            <a:endParaRPr lang="hu-HU" altLang="hu-HU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Idődimenzió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hu-HU" altLang="hu-HU" sz="2800" smtClean="0">
                <a:ea typeface="ＭＳ Ｐゴシック" panose="020B0600070205080204" pitchFamily="34" charset="-128"/>
              </a:rPr>
              <a:t>Keresztmetszeti vizsgálatok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hu-HU" altLang="hu-HU" sz="2800" smtClean="0">
                <a:ea typeface="ＭＳ Ｐゴシック" panose="020B0600070205080204" pitchFamily="34" charset="-128"/>
              </a:rPr>
              <a:t>Longitudinális vizsgálatok</a:t>
            </a:r>
          </a:p>
          <a:p>
            <a:pPr lvl="1" eaLnBrk="1" hangingPunct="1"/>
            <a:r>
              <a:rPr lang="hu-HU" altLang="hu-HU" smtClean="0">
                <a:ea typeface="ＭＳ Ｐゴシック" panose="020B0600070205080204" pitchFamily="34" charset="-128"/>
              </a:rPr>
              <a:t>Trendvizsgálat</a:t>
            </a:r>
          </a:p>
          <a:p>
            <a:pPr lvl="1" eaLnBrk="1" hangingPunct="1"/>
            <a:r>
              <a:rPr lang="hu-HU" altLang="hu-HU" smtClean="0">
                <a:ea typeface="ＭＳ Ｐゴシック" panose="020B0600070205080204" pitchFamily="34" charset="-128"/>
              </a:rPr>
              <a:t>Kohorszvizsgálat</a:t>
            </a:r>
          </a:p>
          <a:p>
            <a:pPr lvl="1" eaLnBrk="1" hangingPunct="1"/>
            <a:r>
              <a:rPr lang="hu-HU" altLang="hu-HU" smtClean="0">
                <a:ea typeface="ＭＳ Ｐゴシック" panose="020B0600070205080204" pitchFamily="34" charset="-128"/>
              </a:rPr>
              <a:t>Panelvizsgálat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49275" y="38100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1. Keresztmetszeti vizsgálatok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981200"/>
            <a:ext cx="3840163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Keresztmetszetet vesz egy jelenségről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egy adott időben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A felderítő és leíró kutatások gyakran keresztmetszetiek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A magyarázó kutatások között sok a keresztmetszeti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1981200"/>
            <a:ext cx="3840162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Hátránya: csak egyetlen időbeli keresztmetszetet vizsgál,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pillanatfelvételt készít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Ok-okozati folyamatok megértésére törekszik, de csak egyetlen időpillanatot vizsgál meg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Felmerül az általánosítás kérdése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Megoldás: adatgyűjtés más időpontokban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2. Longitudinális vizsgálatok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209800"/>
            <a:ext cx="3840163" cy="37338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Hosszabb időn keresztül </a:t>
            </a:r>
            <a:r>
              <a:rPr lang="hu-HU" altLang="hu-HU" smtClean="0">
                <a:ea typeface="ＭＳ Ｐゴシック" panose="020B0600070205080204" pitchFamily="34" charset="-128"/>
              </a:rPr>
              <a:t>folyik egy adott jelenség megfigyelése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Használhatnak más longitudinális vizsgálatok által már rögzített anyagokat (támogatottság-felmérés vagy népszámlálás)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2209800"/>
            <a:ext cx="3997325" cy="3733800"/>
          </a:xfrm>
        </p:spPr>
        <p:txBody>
          <a:bodyPr/>
          <a:lstStyle/>
          <a:p>
            <a:pPr eaLnBrk="1" hangingPunct="1"/>
            <a:r>
              <a:rPr lang="hu-HU" altLang="hu-HU" sz="2800" smtClean="0">
                <a:solidFill>
                  <a:srgbClr val="2C7C9F"/>
                </a:solidFill>
                <a:ea typeface="ＭＳ Ｐゴシック" panose="020B0600070205080204" pitchFamily="34" charset="-128"/>
              </a:rPr>
              <a:t>Három típusa van: </a:t>
            </a:r>
            <a:r>
              <a:rPr lang="hu-HU" altLang="hu-HU" sz="2800" b="1" smtClean="0">
                <a:solidFill>
                  <a:srgbClr val="2C7C9F"/>
                </a:solidFill>
                <a:ea typeface="ＭＳ Ｐゴシック" panose="020B0600070205080204" pitchFamily="34" charset="-128"/>
              </a:rPr>
              <a:t>trendvizsgálatok, kohorszvizsgálatok, panelvizsgálatok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ea typeface="ＭＳ Ｐゴシック" panose="020B0600070205080204" pitchFamily="34" charset="-128"/>
              </a:rPr>
              <a:t>2. a) Trendvizsgálatok és 2. b) Kohorszvizsgálatok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Egy populációban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az idővel bekövetkező változásokat vizsgálják 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Népszámlálás (Carpini és Scott Keeter 1991) – tájékozottabbak-e a kortársaink az előző generációknál (iskolázottabbak voltak)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Speciális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alpopulációkat tanulmányoznak és megnézik, hogy idővel hogyan változnak </a:t>
            </a:r>
            <a:r>
              <a:rPr lang="hu-HU" altLang="hu-HU" smtClean="0">
                <a:ea typeface="ＭＳ Ｐゴシック" panose="020B0600070205080204" pitchFamily="34" charset="-128"/>
              </a:rPr>
              <a:t>(pl. Az ‘50-es években születettek)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Davis 1992: politikai beállítottság eltolódott-e a liberalizmus irányába?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2. c) Panelvizsgálatok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Minden alkalommal ugyanazokat az embereket </a:t>
            </a:r>
            <a:r>
              <a:rPr lang="hu-HU" altLang="hu-HU" smtClean="0">
                <a:ea typeface="ＭＳ Ｐゴシック" panose="020B0600070205080204" pitchFamily="34" charset="-128"/>
              </a:rPr>
              <a:t>vizsgáljuk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Támogatottság: látszólag lehet, hogy nincs változás, miközben mindenki átpártolt egy másik párthoz – ezt mutatja meg</a:t>
            </a:r>
          </a:p>
        </p:txBody>
      </p: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Maga a vizsgálat is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hatással lehet a vizsgált alanyokra</a:t>
            </a:r>
            <a:r>
              <a:rPr lang="hu-HU" altLang="hu-HU" smtClean="0">
                <a:ea typeface="ＭＳ Ｐゴシック" panose="020B0600070205080204" pitchFamily="34" charset="-128"/>
              </a:rPr>
              <a:t>, változtathat az attitűdjükön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549275" y="57150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3 fajta longitudinális vizsgálat összehasonlítása</a:t>
            </a:r>
          </a:p>
        </p:txBody>
      </p:sp>
      <p:sp>
        <p:nvSpPr>
          <p:cNvPr id="21507" name="Text Placeholder 5"/>
          <p:cNvSpPr>
            <a:spLocks noGrp="1"/>
          </p:cNvSpPr>
          <p:nvPr>
            <p:ph type="body" idx="1"/>
          </p:nvPr>
        </p:nvSpPr>
        <p:spPr>
          <a:xfrm>
            <a:off x="549275" y="1908175"/>
            <a:ext cx="2346325" cy="750888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6FB7D7"/>
                </a:solidFill>
                <a:ea typeface="ＭＳ Ｐゴシック" panose="020B0600070205080204" pitchFamily="34" charset="-128"/>
              </a:rPr>
              <a:t>Trendvizsgálat</a:t>
            </a:r>
          </a:p>
        </p:txBody>
      </p:sp>
      <p:sp>
        <p:nvSpPr>
          <p:cNvPr id="21508" name="Content Placeholder 6"/>
          <p:cNvSpPr>
            <a:spLocks noGrp="1"/>
          </p:cNvSpPr>
          <p:nvPr>
            <p:ph sz="half" idx="2"/>
          </p:nvPr>
        </p:nvSpPr>
        <p:spPr>
          <a:xfrm>
            <a:off x="549275" y="2898775"/>
            <a:ext cx="2346325" cy="21494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Vallási hovatartozás-ban idővel beállt változások</a:t>
            </a:r>
          </a:p>
        </p:txBody>
      </p:sp>
      <p:sp>
        <p:nvSpPr>
          <p:cNvPr id="21509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3600" y="1989138"/>
            <a:ext cx="2647950" cy="750887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6FB7D7"/>
                </a:solidFill>
                <a:ea typeface="ＭＳ Ｐゴシック" panose="020B0600070205080204" pitchFamily="34" charset="-128"/>
              </a:rPr>
              <a:t>Panelvizsgálat</a:t>
            </a:r>
          </a:p>
        </p:txBody>
      </p:sp>
      <p:sp>
        <p:nvSpPr>
          <p:cNvPr id="21510" name="Content Placeholder 8"/>
          <p:cNvSpPr>
            <a:spLocks noGrp="1"/>
          </p:cNvSpPr>
          <p:nvPr>
            <p:ph sz="quarter" idx="4"/>
          </p:nvPr>
        </p:nvSpPr>
        <p:spPr>
          <a:xfrm>
            <a:off x="5943600" y="2898775"/>
            <a:ext cx="2647950" cy="21494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Teljes népességből vagy valamilyen részpopulációból vett mintát vizsgál időről időre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3276600" y="1908175"/>
            <a:ext cx="2286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>
                <a:solidFill>
                  <a:srgbClr val="6FB7D7"/>
                </a:solidFill>
              </a:rPr>
              <a:t>Kohorsz-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>
                <a:solidFill>
                  <a:srgbClr val="6FB7D7"/>
                </a:solidFill>
              </a:rPr>
              <a:t>vizsgálat</a:t>
            </a:r>
          </a:p>
        </p:txBody>
      </p:sp>
      <p:sp>
        <p:nvSpPr>
          <p:cNvPr id="21512" name="TextBox 10"/>
          <p:cNvSpPr txBox="1">
            <a:spLocks noChangeArrowheads="1"/>
          </p:cNvSpPr>
          <p:nvPr/>
        </p:nvSpPr>
        <p:spPr bwMode="auto">
          <a:xfrm>
            <a:off x="3505200" y="2898775"/>
            <a:ext cx="2438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</a:pPr>
            <a:r>
              <a:rPr lang="hu-HU" altLang="hu-HU" sz="1800"/>
              <a:t>Egy nemzedék vallási hovatartozásában bekövetkezett változások követése</a:t>
            </a: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549275" y="4930775"/>
            <a:ext cx="501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rgbClr val="2C7C9F"/>
                </a:solidFill>
              </a:rPr>
              <a:t>Csak a nettó változásokat fedik fel</a:t>
            </a:r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5943600" y="4930775"/>
            <a:ext cx="2647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rgbClr val="2C7C9F"/>
                </a:solidFill>
              </a:rPr>
              <a:t>Problémát jelent a lemorzsolódás</a:t>
            </a:r>
          </a:p>
        </p:txBody>
      </p:sp>
      <p:sp>
        <p:nvSpPr>
          <p:cNvPr id="21515" name="TextBox 13"/>
          <p:cNvSpPr txBox="1">
            <a:spLocks noChangeArrowheads="1"/>
          </p:cNvSpPr>
          <p:nvPr/>
        </p:nvSpPr>
        <p:spPr bwMode="auto">
          <a:xfrm>
            <a:off x="762000" y="5576888"/>
            <a:ext cx="7543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>
                <a:solidFill>
                  <a:srgbClr val="2C7C9F"/>
                </a:solidFill>
              </a:rPr>
              <a:t>Előnyük: </a:t>
            </a:r>
            <a:r>
              <a:rPr lang="hu-HU" altLang="hu-HU" sz="1800" b="1">
                <a:solidFill>
                  <a:srgbClr val="C00000"/>
                </a:solidFill>
              </a:rPr>
              <a:t>részletes információkat nyerün</a:t>
            </a:r>
            <a:r>
              <a:rPr lang="hu-HU" altLang="hu-HU" sz="1800" b="1">
                <a:solidFill>
                  <a:srgbClr val="2C7C9F"/>
                </a:solidFill>
              </a:rPr>
              <a:t>k az időbeli folyamatokról. Ennek azonban időben és pénzben nagy ára van.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371600"/>
            <a:ext cx="6499225" cy="1725613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r>
              <a:rPr lang="hu-HU" altLang="hu-HU" dirty="0" smtClean="0">
                <a:ea typeface="ＭＳ Ｐゴシック" panose="020B0600070205080204" pitchFamily="34" charset="-128"/>
              </a:rPr>
              <a:t>Tudományos kutatás </a:t>
            </a:r>
            <a:br>
              <a:rPr lang="hu-HU" altLang="hu-HU" dirty="0" smtClean="0">
                <a:ea typeface="ＭＳ Ｐゴシック" panose="020B0600070205080204" pitchFamily="34" charset="-128"/>
              </a:rPr>
            </a:br>
            <a:r>
              <a:rPr lang="hu-HU" altLang="hu-HU" sz="3400" dirty="0" smtClean="0">
                <a:ea typeface="ＭＳ Ｐゴシック" panose="020B0600070205080204" pitchFamily="34" charset="-128"/>
              </a:rPr>
              <a:t>- megfigyelés</a:t>
            </a:r>
            <a:br>
              <a:rPr lang="hu-HU" altLang="hu-HU" sz="3400" dirty="0" smtClean="0">
                <a:ea typeface="ＭＳ Ｐゴシック" panose="020B0600070205080204" pitchFamily="34" charset="-128"/>
              </a:rPr>
            </a:br>
            <a:r>
              <a:rPr lang="hu-HU" altLang="hu-HU" sz="3400" dirty="0" smtClean="0">
                <a:ea typeface="ＭＳ Ｐゴシック" panose="020B0600070205080204" pitchFamily="34" charset="-128"/>
              </a:rPr>
              <a:t>- értelmezés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322388" y="3097213"/>
            <a:ext cx="6499225" cy="1169987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6FB7D7"/>
              </a:buClr>
              <a:defRPr/>
            </a:pPr>
            <a:r>
              <a:rPr lang="hu-HU" altLang="hu-HU" sz="2200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  <a:t>Ezek előtt azonban tervre van szükségünk: </a:t>
            </a:r>
            <a:br>
              <a:rPr lang="hu-HU" altLang="hu-HU" sz="2200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</a:br>
            <a:r>
              <a:rPr lang="hu-HU" altLang="hu-HU" sz="22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mit akarunk megfigyelni, miért és hogyan?</a:t>
            </a:r>
          </a:p>
          <a:p>
            <a:pPr>
              <a:lnSpc>
                <a:spcPct val="80000"/>
              </a:lnSpc>
              <a:buClr>
                <a:srgbClr val="6FB7D7"/>
              </a:buClr>
              <a:defRPr/>
            </a:pPr>
            <a:r>
              <a:rPr lang="hu-HU" altLang="hu-HU" sz="1900" b="1" dirty="0" smtClean="0">
                <a:solidFill>
                  <a:schemeClr val="accent1"/>
                </a:solidFill>
                <a:ea typeface="ＭＳ Ｐゴシック" panose="020B0600070205080204" pitchFamily="34" charset="-128"/>
              </a:rPr>
              <a:t>ERRŐL SZÓL A KUTATÁSI TERV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longitudinális vizsgálatok időbeli korlátai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549275" y="2347913"/>
            <a:ext cx="3840163" cy="3595687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Időbeli trend</a:t>
            </a:r>
            <a:r>
              <a:rPr lang="hu-HU" altLang="hu-HU" smtClean="0">
                <a:ea typeface="ＭＳ Ｐゴシック" panose="020B0600070205080204" pitchFamily="34" charset="-128"/>
              </a:rPr>
              <a:t>et megállapíthatunk, ha egyértelmű a változók időbeli sorrendje (marihuána–LSD)</a:t>
            </a:r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4"/>
          </p:nvPr>
        </p:nvSpPr>
        <p:spPr>
          <a:xfrm>
            <a:off x="4751388" y="2347913"/>
            <a:ext cx="3840162" cy="3595687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Életút-interjúk</a:t>
            </a:r>
            <a:r>
              <a:rPr lang="hu-HU" altLang="hu-HU" smtClean="0">
                <a:ea typeface="ＭＳ Ｐゴシック" panose="020B0600070205080204" pitchFamily="34" charset="-128"/>
              </a:rPr>
              <a:t>: megkérhetjük az alanyokat, hogy emlékezzenek vissza: néha rosszul emlékeznek vagy nem mondanak igazat (győzteshez húzás)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Kutatás megtervezésének kezdő lépései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549275" y="1452563"/>
            <a:ext cx="3840163" cy="1671637"/>
          </a:xfrm>
        </p:spPr>
        <p:txBody>
          <a:bodyPr anchor="ctr"/>
          <a:lstStyle/>
          <a:p>
            <a:pPr eaLnBrk="1" hangingPunct="1"/>
            <a:r>
              <a:rPr lang="hu-HU" altLang="hu-HU" dirty="0" smtClean="0">
                <a:solidFill>
                  <a:srgbClr val="6FB7D7"/>
                </a:solidFill>
                <a:ea typeface="ＭＳ Ｐゴシック" panose="020B0600070205080204" pitchFamily="34" charset="-128"/>
              </a:rPr>
              <a:t>Elindulásnál az érdeklődésünk minden bizonnyal </a:t>
            </a:r>
            <a:r>
              <a:rPr lang="hu-HU" altLang="hu-HU" dirty="0" smtClean="0">
                <a:solidFill>
                  <a:srgbClr val="E2751D"/>
                </a:solidFill>
                <a:ea typeface="ＭＳ Ｐゴシック" panose="020B0600070205080204" pitchFamily="34" charset="-128"/>
              </a:rPr>
              <a:t>felderítő</a:t>
            </a:r>
            <a:r>
              <a:rPr lang="hu-HU" altLang="hu-HU" dirty="0" smtClean="0">
                <a:solidFill>
                  <a:srgbClr val="6FB7D7"/>
                </a:solidFill>
                <a:ea typeface="ＭＳ Ｐゴシック" panose="020B0600070205080204" pitchFamily="34" charset="-128"/>
              </a:rPr>
              <a:t> jellegű lesz 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>
          <a:xfrm>
            <a:off x="549275" y="3124200"/>
            <a:ext cx="3840163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1900" dirty="0" smtClean="0">
                <a:ea typeface="ＭＳ Ｐゴシック" panose="020B0600070205080204" pitchFamily="34" charset="-128"/>
              </a:rPr>
              <a:t>Biztosan akarunk majd olvasni szakirodalmat a témáról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1900" dirty="0" smtClean="0">
                <a:ea typeface="ＭＳ Ｐゴシック" panose="020B0600070205080204" pitchFamily="34" charset="-128"/>
              </a:rPr>
              <a:t>Beszélni olyan emberekkel, akik érintettek a témában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1900" dirty="0" smtClean="0">
                <a:ea typeface="ＭＳ Ｐゴシック" panose="020B0600070205080204" pitchFamily="34" charset="-128"/>
              </a:rPr>
              <a:t>Ezzel foglalkozó csoportok ülésére ellátogatni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1900" dirty="0" smtClean="0">
                <a:ea typeface="ＭＳ Ｐゴシック" panose="020B0600070205080204" pitchFamily="34" charset="-128"/>
              </a:rPr>
              <a:t>Cél: hogy a kutatás terve előkészüljön</a:t>
            </a:r>
          </a:p>
        </p:txBody>
      </p:sp>
      <p:sp>
        <p:nvSpPr>
          <p:cNvPr id="2355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388" y="1452563"/>
            <a:ext cx="3840162" cy="1400175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6FB7D7"/>
                </a:solidFill>
                <a:ea typeface="ＭＳ Ｐゴシック" panose="020B0600070205080204" pitchFamily="34" charset="-128"/>
              </a:rPr>
              <a:t>Mi is a </a:t>
            </a:r>
            <a:r>
              <a:rPr lang="hu-HU" altLang="hu-HU" smtClean="0">
                <a:solidFill>
                  <a:srgbClr val="E2751D"/>
                </a:solidFill>
                <a:ea typeface="ＭＳ Ｐゴシック" panose="020B0600070205080204" pitchFamily="34" charset="-128"/>
              </a:rPr>
              <a:t>célunk</a:t>
            </a:r>
            <a:r>
              <a:rPr lang="hu-HU" altLang="hu-HU" smtClean="0">
                <a:solidFill>
                  <a:srgbClr val="6FB7D7"/>
                </a:solidFill>
                <a:ea typeface="ＭＳ Ｐゴシック" panose="020B0600070205080204" pitchFamily="34" charset="-128"/>
              </a:rPr>
              <a:t> a kutatással?</a:t>
            </a:r>
          </a:p>
          <a:p>
            <a:pPr eaLnBrk="1" hangingPunct="1"/>
            <a:endParaRPr lang="hu-HU" altLang="hu-HU" smtClean="0">
              <a:solidFill>
                <a:srgbClr val="6FB7D7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>
          <a:xfrm>
            <a:off x="4751388" y="2347913"/>
            <a:ext cx="3840162" cy="1766887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Azt érdemes végiggondolni, hogy milyen jellegű kijelentéseket szeretnénk tenni a kutatás befejeztével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5105400" y="4081791"/>
            <a:ext cx="3486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800" b="1" dirty="0" err="1">
                <a:solidFill>
                  <a:srgbClr val="7AC6DC"/>
                </a:solidFill>
              </a:rPr>
              <a:t>Konceptualizálás</a:t>
            </a:r>
            <a:endParaRPr lang="hu-HU" altLang="hu-HU" sz="2800" b="1" dirty="0">
              <a:solidFill>
                <a:srgbClr val="7AC6DC"/>
              </a:solidFill>
            </a:endParaRP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4751388" y="4724400"/>
            <a:ext cx="38401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altLang="hu-HU" sz="2100">
                <a:solidFill>
                  <a:srgbClr val="7F7F7F"/>
                </a:solidFill>
              </a:rPr>
              <a:t> Mit értünk az egyes </a:t>
            </a:r>
            <a:r>
              <a:rPr lang="hu-HU" altLang="hu-HU" sz="2100">
                <a:solidFill>
                  <a:srgbClr val="E2751D"/>
                </a:solidFill>
              </a:rPr>
              <a:t>fogalmak</a:t>
            </a:r>
            <a:r>
              <a:rPr lang="hu-HU" altLang="hu-HU" sz="2100">
                <a:solidFill>
                  <a:srgbClr val="7F7F7F"/>
                </a:solidFill>
              </a:rPr>
              <a:t>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r>
              <a:rPr lang="hu-HU" altLang="hu-HU" smtClean="0">
                <a:ea typeface="ＭＳ Ｐゴシック" panose="020B0600070205080204" pitchFamily="34" charset="-128"/>
              </a:rPr>
              <a:t>Kutatási módszer megválasztása</a:t>
            </a:r>
          </a:p>
        </p:txBody>
      </p:sp>
      <p:sp>
        <p:nvSpPr>
          <p:cNvPr id="43011" name="Subtitle 6"/>
          <p:cNvSpPr>
            <a:spLocks noGrp="1"/>
          </p:cNvSpPr>
          <p:nvPr>
            <p:ph type="subTitle" idx="1"/>
          </p:nvPr>
        </p:nvSpPr>
        <p:spPr>
          <a:xfrm>
            <a:off x="1322388" y="3757613"/>
            <a:ext cx="6499225" cy="915987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r>
              <a:rPr lang="hu-HU" altLang="hu-HU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Lehet kérdőíves, tartalomelemzési, terepkutatás...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Operacionalizálás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Azon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konkrét lépések meghatározását jelenti, amelyeket egy bizonyos fogalom mérésére használni fogunk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Ehhez tudnunk kell, hogy hogyan gyűjtünk adatokat: közvetlen megfigyeléssel, hivatalos dokumentumok áttanulmányozásával, kérdőívvel, vagy más módszerrel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Pl. Kérdőív: milyen kérdések, alkérdések lesznek?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ea typeface="ＭＳ Ｐゴシック" panose="020B0600070205080204" pitchFamily="34" charset="-128"/>
              </a:rPr>
              <a:t>Minden egyes esetről tudjon véleményt nyilvánítani a megkérdezett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Populáció és minta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Arról is döntenünk kell, hogy kit vagy mit vizsgáljunk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Az a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csoportot, amelyről a kutatással valamit meg akarunk állapítani</a:t>
            </a:r>
            <a:r>
              <a:rPr lang="hu-HU" altLang="hu-HU" smtClean="0">
                <a:ea typeface="ＭＳ Ｐゴシック" panose="020B0600070205080204" pitchFamily="34" charset="-128"/>
              </a:rPr>
              <a:t>, populációnak nevezzük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Kiválasztunk egy részt az ideálisan begyűjthető és tanulmányozható adatok közül 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populációt és mintavételt illető döntések összefüggnek a választott kutatási módszerrel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Megfigyelés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200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Megfigyelés: </a:t>
            </a:r>
            <a:r>
              <a:rPr lang="hu-HU" altLang="hu-HU" sz="22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az empirikus adatok gyűjtése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Kérdőív: </a:t>
            </a:r>
            <a:r>
              <a:rPr lang="hu-HU" altLang="hu-HU" sz="2200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online </a:t>
            </a:r>
            <a:r>
              <a:rPr lang="hu-HU" altLang="hu-HU" sz="2200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vagy kérdezőbiztossal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Kérdezés telefonon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549275" y="3352800"/>
            <a:ext cx="80422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600">
                <a:solidFill>
                  <a:schemeClr val="accent1"/>
                </a:solidFill>
              </a:rPr>
              <a:t>Adatfeldolgozás</a:t>
            </a: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549275" y="4343400"/>
            <a:ext cx="8042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altLang="hu-HU" sz="2200">
                <a:solidFill>
                  <a:srgbClr val="7F7F7F"/>
                </a:solidFill>
              </a:rPr>
              <a:t> A válaszokat először </a:t>
            </a:r>
            <a:r>
              <a:rPr lang="hu-HU" altLang="hu-HU" sz="2200">
                <a:solidFill>
                  <a:srgbClr val="C00000"/>
                </a:solidFill>
              </a:rPr>
              <a:t>katergorizáljuk, osztályozzuk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altLang="hu-HU" sz="2200">
                <a:solidFill>
                  <a:srgbClr val="7F7F7F"/>
                </a:solidFill>
              </a:rPr>
              <a:t> Kvantitatív vagy kvalitatív </a:t>
            </a:r>
            <a:r>
              <a:rPr lang="hu-HU" altLang="hu-HU" sz="2200">
                <a:solidFill>
                  <a:srgbClr val="C00000"/>
                </a:solidFill>
              </a:rPr>
              <a:t>elemzés céljára átalakítjuk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altLang="hu-HU" sz="2200">
                <a:solidFill>
                  <a:srgbClr val="7F7F7F"/>
                </a:solidFill>
              </a:rPr>
              <a:t> Kérdőív: beikszelendő négyzetek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Elemzés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Ha adataink már feldolgozott formában vannak, hozzáláthatunk az </a:t>
            </a:r>
            <a:r>
              <a:rPr lang="hu-HU" altLang="hu-HU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elemzés</a:t>
            </a:r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ükhöz</a:t>
            </a:r>
          </a:p>
          <a:p>
            <a:pPr eaLnBrk="1" hangingPunct="1"/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Megfogalmazhatunk valamilyen </a:t>
            </a:r>
            <a:r>
              <a:rPr lang="hu-HU" altLang="hu-HU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következtetés</a:t>
            </a:r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t</a:t>
            </a:r>
          </a:p>
          <a:p>
            <a:pPr eaLnBrk="1" hangingPunct="1"/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Az elemzésünk eredményei visszahathatnak a témával kapcsolatos érdeklődésünkre, elgondolásainkra</a:t>
            </a:r>
          </a:p>
          <a:p>
            <a:pPr eaLnBrk="1" hangingPunct="1"/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Ez a </a:t>
            </a:r>
            <a:r>
              <a:rPr lang="hu-HU" altLang="hu-HU" dirty="0" err="1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feedback</a:t>
            </a:r>
            <a:r>
              <a:rPr lang="hu-HU" altLang="hu-HU" dirty="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 (visszahatás) sokszor újabb kutatási ciklus kezdetét jelenti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Felhasználás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kutatás és abból levont következtetéseink felhasználása, hasznosítása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Eredményeinket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mások tudomására akarjuk majd hozni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Cikkben megírni, szakmai vagy tudományos konferencián beszámolni, ehhez előadást (papert) készíteni</a:t>
            </a:r>
          </a:p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Következik-e megállapításainkból valamilyen gyakorlati lépés? </a:t>
            </a:r>
            <a:r>
              <a:rPr lang="hu-HU" altLang="hu-HU" smtClean="0">
                <a:ea typeface="ＭＳ Ｐゴシック" panose="020B0600070205080204" pitchFamily="34" charset="-128"/>
              </a:rPr>
              <a:t>– Politikai célok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6"/>
          <p:cNvSpPr>
            <a:spLocks noGrp="1"/>
          </p:cNvSpPr>
          <p:nvPr>
            <p:ph type="title"/>
          </p:nvPr>
        </p:nvSpPr>
        <p:spPr>
          <a:xfrm>
            <a:off x="549275" y="304800"/>
            <a:ext cx="8042275" cy="958850"/>
          </a:xfrm>
        </p:spPr>
        <p:txBody>
          <a:bodyPr anchor="t"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kutatási folyamat ábrája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49275" y="1263650"/>
            <a:ext cx="2422525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hu-HU" altLang="hu-HU" sz="1600" smtClean="0">
                <a:solidFill>
                  <a:srgbClr val="E2751D"/>
                </a:solidFill>
                <a:ea typeface="ＭＳ Ｐゴシック" panose="020B0600070205080204" pitchFamily="34" charset="-128"/>
              </a:rPr>
              <a:t>ÉRDEKLŐDÉS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u-HU" altLang="hu-HU" sz="160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?  Y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u-HU" altLang="hu-HU" sz="160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Y  ?</a:t>
            </a:r>
            <a:r>
              <a:rPr lang="hu-HU" altLang="hu-HU" sz="9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867400" y="1282700"/>
            <a:ext cx="272415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hu-HU" altLang="hu-HU" sz="1600" smtClean="0">
                <a:solidFill>
                  <a:srgbClr val="E2751D"/>
                </a:solidFill>
                <a:ea typeface="ＭＳ Ｐゴシック" panose="020B0600070205080204" pitchFamily="34" charset="-128"/>
              </a:rPr>
              <a:t>ELMÉLET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u-HU" altLang="hu-HU" sz="160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A    B    E    F     Y</a:t>
            </a:r>
          </a:p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hu-HU" altLang="hu-HU" sz="1600" smtClean="0">
                <a:solidFill>
                  <a:srgbClr val="7F7F7F"/>
                </a:solidFill>
                <a:ea typeface="ＭＳ Ｐゴシック" panose="020B0600070205080204" pitchFamily="34" charset="-128"/>
              </a:rPr>
              <a:t>C   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282700"/>
            <a:ext cx="24384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ELGONDOLÁS</a:t>
            </a:r>
          </a:p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X  Y</a:t>
            </a:r>
          </a:p>
          <a:p>
            <a:pPr algn="ctr" eaLnBrk="1" hangingPunct="1">
              <a:defRPr/>
            </a:pPr>
            <a:endParaRPr lang="hu-HU" altLang="hu-HU" sz="1800" smtClean="0">
              <a:solidFill>
                <a:srgbClr val="7F7F7F"/>
              </a:solidFill>
              <a:latin typeface="News Gothic MT" charset="0"/>
            </a:endParaRPr>
          </a:p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A  B</a:t>
            </a:r>
            <a:r>
              <a:rPr lang="hu-HU" altLang="hu-HU" sz="1800" smtClean="0">
                <a:solidFill>
                  <a:srgbClr val="000000"/>
                </a:solidFill>
                <a:latin typeface="News Gothic MT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275" y="2819400"/>
            <a:ext cx="2193925" cy="20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KONCEPTUA-LIZÁCIÓ</a:t>
            </a: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: a vizsgálati fogalmak és változók jelentésének meghatározása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275" y="5035550"/>
            <a:ext cx="2193925" cy="1477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OPERACIONALI-ZÁCIÓ: </a:t>
            </a: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ténylegesen miképpen mérjük a vizsgált változót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0400" y="2819400"/>
            <a:ext cx="2438400" cy="3416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KUTATÁSI MÓDSZER VÁLASZTÁSA: </a:t>
            </a: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Kísérletek, </a:t>
            </a:r>
          </a:p>
          <a:p>
            <a:pPr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kérdőíves felvétel, terepmunka, tartalomelemzés, meglévő adatok vizsgálata, összehasonlító vizsgálat, </a:t>
            </a:r>
          </a:p>
          <a:p>
            <a:pPr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értékelő kutatás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819400"/>
            <a:ext cx="2724150" cy="1754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POPULÁCIÓ ÉS MINTAVÉTEL: </a:t>
            </a: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Kikről szándékozunk következtetéseket levonni? Kiket figyelünk meg e célból?</a:t>
            </a:r>
          </a:p>
        </p:txBody>
      </p:sp>
      <p:pic>
        <p:nvPicPr>
          <p:cNvPr id="30730" name="Picture 10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1828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6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7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701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8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22225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9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1828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5" name="Picture 20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21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7" name="Picture 22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8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8" name="Picture 23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22860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9" name="Picture 24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709">
            <a:off x="7080250" y="1985963"/>
            <a:ext cx="2032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Picture 25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14770">
            <a:off x="6675438" y="2108200"/>
            <a:ext cx="209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1" name="Picture 26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709">
            <a:off x="7448550" y="1989138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2" name="Picture 27" descr="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2117725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3" name="Picture 28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701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4" name="Picture 29" descr="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2090738"/>
            <a:ext cx="2000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5" name="Picture 30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1701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6" name="Picture 31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733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7" name="Picture 32" descr="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39624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8" name="Picture 33" descr="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37338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9" name="Picture 34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26670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0" name="Picture 35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709">
            <a:off x="2944813" y="2708275"/>
            <a:ext cx="2270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1" name="Picture 36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14770">
            <a:off x="5762625" y="2692400"/>
            <a:ext cx="2095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2" name="Picture 37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8315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3" name="Picture 39" descr="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5334000"/>
            <a:ext cx="1651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4" name="Picture 40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5" name="Picture 41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0" y="6553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6" name="Picture 42" descr="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553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7" name="Picture 43" descr="red-li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1260475"/>
            <a:ext cx="467360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49275" y="304800"/>
            <a:ext cx="8056563" cy="13620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kutatási folyamat </a:t>
            </a:r>
            <a:r>
              <a:rPr lang="hu-HU" altLang="hu-HU" sz="2800" smtClean="0">
                <a:ea typeface="ＭＳ Ｐゴシック" panose="020B0600070205080204" pitchFamily="34" charset="-128"/>
              </a:rPr>
              <a:t>(folyt.)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9275" y="1905000"/>
            <a:ext cx="8056563" cy="1000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hu-HU" altLang="hu-HU" dirty="0" smtClean="0">
                <a:solidFill>
                  <a:srgbClr val="E2751D"/>
                </a:solidFill>
                <a:ea typeface="ＭＳ Ｐゴシック" panose="020B0600070205080204" pitchFamily="34" charset="-128"/>
              </a:rPr>
              <a:t>MEGFIGYELÉSEK</a:t>
            </a:r>
            <a:r>
              <a:rPr lang="hu-HU" altLang="hu-HU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  <a:t> </a:t>
            </a:r>
            <a:r>
              <a:rPr lang="hu-HU" altLang="hu-HU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  <a:t/>
            </a:r>
            <a:br>
              <a:rPr lang="hu-HU" altLang="hu-HU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</a:br>
            <a:r>
              <a:rPr lang="hu-HU" altLang="hu-HU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  <a:t>Adatok </a:t>
            </a:r>
            <a:r>
              <a:rPr lang="hu-HU" altLang="hu-HU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  <a:t>gyűjtése az elemzéshez és értelmezéshez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9275" y="3128963"/>
            <a:ext cx="8056563" cy="922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ADATFELDOLGOZÁS</a:t>
            </a:r>
          </a:p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A gyűjtött adatok további feldolgozása és elemzés céljára alkalmas formába hozása</a:t>
            </a:r>
          </a:p>
          <a:p>
            <a:pPr eaLnBrk="1" hangingPunct="1">
              <a:defRPr/>
            </a:pPr>
            <a:endParaRPr lang="hu-HU" altLang="hu-HU" sz="1800" smtClean="0">
              <a:solidFill>
                <a:srgbClr val="000000"/>
              </a:solidFill>
              <a:latin typeface="News Gothic M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75" y="4248150"/>
            <a:ext cx="8056563" cy="647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ELEMZÉS</a:t>
            </a:r>
          </a:p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Az adatok elemzése, következtetések levonása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275" y="5238750"/>
            <a:ext cx="8056563" cy="647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E2751D"/>
                </a:solidFill>
                <a:latin typeface="News Gothic MT" charset="0"/>
              </a:rPr>
              <a:t>ALKALMAZÁS</a:t>
            </a:r>
          </a:p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Az eredmények ismertetése, következmények felbecslése</a:t>
            </a:r>
          </a:p>
        </p:txBody>
      </p:sp>
      <p:pic>
        <p:nvPicPr>
          <p:cNvPr id="31751" name="Picture 7" descr="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 descr="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7526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6563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 descr="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9575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08635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47800" y="6140450"/>
            <a:ext cx="6172200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u-HU" altLang="hu-HU" sz="1800" smtClean="0">
                <a:solidFill>
                  <a:srgbClr val="7F7F7F"/>
                </a:solidFill>
                <a:latin typeface="News Gothic MT" charset="0"/>
              </a:rPr>
              <a:t>Az elemzés és alkalmazás visszahat az érdeklődésre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295400"/>
            <a:ext cx="6499225" cy="3200400"/>
          </a:xfrm>
        </p:spPr>
        <p:txBody>
          <a:bodyPr anchor="t"/>
          <a:lstStyle/>
          <a:p>
            <a:pPr>
              <a:buClr>
                <a:srgbClr val="6FB7D7"/>
              </a:buClr>
              <a:defRPr/>
            </a:pPr>
            <a:r>
              <a:rPr lang="hu-HU" altLang="hu-HU" dirty="0" smtClean="0">
                <a:ea typeface="ＭＳ Ｐゴシック" panose="020B0600070205080204" pitchFamily="34" charset="-128"/>
              </a:rPr>
              <a:t>Két fő szempont:</a:t>
            </a:r>
            <a:br>
              <a:rPr lang="hu-HU" altLang="hu-HU" dirty="0" smtClean="0">
                <a:ea typeface="ＭＳ Ｐゴシック" panose="020B0600070205080204" pitchFamily="34" charset="-128"/>
              </a:rPr>
            </a:br>
            <a:r>
              <a:rPr lang="hu-HU" altLang="hu-HU" sz="37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- Mi az, amit meg akarunk tudni?</a:t>
            </a:r>
            <a:br>
              <a:rPr lang="hu-HU" altLang="hu-HU" sz="37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</a:br>
            <a:r>
              <a:rPr lang="hu-HU" altLang="hu-HU" sz="37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- Hogyan lehet ezt legjobban kideríteni?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322388" y="4495800"/>
            <a:ext cx="6499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rgbClr val="7F7F7F"/>
                </a:solidFill>
              </a:rPr>
              <a:t>Ha az elsőt sikerült tökéletesen teljesíteni, akkor nagy valószínűséggel a másodikra is választ kaphatunk. 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322388" y="5334000"/>
            <a:ext cx="6499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rgbClr val="7F7F7F"/>
                </a:solidFill>
              </a:rPr>
              <a:t>A gyakorlatban a kutatás minden eleme szorosan összefügg egymással.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solidFill>
                  <a:srgbClr val="E2751D"/>
                </a:solidFill>
                <a:ea typeface="ＭＳ Ｐゴシック" panose="020B0600070205080204" pitchFamily="34" charset="-128"/>
              </a:rPr>
              <a:t>Mit tartalmazzon a kutatási terv?</a:t>
            </a:r>
            <a:endParaRPr lang="hu-HU" altLang="hu-HU" smtClean="0">
              <a:ea typeface="ＭＳ Ｐゴシック" panose="020B0600070205080204" pitchFamily="34" charset="-128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Állításunk és fő kérdéseink, amiket vizsgálni fogunk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Annak kifejtése, hogy ez hogyan viszonyul és miben jelent újszerűt a korábbi kutatásokhoz képest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Annak leírása, hogy hogyan, mit és milyen adatokat fogunk gyűjteni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Annak ismertetése, hogy az adatokat hogyan rendszerezzük és ez miként válaszol az eredeti kérdésünkre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 kutatás praktikus haszna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49275" y="1101725"/>
            <a:ext cx="8042275" cy="4537075"/>
          </a:xfrm>
        </p:spPr>
        <p:txBody>
          <a:bodyPr anchor="ctr"/>
          <a:lstStyle/>
          <a:p>
            <a:pPr eaLnBrk="1" hangingPunct="1"/>
            <a:r>
              <a:rPr lang="hu-HU" altLang="hu-HU" sz="2400" b="1" smtClean="0">
                <a:ea typeface="ＭＳ Ｐゴシック" panose="020B0600070205080204" pitchFamily="34" charset="-128"/>
              </a:rPr>
              <a:t>A témával kapcsolatban érdemes elolvasni:</a:t>
            </a:r>
            <a:r>
              <a:rPr lang="hu-HU" altLang="hu-HU" sz="2400" smtClean="0">
                <a:ea typeface="ＭＳ Ｐゴシック" panose="020B0600070205080204" pitchFamily="34" charset="-128"/>
              </a:rPr>
              <a:t/>
            </a:r>
            <a:br>
              <a:rPr lang="hu-HU" altLang="hu-HU" sz="2400" smtClean="0">
                <a:ea typeface="ＭＳ Ｐゴシック" panose="020B0600070205080204" pitchFamily="34" charset="-128"/>
              </a:rPr>
            </a:br>
            <a:r>
              <a:rPr lang="hu-HU" altLang="hu-HU" sz="2400" smtClean="0">
                <a:ea typeface="ＭＳ Ｐゴシック" panose="020B0600070205080204" pitchFamily="34" charset="-128"/>
              </a:rPr>
              <a:t/>
            </a:r>
            <a:br>
              <a:rPr lang="hu-HU" altLang="hu-HU" sz="2400" smtClean="0">
                <a:ea typeface="ＭＳ Ｐゴシック" panose="020B0600070205080204" pitchFamily="34" charset="-128"/>
              </a:rPr>
            </a:br>
            <a:r>
              <a:rPr lang="hu-HU" altLang="hu-HU" sz="2400" smtClean="0">
                <a:ea typeface="ＭＳ Ｐゴシック" panose="020B0600070205080204" pitchFamily="34" charset="-128"/>
              </a:rPr>
              <a:t>Babbie, E. (2003), A társadalomtudományi kutatás gyakorlata. 4. és 5. fej., Balassi Kiadó, Budapest.</a:t>
            </a:r>
            <a:br>
              <a:rPr lang="hu-HU" altLang="hu-HU" sz="2400" smtClean="0">
                <a:ea typeface="ＭＳ Ｐゴシック" panose="020B0600070205080204" pitchFamily="34" charset="-128"/>
              </a:rPr>
            </a:br>
            <a:r>
              <a:rPr lang="hu-HU" altLang="hu-HU" sz="2400" smtClean="0">
                <a:ea typeface="ＭＳ Ｐゴシック" panose="020B0600070205080204" pitchFamily="34" charset="-128"/>
              </a:rPr>
              <a:t/>
            </a:r>
            <a:br>
              <a:rPr lang="hu-HU" altLang="hu-HU" sz="2400" smtClean="0">
                <a:ea typeface="ＭＳ Ｐゴシック" panose="020B0600070205080204" pitchFamily="34" charset="-128"/>
              </a:rPr>
            </a:br>
            <a:r>
              <a:rPr lang="hu-HU" altLang="hu-HU" sz="2400" smtClean="0">
                <a:ea typeface="ＭＳ Ｐゴシック" panose="020B0600070205080204" pitchFamily="34" charset="-128"/>
              </a:rPr>
              <a:t>Easterby-Smith, M., Thorpe, R. A, and Lowe, A. (1991), Management research. SAGE Publications, London etc.</a:t>
            </a:r>
            <a:br>
              <a:rPr lang="hu-HU" altLang="hu-HU" sz="2400" smtClean="0">
                <a:ea typeface="ＭＳ Ｐゴシック" panose="020B0600070205080204" pitchFamily="34" charset="-128"/>
              </a:rPr>
            </a:br>
            <a:r>
              <a:rPr lang="hu-HU" altLang="hu-HU" sz="2400" smtClean="0">
                <a:ea typeface="ＭＳ Ｐゴシック" panose="020B0600070205080204" pitchFamily="34" charset="-128"/>
              </a:rPr>
              <a:t/>
            </a:r>
            <a:br>
              <a:rPr lang="hu-HU" altLang="hu-HU" sz="2400" smtClean="0">
                <a:ea typeface="ＭＳ Ｐゴシック" panose="020B0600070205080204" pitchFamily="34" charset="-128"/>
              </a:rPr>
            </a:br>
            <a:r>
              <a:rPr lang="hu-HU" altLang="hu-HU" sz="2400" smtClean="0">
                <a:ea typeface="ＭＳ Ｐゴシック" panose="020B0600070205080204" pitchFamily="34" charset="-128"/>
              </a:rPr>
              <a:t>Majone, G. És Quade, E. (ed) (1986): Az elemzés csapdái. OMFB-SKV, Budapest.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2490788"/>
            <a:ext cx="6499225" cy="1725612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r>
              <a:rPr lang="hu-HU" altLang="hu-HU" dirty="0" smtClean="0">
                <a:ea typeface="ＭＳ Ｐゴシック" panose="020B0600070205080204" pitchFamily="34" charset="-128"/>
              </a:rPr>
              <a:t>A társadalomtudományi kutatás leggyakoribb céljai</a:t>
            </a: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322388" y="4673600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  <a:defRPr/>
            </a:pPr>
            <a:r>
              <a:rPr lang="hu-HU" altLang="hu-HU" sz="3300" dirty="0" smtClean="0">
                <a:solidFill>
                  <a:srgbClr val="898989"/>
                </a:solidFill>
                <a:ea typeface="ＭＳ Ｐゴシック" panose="020B0600070205080204" pitchFamily="34" charset="-128"/>
              </a:rPr>
              <a:t>Felderítés, leírás, magyarázat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Felderítés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Tipikus cél olyankor, amikor a kutató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új érdeklődési terület</a:t>
            </a:r>
            <a:r>
              <a:rPr lang="hu-HU" altLang="hu-HU" smtClean="0">
                <a:ea typeface="ＭＳ Ｐゴシック" panose="020B0600070205080204" pitchFamily="34" charset="-128"/>
              </a:rPr>
              <a:t> felé fordul 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(Olykor fókuszcsoportok alkalmazásával, irányított kiscsoportos beszélgetésekkel hajtjuk végre)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Általában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3 ok miatt végezzük</a:t>
            </a:r>
            <a:r>
              <a:rPr lang="hu-HU" altLang="hu-HU" smtClean="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hu-HU" altLang="hu-HU" sz="2000" smtClean="0">
                <a:ea typeface="ＭＳ Ｐゴシック" panose="020B0600070205080204" pitchFamily="34" charset="-128"/>
              </a:rPr>
              <a:t>a kutató kielégítse kíváncsiságát és jobb megértés iránti vágyát</a:t>
            </a:r>
          </a:p>
          <a:p>
            <a:pPr lvl="1" eaLnBrk="1" hangingPunct="1"/>
            <a:r>
              <a:rPr lang="hu-HU" altLang="hu-HU" sz="2000" smtClean="0">
                <a:ea typeface="ＭＳ Ｐゴシック" panose="020B0600070205080204" pitchFamily="34" charset="-128"/>
              </a:rPr>
              <a:t>megállapítsuk, hogy lenne-e értelme egy későbbi, alaposabb vizsgálatnak</a:t>
            </a:r>
          </a:p>
          <a:p>
            <a:pPr lvl="1" eaLnBrk="1" hangingPunct="1"/>
            <a:r>
              <a:rPr lang="hu-HU" altLang="hu-HU" sz="2000" smtClean="0">
                <a:ea typeface="ＭＳ Ｐゴシック" panose="020B0600070205080204" pitchFamily="34" charset="-128"/>
              </a:rPr>
              <a:t>segítse a későbbi vizsgálat eljárásainak kidolgozását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Felderítő vizsgálatok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Előnye</a:t>
            </a:r>
            <a:r>
              <a:rPr lang="hu-HU" altLang="hu-HU" smtClean="0">
                <a:ea typeface="ＭＳ Ｐゴシック" panose="020B0600070205080204" pitchFamily="34" charset="-128"/>
              </a:rPr>
              <a:t>: a társadalomtuodmányi kutatásokban igen értékesek.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Az alapozott elméletek (grounded theory) mind ebből erednek. 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Hiányosságai</a:t>
            </a:r>
            <a:r>
              <a:rPr lang="hu-HU" altLang="hu-HU" smtClean="0">
                <a:ea typeface="ＭＳ Ｐゴシック" panose="020B0600070205080204" pitchFamily="34" charset="-128"/>
              </a:rPr>
              <a:t>: csak ritkán adnak kielégítő választ a kutatási kérdésekre</a:t>
            </a:r>
          </a:p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Ez a reprezentativitás kérdésével van összefüggésben: a felderítő kutatásban megismert emberek nem feltétlenül tipikusak a sokaságra nézve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Leírás és magyarázat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590800"/>
            <a:ext cx="3840163" cy="2209800"/>
          </a:xfrm>
        </p:spPr>
        <p:txBody>
          <a:bodyPr/>
          <a:lstStyle/>
          <a:p>
            <a:pPr eaLnBrk="1" hangingPunct="1"/>
            <a:r>
              <a:rPr lang="hu-HU" altLang="hu-HU" sz="1900" dirty="0" smtClean="0">
                <a:ea typeface="ＭＳ Ｐゴシック" panose="020B0600070205080204" pitchFamily="34" charset="-128"/>
              </a:rPr>
              <a:t>Események és helyzetek leírására (pl. népszámlálás, demográfusok korfája, piackutatás)</a:t>
            </a:r>
          </a:p>
          <a:p>
            <a:pPr eaLnBrk="1" hangingPunct="1"/>
            <a:r>
              <a:rPr lang="hu-HU" altLang="hu-HU" sz="1900" dirty="0" smtClean="0">
                <a:ea typeface="ＭＳ Ｐゴシック" panose="020B0600070205080204" pitchFamily="34" charset="-128"/>
              </a:rPr>
              <a:t>A </a:t>
            </a:r>
            <a:r>
              <a:rPr lang="hu-HU" altLang="hu-HU" sz="19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MI, HOL, MIKOR</a:t>
            </a:r>
            <a:r>
              <a:rPr lang="hu-HU" altLang="hu-HU" sz="1900" dirty="0" smtClean="0">
                <a:ea typeface="ＭＳ Ｐゴシック" panose="020B0600070205080204" pitchFamily="34" charset="-128"/>
              </a:rPr>
              <a:t> és </a:t>
            </a:r>
            <a:r>
              <a:rPr lang="hu-HU" altLang="hu-HU" sz="19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HOGYAN</a:t>
            </a:r>
            <a:r>
              <a:rPr lang="hu-HU" altLang="hu-HU" sz="1900" dirty="0" smtClean="0">
                <a:ea typeface="ＭＳ Ｐゴシック" panose="020B0600070205080204" pitchFamily="34" charset="-128"/>
              </a:rPr>
              <a:t> kérdésekre válaszol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2590800"/>
            <a:ext cx="3840162" cy="2209800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A </a:t>
            </a:r>
            <a:r>
              <a:rPr lang="hu-HU" altLang="hu-HU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MIÉRT</a:t>
            </a:r>
            <a:r>
              <a:rPr lang="hu-HU" altLang="hu-HU" smtClean="0">
                <a:ea typeface="ＭＳ Ｐゴシック" panose="020B0600070205080204" pitchFamily="34" charset="-128"/>
              </a:rPr>
              <a:t>-re keresi a választ</a:t>
            </a:r>
          </a:p>
          <a:p>
            <a:pPr eaLnBrk="1" hangingPunct="1"/>
            <a:endParaRPr lang="hu-HU" altLang="hu-HU" smtClean="0">
              <a:ea typeface="ＭＳ Ｐゴシック" panose="020B0600070205080204" pitchFamily="34" charset="-128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1143000" y="4800600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chemeClr val="tx1"/>
                </a:solidFill>
              </a:rPr>
              <a:t>A legtöbb kutatásban mindhárom elemet megtaláljuk. 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549275" y="1676400"/>
            <a:ext cx="384016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100">
                <a:solidFill>
                  <a:schemeClr val="accent1"/>
                </a:solidFill>
              </a:rPr>
              <a:t>LEÍRÁS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4389438" y="1676400"/>
            <a:ext cx="376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solidFill>
                  <a:srgbClr val="2C7C9F"/>
                </a:solidFill>
              </a:rPr>
              <a:t>MAGYARÁZAT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Elemzési egységek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ea typeface="ＭＳ Ｐゴシック" panose="020B0600070205080204" pitchFamily="34" charset="-128"/>
              </a:rPr>
              <a:t>Azok, </a:t>
            </a:r>
            <a:r>
              <a:rPr lang="hu-HU" altLang="hu-HU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amiket a társadalomtudományi kutatás során tanulmányozunk</a:t>
            </a:r>
          </a:p>
          <a:p>
            <a:pPr eaLnBrk="1" hangingPunct="1"/>
            <a:r>
              <a:rPr lang="hu-HU" altLang="hu-HU" dirty="0" smtClean="0">
                <a:ea typeface="ＭＳ Ｐゴシック" panose="020B0600070205080204" pitchFamily="34" charset="-128"/>
              </a:rPr>
              <a:t>Legtipikusabb elemzési egységünk az </a:t>
            </a:r>
            <a:r>
              <a:rPr lang="hu-HU" altLang="hu-HU" sz="2400" b="1" dirty="0" smtClean="0">
                <a:solidFill>
                  <a:schemeClr val="accent1"/>
                </a:solidFill>
                <a:ea typeface="ＭＳ Ｐゴシック" panose="020B0600070205080204" pitchFamily="34" charset="-128"/>
              </a:rPr>
              <a:t>EGYÉN</a:t>
            </a:r>
          </a:p>
          <a:p>
            <a:pPr eaLnBrk="1" hangingPunct="1"/>
            <a:r>
              <a:rPr lang="hu-HU" altLang="hu-HU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Különbség van az egység és a nagyobb összesség között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: marihuánával kapcsolatos attitűdje csak egyéneknek lehet, csoportoknak nem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ea typeface="ＭＳ Ｐゴシック" panose="020B0600070205080204" pitchFamily="34" charset="-128"/>
              </a:rPr>
              <a:t>Az elemzési egység a kutatásokban többnyire egybeesik a megfigyelés alapegységével</a:t>
            </a:r>
          </a:p>
          <a:p>
            <a:pPr eaLnBrk="1" hangingPunct="1"/>
            <a:r>
              <a:rPr lang="hu-HU" altLang="hu-HU" dirty="0" smtClean="0">
                <a:ea typeface="ＭＳ Ｐゴシック" panose="020B0600070205080204" pitchFamily="34" charset="-128"/>
              </a:rPr>
              <a:t>Társadalmi csoportokat egyének megfigyelésének összesítése útján írunk le</a:t>
            </a:r>
          </a:p>
          <a:p>
            <a:pPr lvl="1" eaLnBrk="1" hangingPunct="1"/>
            <a:r>
              <a:rPr lang="hu-HU" altLang="hu-HU" sz="1900" dirty="0" smtClean="0">
                <a:ea typeface="ＭＳ Ｐゴシック" panose="020B0600070205080204" pitchFamily="34" charset="-128"/>
              </a:rPr>
              <a:t>Leíró vizsgálatnál: leírni, jellemezni</a:t>
            </a:r>
          </a:p>
          <a:p>
            <a:pPr lvl="1" eaLnBrk="1" hangingPunct="1"/>
            <a:r>
              <a:rPr lang="hu-HU" altLang="hu-HU" sz="1900" dirty="0" smtClean="0">
                <a:ea typeface="ＭＳ Ｐゴシック" panose="020B0600070205080204" pitchFamily="34" charset="-128"/>
              </a:rPr>
              <a:t>Magyarázó vizsgálatoknál: feltárni a működésük dinamikáját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hu-HU" altLang="hu-HU" smtClean="0">
                <a:ea typeface="ＭＳ Ｐゴシック" panose="020B0600070205080204" pitchFamily="34" charset="-128"/>
              </a:rPr>
              <a:t>Csoport és szervezet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137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hu-HU" altLang="hu-HU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Csoport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: ez nem ugyanaz az eset, mintha egy csoport tagjait vizsgálnánk (gengszterek vagy bandák, egyének </a:t>
            </a:r>
            <a:r>
              <a:rPr lang="hu-HU" altLang="hu-HU" smtClean="0">
                <a:ea typeface="ＭＳ Ｐゴシック" panose="020B0600070205080204" pitchFamily="34" charset="-128"/>
              </a:rPr>
              <a:t>vagy családok)</a:t>
            </a:r>
            <a:endParaRPr lang="hu-HU" altLang="hu-HU" dirty="0" smtClean="0">
              <a:ea typeface="ＭＳ Ｐゴシック" panose="020B0600070205080204" pitchFamily="34" charset="-128"/>
            </a:endParaRP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137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hu-HU" altLang="hu-HU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Szervezet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: formális társadalmi szervezetek (pl. vállalatok, egyházak, egyetemek)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914400" y="3089275"/>
            <a:ext cx="7677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600">
                <a:solidFill>
                  <a:srgbClr val="2C7C9F"/>
                </a:solidFill>
              </a:rPr>
              <a:t>Társadalmi produktumok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549275" y="3921125"/>
            <a:ext cx="38401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hu-HU" altLang="hu-HU" sz="1800">
                <a:solidFill>
                  <a:srgbClr val="C00000"/>
                </a:solidFill>
              </a:rPr>
              <a:t>Emberek mint társadalmi lények, az ő viselkedésük, cselekedeteik termékei </a:t>
            </a:r>
            <a:r>
              <a:rPr lang="hu-HU" altLang="hu-HU" sz="1800">
                <a:solidFill>
                  <a:schemeClr val="tx1"/>
                </a:solidFill>
              </a:rPr>
              <a:t>(pl. könyvek, versek, festmények, gépkocsik, tudományos felfedezések)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751388" y="3921125"/>
            <a:ext cx="3840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4pPr>
            <a:lvl5pPr marL="154622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5pPr>
            <a:lvl6pPr marL="20034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6pPr>
            <a:lvl7pPr marL="24606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7pPr>
            <a:lvl8pPr marL="29178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8pPr>
            <a:lvl9pPr marL="3375025" indent="-282575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u-HU" altLang="hu-HU" sz="1800">
                <a:solidFill>
                  <a:schemeClr val="tx1"/>
                </a:solidFill>
              </a:rPr>
              <a:t> Másik csoportja: </a:t>
            </a:r>
            <a:r>
              <a:rPr lang="hu-HU" altLang="hu-HU" sz="1800">
                <a:solidFill>
                  <a:srgbClr val="C00000"/>
                </a:solidFill>
              </a:rPr>
              <a:t>társadalmi interakciók</a:t>
            </a:r>
            <a:r>
              <a:rPr lang="hu-HU" altLang="hu-HU" sz="1800">
                <a:solidFill>
                  <a:schemeClr val="tx1"/>
                </a:solidFill>
              </a:rPr>
              <a:t> (pl. házasságkötések, barátválasztások, államvizsgák, válások, közúti balesetek)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558</TotalTime>
  <Words>1488</Words>
  <Application>Microsoft Office PowerPoint</Application>
  <PresentationFormat>Diavetítés a képernyőre (4:3 oldalarány)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News Gothic MT</vt:lpstr>
      <vt:lpstr>Times New Roman</vt:lpstr>
      <vt:lpstr>Wingdings 2</vt:lpstr>
      <vt:lpstr>Breeze</vt:lpstr>
      <vt:lpstr>  Az empirikus munka megtervezésének lépései</vt:lpstr>
      <vt:lpstr>Tudományos kutatás  - megfigyelés - értelmezés</vt:lpstr>
      <vt:lpstr>Két fő szempont: - Mi az, amit meg akarunk tudni? - Hogyan lehet ezt legjobban kideríteni?</vt:lpstr>
      <vt:lpstr>A társadalomtudományi kutatás leggyakoribb céljai</vt:lpstr>
      <vt:lpstr>Felderítés</vt:lpstr>
      <vt:lpstr>Felderítő vizsgálatok</vt:lpstr>
      <vt:lpstr>Leírás és magyarázat</vt:lpstr>
      <vt:lpstr>Elemzési egységek</vt:lpstr>
      <vt:lpstr>Csoport és szervezet</vt:lpstr>
      <vt:lpstr>FONTOS,</vt:lpstr>
      <vt:lpstr>Elemzési egységekkel kapcsolatos okfejtési hibák: </vt:lpstr>
      <vt:lpstr>Elemzési egységekkel kapcsolatos okfejtési hibák: </vt:lpstr>
      <vt:lpstr>Az idődimenzió</vt:lpstr>
      <vt:lpstr>Idődimenzió</vt:lpstr>
      <vt:lpstr>1. Keresztmetszeti vizsgálatok</vt:lpstr>
      <vt:lpstr>2. Longitudinális vizsgálatok</vt:lpstr>
      <vt:lpstr>2. a) Trendvizsgálatok és 2. b) Kohorszvizsgálatok</vt:lpstr>
      <vt:lpstr>2. c) Panelvizsgálatok</vt:lpstr>
      <vt:lpstr>A 3 fajta longitudinális vizsgálat összehasonlítása</vt:lpstr>
      <vt:lpstr>A longitudinális vizsgálatok időbeli korlátai</vt:lpstr>
      <vt:lpstr>Kutatás megtervezésének kezdő lépései</vt:lpstr>
      <vt:lpstr>Kutatási módszer megválasztása</vt:lpstr>
      <vt:lpstr>Operacionalizálás</vt:lpstr>
      <vt:lpstr>Populáció és minta</vt:lpstr>
      <vt:lpstr>Megfigyelés</vt:lpstr>
      <vt:lpstr>Elemzés</vt:lpstr>
      <vt:lpstr>Felhasználás</vt:lpstr>
      <vt:lpstr>A kutatási folyamat ábrája</vt:lpstr>
      <vt:lpstr>A kutatási folyamat (folyt.)</vt:lpstr>
      <vt:lpstr>Mit tartalmazzon a kutatási terv?</vt:lpstr>
      <vt:lpstr>A témával kapcsolatban érdemes elolvasni:  Babbie, E. (2003), A társadalomtudományi kutatás gyakorlata. 4. és 5. fej., Balassi Kiadó, Budapest.  Easterby-Smith, M., Thorpe, R. A, and Lowe, A. (1991), Management research. SAGE Publications, London etc.  Majone, G. És Quade, E. (ed) (1986): Az elemzés csapdái. OMFB-SKV, Budapest.</vt:lpstr>
    </vt:vector>
  </TitlesOfParts>
  <Company>pomo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empirikus munka megtervezésének lépései</dc:title>
  <dc:creator>Pomodoro</dc:creator>
  <cp:lastModifiedBy>Galambos László</cp:lastModifiedBy>
  <cp:revision>111</cp:revision>
  <dcterms:created xsi:type="dcterms:W3CDTF">2013-10-07T09:17:19Z</dcterms:created>
  <dcterms:modified xsi:type="dcterms:W3CDTF">2020-09-27T18:11:46Z</dcterms:modified>
</cp:coreProperties>
</file>