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7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B3605-03C5-42E7-AD4E-8C02A101D00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53DC6-CE94-4FDD-BE18-096AD7D9B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5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6EE86-7CB0-4EA1-ADA8-0FEF0D682DF0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385D2-B6CB-4CE2-A165-ACAECCA348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2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385D2-B6CB-4CE2-A165-ACAECCA3485F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437FF-6DAE-4A6B-9B7D-81100E38A33D}" type="datetimeFigureOut">
              <a:rPr lang="en-GB" smtClean="0"/>
              <a:pPr/>
              <a:t>11/03/2015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64C0-D14A-464A-BA13-1CFC8D9798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Kép 3" descr="verb-thats-whats-happe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67568" cy="6858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707904" y="188640"/>
            <a:ext cx="237626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6000" b="1" spc="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VERBS</a:t>
            </a:r>
            <a:endParaRPr lang="en-GB" sz="4400" b="1" spc="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5400" dirty="0" smtClean="0">
                <a:latin typeface="Bodoni MT" pitchFamily="18" charset="0"/>
              </a:rPr>
              <a:t>VERB INFLECTION I.</a:t>
            </a:r>
            <a:endParaRPr lang="en-GB" sz="5400" dirty="0">
              <a:latin typeface="Bodoni MT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3701008"/>
          </a:xfrm>
        </p:spPr>
        <p:txBody>
          <a:bodyPr>
            <a:noAutofit/>
          </a:bodyPr>
          <a:lstStyle/>
          <a:p>
            <a:r>
              <a:rPr lang="en-GB" sz="2200" dirty="0" err="1">
                <a:latin typeface="Bodoni MT" pitchFamily="18" charset="0"/>
              </a:rPr>
              <a:t>i</a:t>
            </a:r>
            <a:r>
              <a:rPr lang="en-GB" sz="2200" dirty="0">
                <a:latin typeface="Bodoni MT" pitchFamily="18" charset="0"/>
              </a:rPr>
              <a:t>         </a:t>
            </a:r>
            <a:r>
              <a:rPr lang="en-GB" sz="2200" b="1" cap="all" dirty="0" err="1">
                <a:latin typeface="Bodoni MT" pitchFamily="18" charset="0"/>
              </a:rPr>
              <a:t>Preterite</a:t>
            </a:r>
            <a:r>
              <a:rPr lang="en-GB" sz="2200" dirty="0">
                <a:latin typeface="Bodoni MT" pitchFamily="18" charset="0"/>
              </a:rPr>
              <a:t>                          </a:t>
            </a:r>
            <a:r>
              <a:rPr lang="en-GB" sz="2200" i="1" dirty="0">
                <a:latin typeface="Bodoni MT" pitchFamily="18" charset="0"/>
              </a:rPr>
              <a:t>checked       She </a:t>
            </a:r>
            <a:r>
              <a:rPr lang="en-GB" sz="2200" i="1" u="sng" dirty="0">
                <a:latin typeface="Bodoni MT" pitchFamily="18" charset="0"/>
              </a:rPr>
              <a:t>checked</a:t>
            </a:r>
            <a:r>
              <a:rPr lang="en-GB" sz="2200" i="1" dirty="0">
                <a:latin typeface="Bodoni MT" pitchFamily="18" charset="0"/>
              </a:rPr>
              <a:t> the figures herself.</a:t>
            </a:r>
            <a:endParaRPr lang="en-GB" sz="2200" b="0" dirty="0" smtClean="0">
              <a:latin typeface="Bodoni MT" pitchFamily="18" charset="0"/>
            </a:endParaRPr>
          </a:p>
          <a:p>
            <a:r>
              <a:rPr lang="en-GB" sz="2200" dirty="0">
                <a:latin typeface="Bodoni MT" pitchFamily="18" charset="0"/>
              </a:rPr>
              <a:t>ii         </a:t>
            </a:r>
            <a:r>
              <a:rPr lang="en-GB" sz="2200" b="1" cap="all" dirty="0">
                <a:latin typeface="Bodoni MT" pitchFamily="18" charset="0"/>
              </a:rPr>
              <a:t>3rd singular present</a:t>
            </a:r>
            <a:r>
              <a:rPr lang="en-GB" sz="2200" cap="all" dirty="0">
                <a:latin typeface="Bodoni MT" pitchFamily="18" charset="0"/>
              </a:rPr>
              <a:t> </a:t>
            </a:r>
            <a:r>
              <a:rPr lang="en-GB" sz="2200" dirty="0">
                <a:latin typeface="Bodoni MT" pitchFamily="18" charset="0"/>
              </a:rPr>
              <a:t>      </a:t>
            </a:r>
            <a:r>
              <a:rPr lang="en-GB" sz="2200" i="1" dirty="0">
                <a:latin typeface="Bodoni MT" pitchFamily="18" charset="0"/>
              </a:rPr>
              <a:t>checks</a:t>
            </a:r>
            <a:r>
              <a:rPr lang="en-GB" sz="2200" dirty="0">
                <a:latin typeface="Bodoni MT" pitchFamily="18" charset="0"/>
              </a:rPr>
              <a:t>            </a:t>
            </a:r>
            <a:r>
              <a:rPr lang="en-GB" sz="2200" i="1" dirty="0">
                <a:latin typeface="Bodoni MT" pitchFamily="18" charset="0"/>
              </a:rPr>
              <a:t>She </a:t>
            </a:r>
            <a:r>
              <a:rPr lang="en-GB" sz="2200" i="1" u="sng" dirty="0">
                <a:latin typeface="Bodoni MT" pitchFamily="18" charset="0"/>
              </a:rPr>
              <a:t>checks</a:t>
            </a:r>
            <a:r>
              <a:rPr lang="en-GB" sz="2200" i="1" dirty="0">
                <a:latin typeface="Bodoni MT" pitchFamily="18" charset="0"/>
              </a:rPr>
              <a:t> the figures herself.</a:t>
            </a:r>
            <a:endParaRPr lang="en-GB" sz="2200" b="0" dirty="0" smtClean="0">
              <a:latin typeface="Bodoni MT" pitchFamily="18" charset="0"/>
            </a:endParaRPr>
          </a:p>
          <a:p>
            <a:r>
              <a:rPr lang="en-GB" sz="2200" dirty="0">
                <a:latin typeface="Bodoni MT" pitchFamily="18" charset="0"/>
              </a:rPr>
              <a:t>iii         </a:t>
            </a:r>
            <a:r>
              <a:rPr lang="en-GB" sz="2200" b="1" cap="all" dirty="0">
                <a:latin typeface="Bodoni MT" pitchFamily="18" charset="0"/>
              </a:rPr>
              <a:t>Plain present</a:t>
            </a:r>
            <a:r>
              <a:rPr lang="en-GB" sz="2200" cap="all" dirty="0">
                <a:latin typeface="Bodoni MT" pitchFamily="18" charset="0"/>
              </a:rPr>
              <a:t> </a:t>
            </a:r>
            <a:r>
              <a:rPr lang="en-GB" sz="2200" dirty="0">
                <a:latin typeface="Bodoni MT" pitchFamily="18" charset="0"/>
              </a:rPr>
              <a:t>                  </a:t>
            </a:r>
            <a:r>
              <a:rPr lang="en-GB" sz="2200" i="1" dirty="0">
                <a:latin typeface="Bodoni MT" pitchFamily="18" charset="0"/>
              </a:rPr>
              <a:t>check</a:t>
            </a:r>
            <a:r>
              <a:rPr lang="en-GB" sz="2200" dirty="0">
                <a:latin typeface="Bodoni MT" pitchFamily="18" charset="0"/>
              </a:rPr>
              <a:t>              </a:t>
            </a:r>
            <a:r>
              <a:rPr lang="en-GB" sz="2200" i="1" dirty="0">
                <a:latin typeface="Bodoni MT" pitchFamily="18" charset="0"/>
              </a:rPr>
              <a:t>They </a:t>
            </a:r>
            <a:r>
              <a:rPr lang="en-GB" sz="2200" i="1" u="sng" dirty="0">
                <a:latin typeface="Bodoni MT" pitchFamily="18" charset="0"/>
              </a:rPr>
              <a:t>check</a:t>
            </a:r>
            <a:r>
              <a:rPr lang="en-GB" sz="2200" i="1" dirty="0">
                <a:latin typeface="Bodoni MT" pitchFamily="18" charset="0"/>
              </a:rPr>
              <a:t> the figures themselves.</a:t>
            </a:r>
            <a:endParaRPr lang="en-GB" sz="2200" b="0" dirty="0" smtClean="0">
              <a:latin typeface="Bodoni MT" pitchFamily="18" charset="0"/>
            </a:endParaRPr>
          </a:p>
          <a:p>
            <a:r>
              <a:rPr lang="en-GB" sz="2200" dirty="0">
                <a:latin typeface="Bodoni MT" pitchFamily="18" charset="0"/>
              </a:rPr>
              <a:t>iv         </a:t>
            </a:r>
            <a:r>
              <a:rPr lang="en-GB" sz="2200" b="1" cap="all" dirty="0">
                <a:latin typeface="Bodoni MT" pitchFamily="18" charset="0"/>
              </a:rPr>
              <a:t>Plain form</a:t>
            </a:r>
            <a:r>
              <a:rPr lang="en-GB" sz="2200" cap="all" dirty="0">
                <a:latin typeface="Bodoni MT" pitchFamily="18" charset="0"/>
              </a:rPr>
              <a:t> </a:t>
            </a:r>
            <a:r>
              <a:rPr lang="en-GB" sz="2200" dirty="0">
                <a:latin typeface="Bodoni MT" pitchFamily="18" charset="0"/>
              </a:rPr>
              <a:t>                       </a:t>
            </a:r>
            <a:r>
              <a:rPr lang="en-GB" sz="2200" i="1" dirty="0">
                <a:latin typeface="Bodoni MT" pitchFamily="18" charset="0"/>
              </a:rPr>
              <a:t>check</a:t>
            </a:r>
            <a:r>
              <a:rPr lang="en-GB" sz="2200" dirty="0">
                <a:latin typeface="Bodoni MT" pitchFamily="18" charset="0"/>
              </a:rPr>
              <a:t>              </a:t>
            </a:r>
            <a:r>
              <a:rPr lang="en-GB" sz="2200" i="1" dirty="0">
                <a:latin typeface="Bodoni MT" pitchFamily="18" charset="0"/>
              </a:rPr>
              <a:t>She may </a:t>
            </a:r>
            <a:r>
              <a:rPr lang="en-GB" sz="2200" i="1" u="sng" dirty="0">
                <a:latin typeface="Bodoni MT" pitchFamily="18" charset="0"/>
              </a:rPr>
              <a:t>check</a:t>
            </a:r>
            <a:r>
              <a:rPr lang="en-GB" sz="2200" i="1" dirty="0">
                <a:latin typeface="Bodoni MT" pitchFamily="18" charset="0"/>
              </a:rPr>
              <a:t> the figures herself.</a:t>
            </a:r>
            <a:endParaRPr lang="en-GB" sz="2200" b="0" dirty="0" smtClean="0">
              <a:latin typeface="Bodoni MT" pitchFamily="18" charset="0"/>
            </a:endParaRPr>
          </a:p>
          <a:p>
            <a:r>
              <a:rPr lang="en-GB" sz="2200" dirty="0">
                <a:latin typeface="Bodoni MT" pitchFamily="18" charset="0"/>
              </a:rPr>
              <a:t>v         </a:t>
            </a:r>
            <a:r>
              <a:rPr lang="en-GB" sz="2200" b="1" cap="all" dirty="0">
                <a:latin typeface="Bodoni MT" pitchFamily="18" charset="0"/>
              </a:rPr>
              <a:t>Gerund-participle</a:t>
            </a:r>
            <a:r>
              <a:rPr lang="en-GB" sz="2200" dirty="0">
                <a:latin typeface="Bodoni MT" pitchFamily="18" charset="0"/>
              </a:rPr>
              <a:t>            </a:t>
            </a:r>
            <a:r>
              <a:rPr lang="en-GB" sz="2200" i="1" dirty="0">
                <a:latin typeface="Bodoni MT" pitchFamily="18" charset="0"/>
              </a:rPr>
              <a:t>checking</a:t>
            </a:r>
            <a:r>
              <a:rPr lang="en-GB" sz="2200" dirty="0">
                <a:latin typeface="Bodoni MT" pitchFamily="18" charset="0"/>
              </a:rPr>
              <a:t>         </a:t>
            </a:r>
            <a:r>
              <a:rPr lang="en-GB" sz="2200" i="1" dirty="0">
                <a:latin typeface="Bodoni MT" pitchFamily="18" charset="0"/>
              </a:rPr>
              <a:t>She is </a:t>
            </a:r>
            <a:r>
              <a:rPr lang="en-GB" sz="2200" i="1" u="sng" dirty="0">
                <a:latin typeface="Bodoni MT" pitchFamily="18" charset="0"/>
              </a:rPr>
              <a:t>checking</a:t>
            </a:r>
            <a:r>
              <a:rPr lang="en-GB" sz="2200" i="1" dirty="0">
                <a:latin typeface="Bodoni MT" pitchFamily="18" charset="0"/>
              </a:rPr>
              <a:t> the figures herself.</a:t>
            </a:r>
            <a:endParaRPr lang="en-GB" sz="2200" b="0" dirty="0" smtClean="0">
              <a:latin typeface="Bodoni MT" pitchFamily="18" charset="0"/>
            </a:endParaRPr>
          </a:p>
          <a:p>
            <a:r>
              <a:rPr lang="en-GB" sz="2200" dirty="0">
                <a:latin typeface="Bodoni MT" pitchFamily="18" charset="0"/>
              </a:rPr>
              <a:t>vi         </a:t>
            </a:r>
            <a:r>
              <a:rPr lang="en-GB" sz="2200" b="1" cap="all" dirty="0">
                <a:latin typeface="Bodoni MT" pitchFamily="18" charset="0"/>
              </a:rPr>
              <a:t>Past participle</a:t>
            </a:r>
            <a:r>
              <a:rPr lang="en-GB" sz="2200" cap="all" dirty="0">
                <a:latin typeface="Bodoni MT" pitchFamily="18" charset="0"/>
              </a:rPr>
              <a:t> </a:t>
            </a:r>
            <a:r>
              <a:rPr lang="en-GB" sz="2200" dirty="0">
                <a:latin typeface="Bodoni MT" pitchFamily="18" charset="0"/>
              </a:rPr>
              <a:t>                </a:t>
            </a:r>
            <a:r>
              <a:rPr lang="en-GB" sz="2200" i="1" dirty="0">
                <a:latin typeface="Bodoni MT" pitchFamily="18" charset="0"/>
              </a:rPr>
              <a:t>checked       She had </a:t>
            </a:r>
            <a:r>
              <a:rPr lang="en-GB" sz="2200" i="1" u="sng" dirty="0">
                <a:latin typeface="Bodoni MT" pitchFamily="18" charset="0"/>
              </a:rPr>
              <a:t>checked</a:t>
            </a:r>
            <a:r>
              <a:rPr lang="en-GB" sz="2200" i="1" dirty="0">
                <a:latin typeface="Bodoni MT" pitchFamily="18" charset="0"/>
              </a:rPr>
              <a:t> the figures </a:t>
            </a:r>
            <a:r>
              <a:rPr lang="en-GB" sz="2200" i="1" dirty="0" smtClean="0">
                <a:latin typeface="Bodoni MT" pitchFamily="18" charset="0"/>
              </a:rPr>
              <a:t>herself</a:t>
            </a:r>
            <a:r>
              <a:rPr lang="hu-HU" sz="2200" i="1" dirty="0" smtClean="0">
                <a:latin typeface="Bodoni MT" pitchFamily="18" charset="0"/>
              </a:rPr>
              <a:t>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83568" y="5517232"/>
            <a:ext cx="741682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Bodoni MT" pitchFamily="18" charset="0"/>
              </a:rPr>
              <a:t>IN HOW MANY DIFFERENT SHAPES CAN WE FIND THE WORD „CHECK”? </a:t>
            </a:r>
            <a:endParaRPr lang="en-GB" sz="2800" dirty="0" smtClean="0">
              <a:latin typeface="Bodoni MT" pitchFamily="18" charset="0"/>
            </a:endParaRPr>
          </a:p>
          <a:p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4860032" y="1196752"/>
            <a:ext cx="4104456" cy="42484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i. </a:t>
            </a:r>
            <a:r>
              <a:rPr lang="hu-HU" sz="2200" b="1" cap="all" dirty="0" err="1" smtClean="0">
                <a:solidFill>
                  <a:srgbClr val="0070C0"/>
                </a:solidFill>
                <a:latin typeface="Bodoni MT" pitchFamily="18" charset="0"/>
              </a:rPr>
              <a:t>mÚLT</a:t>
            </a:r>
            <a:r>
              <a:rPr lang="hu-HU" sz="2200" b="1" cap="all" dirty="0" smtClean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hu-HU" sz="2200" b="1" cap="all" dirty="0">
                <a:solidFill>
                  <a:srgbClr val="0070C0"/>
                </a:solidFill>
                <a:latin typeface="Bodoni MT" pitchFamily="18" charset="0"/>
              </a:rPr>
              <a:t>ALAK</a:t>
            </a:r>
          </a:p>
          <a:p>
            <a:endParaRPr lang="hu-HU" sz="2200" b="1" cap="all" dirty="0" smtClean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hu-HU" sz="2200" b="1" dirty="0" err="1" smtClean="0">
                <a:solidFill>
                  <a:srgbClr val="0070C0"/>
                </a:solidFill>
                <a:latin typeface="Bodoni MT" pitchFamily="18" charset="0"/>
              </a:rPr>
              <a:t>ii</a:t>
            </a:r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. </a:t>
            </a:r>
            <a:r>
              <a:rPr lang="hu-HU" sz="2200" b="1" cap="all" dirty="0" smtClean="0">
                <a:solidFill>
                  <a:srgbClr val="0070C0"/>
                </a:solidFill>
                <a:latin typeface="Bodoni MT" pitchFamily="18" charset="0"/>
              </a:rPr>
              <a:t>E/3 </a:t>
            </a:r>
            <a:r>
              <a:rPr lang="hu-HU" sz="2200" b="1" cap="all" dirty="0">
                <a:solidFill>
                  <a:srgbClr val="0070C0"/>
                </a:solidFill>
                <a:latin typeface="Bodoni MT" pitchFamily="18" charset="0"/>
              </a:rPr>
              <a:t>EGYSZERŰ JELEN</a:t>
            </a:r>
          </a:p>
          <a:p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hu-HU" sz="2200" b="1" dirty="0" err="1" smtClean="0">
                <a:solidFill>
                  <a:srgbClr val="0070C0"/>
                </a:solidFill>
                <a:latin typeface="Bodoni MT" pitchFamily="18" charset="0"/>
              </a:rPr>
              <a:t>iii</a:t>
            </a:r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. </a:t>
            </a:r>
            <a:r>
              <a:rPr lang="hu-HU" sz="2200" b="1" cap="all" dirty="0" smtClean="0">
                <a:solidFill>
                  <a:srgbClr val="0070C0"/>
                </a:solidFill>
                <a:latin typeface="Bodoni MT" pitchFamily="18" charset="0"/>
              </a:rPr>
              <a:t>EGYSZERŰ JELEN (</a:t>
            </a:r>
            <a:r>
              <a:rPr lang="hu-HU" sz="2200" dirty="0" smtClean="0">
                <a:solidFill>
                  <a:srgbClr val="0070C0"/>
                </a:solidFill>
                <a:latin typeface="Bodoni MT" pitchFamily="18" charset="0"/>
              </a:rPr>
              <a:t>non-3rd </a:t>
            </a:r>
            <a:r>
              <a:rPr lang="hu-HU" sz="2200" dirty="0" err="1" smtClean="0">
                <a:solidFill>
                  <a:srgbClr val="0070C0"/>
                </a:solidFill>
                <a:latin typeface="Bodoni MT" pitchFamily="18" charset="0"/>
              </a:rPr>
              <a:t>person</a:t>
            </a:r>
            <a:r>
              <a:rPr lang="hu-HU" sz="2200" dirty="0" smtClean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hu-HU" sz="2200" dirty="0" err="1" smtClean="0">
                <a:solidFill>
                  <a:srgbClr val="0070C0"/>
                </a:solidFill>
                <a:latin typeface="Bodoni MT" pitchFamily="18" charset="0"/>
              </a:rPr>
              <a:t>singular</a:t>
            </a:r>
            <a:r>
              <a:rPr lang="hu-HU" sz="2200" dirty="0" smtClean="0">
                <a:solidFill>
                  <a:srgbClr val="0070C0"/>
                </a:solidFill>
                <a:latin typeface="Bodoni MT" pitchFamily="18" charset="0"/>
              </a:rPr>
              <a:t>)</a:t>
            </a:r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hu-HU" sz="2200" b="1" dirty="0" err="1" smtClean="0">
                <a:solidFill>
                  <a:srgbClr val="0070C0"/>
                </a:solidFill>
                <a:latin typeface="Bodoni MT" pitchFamily="18" charset="0"/>
              </a:rPr>
              <a:t>iv</a:t>
            </a:r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. ALAPALAK</a:t>
            </a:r>
            <a:endParaRPr lang="hu-HU" sz="2200" b="1" dirty="0">
              <a:solidFill>
                <a:srgbClr val="0070C0"/>
              </a:solidFill>
              <a:latin typeface="Bodoni MT" pitchFamily="18" charset="0"/>
            </a:endParaRPr>
          </a:p>
          <a:p>
            <a:endParaRPr lang="hu-HU" sz="2200" b="1" cap="all" dirty="0" smtClean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v. </a:t>
            </a:r>
            <a:r>
              <a:rPr lang="hu-HU" sz="2200" b="1" cap="all" dirty="0" smtClean="0">
                <a:solidFill>
                  <a:srgbClr val="0070C0"/>
                </a:solidFill>
                <a:latin typeface="Bodoni MT" pitchFamily="18" charset="0"/>
              </a:rPr>
              <a:t>GERUNDIUM (</a:t>
            </a:r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folyamatos igenév)</a:t>
            </a:r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r>
              <a:rPr lang="hu-HU" sz="2200" b="1" dirty="0" err="1" smtClean="0">
                <a:solidFill>
                  <a:srgbClr val="0070C0"/>
                </a:solidFill>
                <a:latin typeface="Bodoni MT" pitchFamily="18" charset="0"/>
              </a:rPr>
              <a:t>vi</a:t>
            </a:r>
            <a:r>
              <a:rPr lang="hu-HU" sz="2200" b="1" dirty="0" smtClean="0">
                <a:solidFill>
                  <a:srgbClr val="0070C0"/>
                </a:solidFill>
                <a:latin typeface="Bodoni MT" pitchFamily="18" charset="0"/>
              </a:rPr>
              <a:t>. </a:t>
            </a:r>
            <a:r>
              <a:rPr lang="hu-HU" sz="2200" b="1" cap="all" dirty="0" smtClean="0">
                <a:solidFill>
                  <a:srgbClr val="0070C0"/>
                </a:solidFill>
                <a:latin typeface="Bodoni MT" pitchFamily="18" charset="0"/>
              </a:rPr>
              <a:t>Befejezett igenév</a:t>
            </a:r>
            <a:endParaRPr lang="hu-HU" sz="2200" b="1" cap="all" dirty="0">
              <a:solidFill>
                <a:srgbClr val="0070C0"/>
              </a:solidFill>
              <a:latin typeface="Bodoni MT" pitchFamily="18" charset="0"/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Bodoni MT" pitchFamily="18" charset="0"/>
              </a:rPr>
              <a:t>VERB INFLECTION II.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48272"/>
            <a:ext cx="4330824" cy="4565104"/>
          </a:xfrm>
        </p:spPr>
        <p:txBody>
          <a:bodyPr>
            <a:normAutofit/>
          </a:bodyPr>
          <a:lstStyle/>
          <a:p>
            <a:r>
              <a:rPr lang="en-GB" sz="2000" dirty="0" err="1" smtClean="0">
                <a:latin typeface="Bodoni MT" pitchFamily="18" charset="0"/>
              </a:rPr>
              <a:t>i</a:t>
            </a:r>
            <a:r>
              <a:rPr lang="en-GB" sz="2000" dirty="0" smtClean="0">
                <a:latin typeface="Bodoni MT" pitchFamily="18" charset="0"/>
              </a:rPr>
              <a:t> </a:t>
            </a:r>
            <a:r>
              <a:rPr lang="en-GB" sz="2000" b="1" cap="all" dirty="0" err="1" smtClean="0">
                <a:latin typeface="Bodoni MT" pitchFamily="18" charset="0"/>
              </a:rPr>
              <a:t>Preterite</a:t>
            </a:r>
            <a:r>
              <a:rPr lang="hu-HU" sz="2000" b="1" cap="all" dirty="0" smtClean="0">
                <a:latin typeface="Bodoni MT" pitchFamily="18" charset="0"/>
              </a:rPr>
              <a:t> 	-</a:t>
            </a:r>
          </a:p>
          <a:p>
            <a:endParaRPr lang="en-GB" sz="2000" dirty="0" smtClean="0">
              <a:latin typeface="Bodoni MT" pitchFamily="18" charset="0"/>
            </a:endParaRPr>
          </a:p>
          <a:p>
            <a:r>
              <a:rPr lang="hu-HU" sz="2000" dirty="0" smtClean="0">
                <a:latin typeface="Bodoni MT" pitchFamily="18" charset="0"/>
              </a:rPr>
              <a:t>i</a:t>
            </a:r>
            <a:r>
              <a:rPr lang="en-GB" sz="2000" dirty="0" err="1" smtClean="0">
                <a:latin typeface="Bodoni MT" pitchFamily="18" charset="0"/>
              </a:rPr>
              <a:t>i</a:t>
            </a:r>
            <a:r>
              <a:rPr lang="hu-HU" sz="2000" dirty="0" smtClean="0">
                <a:latin typeface="Bodoni MT" pitchFamily="18" charset="0"/>
              </a:rPr>
              <a:t> </a:t>
            </a:r>
            <a:r>
              <a:rPr lang="en-GB" sz="2000" b="1" cap="all" dirty="0" smtClean="0">
                <a:latin typeface="Bodoni MT" pitchFamily="18" charset="0"/>
              </a:rPr>
              <a:t>3rd singular present</a:t>
            </a:r>
            <a:r>
              <a:rPr lang="hu-HU" sz="2000" b="1" cap="all" dirty="0" smtClean="0">
                <a:latin typeface="Bodoni MT" pitchFamily="18" charset="0"/>
              </a:rPr>
              <a:t>	-</a:t>
            </a:r>
          </a:p>
          <a:p>
            <a:endParaRPr lang="en-GB" sz="2000" dirty="0" smtClean="0">
              <a:latin typeface="Bodoni MT" pitchFamily="18" charset="0"/>
            </a:endParaRPr>
          </a:p>
          <a:p>
            <a:r>
              <a:rPr lang="en-GB" sz="2000" dirty="0" smtClean="0">
                <a:latin typeface="Bodoni MT" pitchFamily="18" charset="0"/>
              </a:rPr>
              <a:t>iii </a:t>
            </a:r>
            <a:r>
              <a:rPr lang="en-GB" sz="2000" b="1" cap="all" dirty="0" smtClean="0">
                <a:latin typeface="Bodoni MT" pitchFamily="18" charset="0"/>
              </a:rPr>
              <a:t>Plain present</a:t>
            </a:r>
            <a:r>
              <a:rPr lang="hu-HU" sz="2000" b="1" cap="all" dirty="0" smtClean="0">
                <a:latin typeface="Bodoni MT" pitchFamily="18" charset="0"/>
              </a:rPr>
              <a:t>	-</a:t>
            </a:r>
          </a:p>
          <a:p>
            <a:endParaRPr lang="en-GB" sz="2000" dirty="0" smtClean="0">
              <a:latin typeface="Bodoni MT" pitchFamily="18" charset="0"/>
            </a:endParaRPr>
          </a:p>
          <a:p>
            <a:r>
              <a:rPr lang="en-GB" sz="2000" dirty="0" smtClean="0">
                <a:latin typeface="Bodoni MT" pitchFamily="18" charset="0"/>
              </a:rPr>
              <a:t>iv </a:t>
            </a:r>
            <a:r>
              <a:rPr lang="en-GB" sz="2000" b="1" cap="all" dirty="0" smtClean="0">
                <a:latin typeface="Bodoni MT" pitchFamily="18" charset="0"/>
              </a:rPr>
              <a:t>Plain form</a:t>
            </a:r>
            <a:r>
              <a:rPr lang="hu-HU" sz="2000" b="1" cap="all" dirty="0" smtClean="0">
                <a:latin typeface="Bodoni MT" pitchFamily="18" charset="0"/>
              </a:rPr>
              <a:t>	-</a:t>
            </a:r>
          </a:p>
          <a:p>
            <a:endParaRPr lang="en-GB" sz="2000" dirty="0" smtClean="0">
              <a:latin typeface="Bodoni MT" pitchFamily="18" charset="0"/>
            </a:endParaRPr>
          </a:p>
          <a:p>
            <a:r>
              <a:rPr lang="en-GB" sz="2000" dirty="0" smtClean="0">
                <a:latin typeface="Bodoni MT" pitchFamily="18" charset="0"/>
              </a:rPr>
              <a:t>v </a:t>
            </a:r>
            <a:r>
              <a:rPr lang="en-GB" sz="2000" b="1" cap="all" dirty="0" smtClean="0">
                <a:latin typeface="Bodoni MT" pitchFamily="18" charset="0"/>
              </a:rPr>
              <a:t>Gerund-participle</a:t>
            </a:r>
            <a:r>
              <a:rPr lang="hu-HU" sz="2000" b="1" cap="all" dirty="0" smtClean="0">
                <a:latin typeface="Bodoni MT" pitchFamily="18" charset="0"/>
              </a:rPr>
              <a:t>	-</a:t>
            </a:r>
          </a:p>
          <a:p>
            <a:endParaRPr lang="en-GB" sz="2000" dirty="0" smtClean="0">
              <a:latin typeface="Bodoni MT" pitchFamily="18" charset="0"/>
            </a:endParaRPr>
          </a:p>
          <a:p>
            <a:r>
              <a:rPr lang="en-GB" sz="2000" dirty="0" smtClean="0">
                <a:latin typeface="Bodoni MT" pitchFamily="18" charset="0"/>
              </a:rPr>
              <a:t>vi </a:t>
            </a:r>
            <a:r>
              <a:rPr lang="en-GB" sz="2000" b="1" cap="all" dirty="0" smtClean="0">
                <a:latin typeface="Bodoni MT" pitchFamily="18" charset="0"/>
              </a:rPr>
              <a:t>Past participle</a:t>
            </a:r>
            <a:r>
              <a:rPr lang="en-GB" sz="2000" dirty="0" smtClean="0">
                <a:latin typeface="Bodoni MT" pitchFamily="18" charset="0"/>
              </a:rPr>
              <a:t> </a:t>
            </a:r>
            <a:r>
              <a:rPr lang="hu-HU" sz="2000" dirty="0" smtClean="0">
                <a:latin typeface="Bodoni MT" pitchFamily="18" charset="0"/>
              </a:rPr>
              <a:t>		-</a:t>
            </a:r>
            <a:endParaRPr lang="hu-HU" sz="2000" i="1" dirty="0" smtClean="0">
              <a:latin typeface="Bodoni MT" pitchFamily="18" charset="0"/>
            </a:endParaRPr>
          </a:p>
          <a:p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1052736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 smtClean="0">
                <a:solidFill>
                  <a:schemeClr val="accent1"/>
                </a:solidFill>
                <a:latin typeface="Bodoni MT" pitchFamily="18" charset="0"/>
              </a:rPr>
              <a:t>Inflect</a:t>
            </a:r>
            <a:r>
              <a:rPr lang="hu-HU" sz="3200" b="1" dirty="0" smtClean="0">
                <a:solidFill>
                  <a:schemeClr val="accent1"/>
                </a:solidFill>
                <a:latin typeface="Bodoni MT" pitchFamily="18" charset="0"/>
              </a:rPr>
              <a:t> </a:t>
            </a:r>
            <a:r>
              <a:rPr lang="hu-HU" sz="3200" b="1" dirty="0" err="1" smtClean="0">
                <a:solidFill>
                  <a:schemeClr val="accent1"/>
                </a:solidFill>
                <a:latin typeface="Bodoni MT" pitchFamily="18" charset="0"/>
              </a:rPr>
              <a:t>the</a:t>
            </a:r>
            <a:r>
              <a:rPr lang="hu-HU" sz="3200" b="1" dirty="0" smtClean="0">
                <a:solidFill>
                  <a:schemeClr val="accent1"/>
                </a:solidFill>
                <a:latin typeface="Bodoni MT" pitchFamily="18" charset="0"/>
              </a:rPr>
              <a:t> </a:t>
            </a:r>
            <a:r>
              <a:rPr lang="hu-HU" sz="3200" b="1" dirty="0" err="1" smtClean="0">
                <a:solidFill>
                  <a:schemeClr val="accent1"/>
                </a:solidFill>
                <a:latin typeface="Bodoni MT" pitchFamily="18" charset="0"/>
              </a:rPr>
              <a:t>verbs</a:t>
            </a:r>
            <a:r>
              <a:rPr lang="hu-HU" sz="3200" b="1" dirty="0" smtClean="0">
                <a:solidFill>
                  <a:schemeClr val="accent1"/>
                </a:solidFill>
                <a:latin typeface="Bodoni MT" pitchFamily="18" charset="0"/>
              </a:rPr>
              <a:t>: „PUT” ; „WRITE” ; „BE” ; „DRINK”</a:t>
            </a:r>
            <a:endParaRPr lang="en-GB" sz="3200" b="1" dirty="0">
              <a:solidFill>
                <a:schemeClr val="accent1"/>
              </a:solidFill>
              <a:latin typeface="Bodoni MT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44008" y="2204864"/>
            <a:ext cx="449999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 ; WROTE ; WAS/WERE ; DRANK</a:t>
            </a: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PUTS ; WRITES ; IS ; DRINKS</a:t>
            </a: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 ; WRITE ; </a:t>
            </a:r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AM/ARE </a:t>
            </a:r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; DRINK</a:t>
            </a: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 ; WRITE ; BE ; DRINK</a:t>
            </a: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PUTTING ; WRITING ; BEING ; DRINKING</a:t>
            </a:r>
          </a:p>
          <a:p>
            <a:endParaRPr lang="hu-HU" sz="2000" b="1" cap="all" dirty="0" smtClean="0">
              <a:solidFill>
                <a:schemeClr val="accent1"/>
              </a:solidFill>
              <a:latin typeface="Bodoni MT" pitchFamily="18" charset="0"/>
            </a:endParaRPr>
          </a:p>
          <a:p>
            <a:r>
              <a:rPr lang="hu-HU" sz="2000" b="1" cap="all" dirty="0" smtClean="0">
                <a:solidFill>
                  <a:schemeClr val="accent1"/>
                </a:solidFill>
                <a:latin typeface="Bodoni MT" pitchFamily="18" charset="0"/>
              </a:rPr>
              <a:t>PUT ; WRITTEN ; BEEN ; DRUNK</a:t>
            </a:r>
          </a:p>
          <a:p>
            <a:endParaRPr lang="hu-HU" dirty="0" smtClean="0"/>
          </a:p>
          <a:p>
            <a:r>
              <a:rPr lang="hu-HU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800" dirty="0" smtClean="0">
                <a:latin typeface="Bodoni MT" pitchFamily="18" charset="0"/>
              </a:rPr>
              <a:t>Sort </a:t>
            </a:r>
            <a:r>
              <a:rPr lang="hu-HU" sz="4800" dirty="0" err="1" smtClean="0">
                <a:latin typeface="Bodoni MT" pitchFamily="18" charset="0"/>
              </a:rPr>
              <a:t>the</a:t>
            </a:r>
            <a:r>
              <a:rPr lang="hu-HU" sz="4800" dirty="0" smtClean="0">
                <a:latin typeface="Bodoni MT" pitchFamily="18" charset="0"/>
              </a:rPr>
              <a:t> </a:t>
            </a:r>
            <a:r>
              <a:rPr lang="hu-HU" sz="4800" dirty="0" err="1" smtClean="0">
                <a:latin typeface="Bodoni MT" pitchFamily="18" charset="0"/>
              </a:rPr>
              <a:t>syntactic</a:t>
            </a:r>
            <a:r>
              <a:rPr lang="hu-HU" sz="4800" dirty="0" smtClean="0">
                <a:latin typeface="Bodoni MT" pitchFamily="18" charset="0"/>
              </a:rPr>
              <a:t> </a:t>
            </a:r>
            <a:r>
              <a:rPr lang="hu-HU" sz="4800" dirty="0" err="1" smtClean="0">
                <a:latin typeface="Bodoni MT" pitchFamily="18" charset="0"/>
              </a:rPr>
              <a:t>forms</a:t>
            </a:r>
            <a:r>
              <a:rPr lang="hu-HU" sz="4800" dirty="0" smtClean="0">
                <a:latin typeface="Bodoni MT" pitchFamily="18" charset="0"/>
              </a:rPr>
              <a:t> </a:t>
            </a:r>
            <a:r>
              <a:rPr lang="hu-HU" sz="4800" dirty="0" err="1" smtClean="0">
                <a:latin typeface="Bodoni MT" pitchFamily="18" charset="0"/>
              </a:rPr>
              <a:t>in</a:t>
            </a:r>
            <a:r>
              <a:rPr lang="hu-HU" sz="4800" dirty="0" smtClean="0">
                <a:latin typeface="Bodoni MT" pitchFamily="18" charset="0"/>
              </a:rPr>
              <a:t> </a:t>
            </a:r>
            <a:r>
              <a:rPr lang="hu-HU" sz="4800" dirty="0" err="1" smtClean="0">
                <a:latin typeface="Bodoni MT" pitchFamily="18" charset="0"/>
              </a:rPr>
              <a:t>the</a:t>
            </a:r>
            <a:r>
              <a:rPr lang="hu-HU" sz="4800" dirty="0" smtClean="0">
                <a:latin typeface="Bodoni MT" pitchFamily="18" charset="0"/>
              </a:rPr>
              <a:t> </a:t>
            </a:r>
            <a:r>
              <a:rPr lang="hu-HU" sz="4800" dirty="0" err="1" smtClean="0">
                <a:latin typeface="Bodoni MT" pitchFamily="18" charset="0"/>
              </a:rPr>
              <a:t>columns</a:t>
            </a:r>
            <a:r>
              <a:rPr lang="hu-HU" sz="4800" dirty="0" smtClean="0">
                <a:latin typeface="Bodoni MT" pitchFamily="18" charset="0"/>
              </a:rPr>
              <a:t> and </a:t>
            </a:r>
            <a:r>
              <a:rPr lang="hu-HU" sz="4800" dirty="0" err="1" smtClean="0">
                <a:latin typeface="Bodoni MT" pitchFamily="18" charset="0"/>
              </a:rPr>
              <a:t>give</a:t>
            </a:r>
            <a:r>
              <a:rPr lang="hu-HU" sz="4800" dirty="0" smtClean="0">
                <a:latin typeface="Bodoni MT" pitchFamily="18" charset="0"/>
              </a:rPr>
              <a:t> an </a:t>
            </a:r>
            <a:r>
              <a:rPr lang="hu-HU" sz="4800" dirty="0" err="1" smtClean="0">
                <a:latin typeface="Bodoni MT" pitchFamily="18" charset="0"/>
              </a:rPr>
              <a:t>example</a:t>
            </a:r>
            <a:r>
              <a:rPr lang="hu-HU" sz="4800" dirty="0" smtClean="0">
                <a:latin typeface="Bodoni MT" pitchFamily="18" charset="0"/>
              </a:rPr>
              <a:t>!</a:t>
            </a:r>
            <a:endParaRPr lang="en-GB" sz="4800" dirty="0">
              <a:latin typeface="Bodoni MT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3528" y="1628800"/>
            <a:ext cx="4032448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doni MT" pitchFamily="18" charset="0"/>
              </a:rPr>
              <a:t>PLAIN FORM</a:t>
            </a:r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 smtClean="0"/>
          </a:p>
        </p:txBody>
      </p:sp>
      <p:sp>
        <p:nvSpPr>
          <p:cNvPr id="8" name="Szövegdoboz 7"/>
          <p:cNvSpPr txBox="1"/>
          <p:nvPr/>
        </p:nvSpPr>
        <p:spPr>
          <a:xfrm>
            <a:off x="4644008" y="1628800"/>
            <a:ext cx="4176464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Bodoni MT" pitchFamily="18" charset="0"/>
              </a:rPr>
              <a:t>THE PAST PARTICIPLE</a:t>
            </a:r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323528" y="2060848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4644008" y="2060848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323528" y="4365104"/>
            <a:ext cx="8496944" cy="21236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   ‘PERFECT’	           ‘SUBJUNCTIVE‘                 	‘IMPERATIVE’             ‘PASSIVE’ 			        ‘INFINITIVAL(</a:t>
            </a:r>
            <a:r>
              <a:rPr lang="hu-HU" sz="4400" dirty="0" err="1" smtClean="0"/>
              <a:t>to</a:t>
            </a:r>
            <a:r>
              <a:rPr lang="hu-HU" sz="4400" dirty="0" smtClean="0"/>
              <a:t> + V)’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5400" dirty="0" smtClean="0">
                <a:solidFill>
                  <a:schemeClr val="accent1"/>
                </a:solidFill>
                <a:latin typeface="Bodoni MT" pitchFamily="18" charset="0"/>
              </a:rPr>
              <a:t>AUXILIARY VERBS</a:t>
            </a:r>
            <a:br>
              <a:rPr lang="hu-HU" sz="5400" dirty="0" smtClean="0">
                <a:solidFill>
                  <a:schemeClr val="accent1"/>
                </a:solidFill>
                <a:latin typeface="Bodoni MT" pitchFamily="18" charset="0"/>
              </a:rPr>
            </a:br>
            <a:r>
              <a:rPr lang="hu-HU" sz="5400" dirty="0" smtClean="0">
                <a:latin typeface="Bodoni MT" pitchFamily="18" charset="0"/>
              </a:rPr>
              <a:t>(segédigék)</a:t>
            </a:r>
            <a:endParaRPr lang="en-GB" sz="5400" dirty="0">
              <a:solidFill>
                <a:schemeClr val="accent1"/>
              </a:solidFill>
              <a:latin typeface="Bodoni MT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9552" y="1531818"/>
            <a:ext cx="4032448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i="1" u="sng" dirty="0" smtClean="0"/>
              <a:t>ASPECTUALS</a:t>
            </a:r>
            <a:r>
              <a:rPr lang="hu-HU" i="1" dirty="0" smtClean="0"/>
              <a:t> (NON-MODALS)</a:t>
            </a:r>
          </a:p>
          <a:p>
            <a:pPr algn="ctr"/>
            <a:endParaRPr lang="hu-HU" dirty="0"/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BE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HAVE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DO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788024" y="1550397"/>
            <a:ext cx="3384376" cy="52629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i="1" u="sng" dirty="0" smtClean="0"/>
              <a:t>MODALS</a:t>
            </a:r>
          </a:p>
          <a:p>
            <a:pPr algn="ctr"/>
            <a:endParaRPr lang="hu-HU" dirty="0"/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CAN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MAY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MUST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WILL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SHALL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OUGHT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NEED</a:t>
            </a:r>
          </a:p>
          <a:p>
            <a:pPr algn="ctr"/>
            <a:endParaRPr lang="hu-HU" sz="2000" b="1" dirty="0">
              <a:solidFill>
                <a:schemeClr val="accent1"/>
              </a:solidFill>
            </a:endParaRPr>
          </a:p>
          <a:p>
            <a:pPr algn="ctr"/>
            <a:r>
              <a:rPr lang="hu-HU" sz="2000" b="1" dirty="0" smtClean="0">
                <a:solidFill>
                  <a:schemeClr val="accent1"/>
                </a:solidFill>
              </a:rPr>
              <a:t>DARE</a:t>
            </a:r>
            <a:endParaRPr lang="en-GB" sz="2000" b="1" dirty="0">
              <a:solidFill>
                <a:schemeClr val="accent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39552" y="3861048"/>
            <a:ext cx="4032448" cy="26776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3600" dirty="0" err="1" smtClean="0">
                <a:latin typeface="Bodoni MT" pitchFamily="18" charset="0"/>
              </a:rPr>
              <a:t>What</a:t>
            </a:r>
            <a:r>
              <a:rPr lang="hu-HU" sz="3600" dirty="0" smtClean="0">
                <a:latin typeface="Bodoni MT" pitchFamily="18" charset="0"/>
              </a:rPr>
              <a:t> </a:t>
            </a:r>
            <a:r>
              <a:rPr lang="hu-HU" sz="3600" dirty="0" err="1" smtClean="0">
                <a:latin typeface="Bodoni MT" pitchFamily="18" charset="0"/>
              </a:rPr>
              <a:t>will</a:t>
            </a:r>
            <a:r>
              <a:rPr lang="hu-HU" sz="3600" dirty="0" smtClean="0">
                <a:latin typeface="Bodoni MT" pitchFamily="18" charset="0"/>
              </a:rPr>
              <a:t> </a:t>
            </a:r>
            <a:r>
              <a:rPr lang="hu-HU" sz="3600" dirty="0" err="1" smtClean="0">
                <a:latin typeface="Bodoni MT" pitchFamily="18" charset="0"/>
              </a:rPr>
              <a:t>these</a:t>
            </a:r>
            <a:r>
              <a:rPr lang="hu-HU" sz="3600" dirty="0" smtClean="0">
                <a:latin typeface="Bodoni MT" pitchFamily="18" charset="0"/>
              </a:rPr>
              <a:t> </a:t>
            </a:r>
            <a:r>
              <a:rPr lang="hu-HU" sz="3600" dirty="0" err="1" smtClean="0">
                <a:latin typeface="Bodoni MT" pitchFamily="18" charset="0"/>
              </a:rPr>
              <a:t>aux</a:t>
            </a:r>
            <a:r>
              <a:rPr lang="hu-HU" sz="3600" dirty="0" smtClean="0">
                <a:latin typeface="Bodoni MT" pitchFamily="18" charset="0"/>
              </a:rPr>
              <a:t>. </a:t>
            </a:r>
            <a:r>
              <a:rPr lang="hu-HU" sz="3600" dirty="0" err="1" smtClean="0">
                <a:latin typeface="Bodoni MT" pitchFamily="18" charset="0"/>
              </a:rPr>
              <a:t>verbs</a:t>
            </a:r>
            <a:r>
              <a:rPr lang="hu-HU" sz="3600" dirty="0" smtClean="0">
                <a:latin typeface="Bodoni MT" pitchFamily="18" charset="0"/>
              </a:rPr>
              <a:t> be?</a:t>
            </a:r>
          </a:p>
          <a:p>
            <a:endParaRPr lang="hu-HU" sz="3200" dirty="0" smtClean="0"/>
          </a:p>
          <a:p>
            <a:r>
              <a:rPr lang="hu-HU" sz="3200" b="1" dirty="0" smtClean="0">
                <a:solidFill>
                  <a:srgbClr val="FF0000"/>
                </a:solidFill>
              </a:rPr>
              <a:t>COULD, MIGHT, WOULD, SHOULD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115616" y="501317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smtClean="0">
                <a:solidFill>
                  <a:schemeClr val="accent1"/>
                </a:solidFill>
              </a:rPr>
              <a:t>PRETERITE </a:t>
            </a:r>
            <a:r>
              <a:rPr lang="hu-HU" sz="2400" b="1" dirty="0" smtClean="0">
                <a:solidFill>
                  <a:schemeClr val="accent1"/>
                </a:solidFill>
              </a:rPr>
              <a:t>FORMS</a:t>
            </a:r>
            <a:endParaRPr lang="en-GB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doni MT" pitchFamily="18" charset="0"/>
              </a:rPr>
              <a:t>THE VERB ‘</a:t>
            </a:r>
            <a:r>
              <a:rPr lang="hu-H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BE</a:t>
            </a:r>
            <a:r>
              <a:rPr lang="hu-HU" dirty="0" smtClean="0">
                <a:latin typeface="Bodoni MT" pitchFamily="18" charset="0"/>
              </a:rPr>
              <a:t>’</a:t>
            </a:r>
            <a:endParaRPr lang="en-GB" dirty="0">
              <a:latin typeface="Bodoni MT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11560" y="1556792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„Be </a:t>
            </a:r>
            <a:r>
              <a:rPr lang="hu-HU" sz="3600" dirty="0" err="1" smtClean="0"/>
              <a:t>quiet</a:t>
            </a:r>
            <a:r>
              <a:rPr lang="hu-HU" sz="3600" dirty="0" smtClean="0"/>
              <a:t>.”</a:t>
            </a:r>
          </a:p>
          <a:p>
            <a:r>
              <a:rPr lang="hu-HU" sz="3600" dirty="0" smtClean="0"/>
              <a:t>„I </a:t>
            </a:r>
            <a:r>
              <a:rPr lang="hu-HU" sz="3600" dirty="0" err="1" smtClean="0"/>
              <a:t>will</a:t>
            </a:r>
            <a:r>
              <a:rPr lang="hu-HU" sz="3600" dirty="0" smtClean="0"/>
              <a:t> be </a:t>
            </a:r>
            <a:r>
              <a:rPr lang="hu-HU" sz="3600" dirty="0" err="1" smtClean="0"/>
              <a:t>ready</a:t>
            </a:r>
            <a:r>
              <a:rPr lang="hu-HU" sz="3600" dirty="0" smtClean="0"/>
              <a:t> </a:t>
            </a:r>
            <a:r>
              <a:rPr lang="hu-HU" sz="3600" dirty="0" err="1" smtClean="0"/>
              <a:t>in</a:t>
            </a:r>
            <a:r>
              <a:rPr lang="hu-HU" sz="3600" dirty="0" smtClean="0"/>
              <a:t> </a:t>
            </a:r>
            <a:r>
              <a:rPr lang="hu-HU" sz="3600" dirty="0" err="1" smtClean="0"/>
              <a:t>time</a:t>
            </a:r>
            <a:r>
              <a:rPr lang="hu-HU" sz="3600" dirty="0" smtClean="0"/>
              <a:t>.”</a:t>
            </a:r>
          </a:p>
          <a:p>
            <a:r>
              <a:rPr lang="hu-HU" sz="3600" dirty="0" smtClean="0"/>
              <a:t>„</a:t>
            </a:r>
            <a:r>
              <a:rPr lang="hu-HU" sz="3600" dirty="0" err="1" smtClean="0"/>
              <a:t>It’s</a:t>
            </a:r>
            <a:r>
              <a:rPr lang="hu-HU" sz="3600" dirty="0" smtClean="0"/>
              <a:t> </a:t>
            </a:r>
            <a:r>
              <a:rPr lang="hu-HU" sz="3600" dirty="0" err="1" smtClean="0"/>
              <a:t>essential</a:t>
            </a:r>
            <a:r>
              <a:rPr lang="hu-HU" sz="3600" dirty="0" smtClean="0"/>
              <a:t> </a:t>
            </a:r>
            <a:r>
              <a:rPr lang="hu-HU" sz="3600" dirty="0" err="1" smtClean="0"/>
              <a:t>that</a:t>
            </a:r>
            <a:r>
              <a:rPr lang="hu-HU" sz="3600" dirty="0" smtClean="0"/>
              <a:t> </a:t>
            </a:r>
            <a:r>
              <a:rPr lang="hu-HU" sz="3600" dirty="0" err="1" smtClean="0"/>
              <a:t>she</a:t>
            </a:r>
            <a:r>
              <a:rPr lang="hu-HU" sz="3600" dirty="0" smtClean="0"/>
              <a:t> be told.”</a:t>
            </a:r>
            <a:endParaRPr lang="en-GB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350100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What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are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the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three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</a:t>
            </a:r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forms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 of ‘be’ </a:t>
            </a:r>
            <a:r>
              <a:rPr lang="hu-HU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above</a:t>
            </a:r>
            <a:r>
              <a:rPr lang="hu-H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odoni MT" pitchFamily="18" charset="0"/>
              </a:rPr>
              <a:t>?</a:t>
            </a:r>
            <a:endParaRPr lang="en-GB" sz="3200" dirty="0">
              <a:solidFill>
                <a:schemeClr val="tx2">
                  <a:lumMod val="60000"/>
                  <a:lumOff val="40000"/>
                </a:schemeClr>
              </a:solidFill>
              <a:latin typeface="Bodoni MT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516216" y="1556792"/>
            <a:ext cx="262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- </a:t>
            </a:r>
            <a:r>
              <a:rPr lang="hu-HU" sz="3600" dirty="0" err="1" smtClean="0"/>
              <a:t>Imperative</a:t>
            </a:r>
            <a:endParaRPr lang="hu-HU" sz="3600" dirty="0" smtClean="0"/>
          </a:p>
          <a:p>
            <a:r>
              <a:rPr lang="hu-HU" sz="3600" dirty="0" smtClean="0"/>
              <a:t>- </a:t>
            </a:r>
            <a:r>
              <a:rPr lang="hu-HU" sz="3600" dirty="0" err="1" smtClean="0"/>
              <a:t>Indicative</a:t>
            </a:r>
            <a:endParaRPr lang="hu-HU" sz="3600" dirty="0" smtClean="0"/>
          </a:p>
          <a:p>
            <a:r>
              <a:rPr lang="hu-HU" sz="3600" dirty="0" smtClean="0"/>
              <a:t>- </a:t>
            </a:r>
            <a:r>
              <a:rPr lang="hu-HU" sz="3600" dirty="0" err="1" smtClean="0"/>
              <a:t>Subjunctive</a:t>
            </a:r>
            <a:endParaRPr lang="hu-HU" sz="3600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0" y="470830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SUBSTITUTION TEST: </a:t>
            </a:r>
            <a:r>
              <a:rPr lang="hu-HU" sz="2800" b="1" dirty="0" err="1" smtClean="0"/>
              <a:t>Are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you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unsure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about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the</a:t>
            </a:r>
            <a:r>
              <a:rPr lang="hu-HU" sz="2800" b="1" dirty="0" smtClean="0"/>
              <a:t>  </a:t>
            </a:r>
            <a:r>
              <a:rPr lang="hu-HU" sz="2800" b="1" dirty="0" err="1" smtClean="0"/>
              <a:t>correct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form</a:t>
            </a:r>
            <a:r>
              <a:rPr lang="hu-HU" sz="2800" b="1" dirty="0" smtClean="0"/>
              <a:t>? </a:t>
            </a:r>
            <a:r>
              <a:rPr lang="hu-HU" sz="2800" dirty="0" smtClean="0"/>
              <a:t>ALWAYS SUBSTITUTE AN IRREGULAR VERB TO IDENTIFY THE CONSTRUCTION.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chemeClr val="accent1"/>
                </a:solidFill>
                <a:latin typeface="Bodoni MT" pitchFamily="18" charset="0"/>
              </a:rPr>
              <a:t>TRANSLATE THE FOLLOWING SENTENCE INTO </a:t>
            </a:r>
            <a:r>
              <a:rPr lang="hu-HU" sz="3600" b="1" dirty="0" smtClean="0">
                <a:solidFill>
                  <a:srgbClr val="C00000"/>
                </a:solidFill>
                <a:latin typeface="Bodoni MT" pitchFamily="18" charset="0"/>
              </a:rPr>
              <a:t>ENGLISH</a:t>
            </a:r>
            <a:r>
              <a:rPr lang="hu-HU" sz="3600" b="1" dirty="0" smtClean="0">
                <a:solidFill>
                  <a:schemeClr val="accent1"/>
                </a:solidFill>
                <a:latin typeface="Bodoni MT" pitchFamily="18" charset="0"/>
              </a:rPr>
              <a:t> IN PAIRS</a:t>
            </a:r>
            <a:endParaRPr lang="en-GB" sz="3600" b="1" dirty="0" smtClean="0">
              <a:solidFill>
                <a:schemeClr val="accent1"/>
              </a:solidFill>
              <a:latin typeface="Bodoni MT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hu-H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Jövőre ilyenkor a vasutat már 4 éve fogják építeni.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2636912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GB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 railway will have been being built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hu-H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hu-H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393305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err="1" smtClean="0">
                <a:latin typeface="Bodoni MT" pitchFamily="18" charset="0"/>
              </a:rPr>
              <a:t>What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are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the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verb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forms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in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this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sentence</a:t>
            </a:r>
            <a:r>
              <a:rPr lang="hu-HU" sz="3200" dirty="0" smtClean="0">
                <a:latin typeface="Bodoni MT" pitchFamily="18" charset="0"/>
              </a:rPr>
              <a:t> and </a:t>
            </a:r>
            <a:r>
              <a:rPr lang="hu-HU" sz="3200" dirty="0" err="1" smtClean="0">
                <a:latin typeface="Bodoni MT" pitchFamily="18" charset="0"/>
              </a:rPr>
              <a:t>on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what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basis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could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you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identify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them</a:t>
            </a:r>
            <a:r>
              <a:rPr lang="hu-HU" sz="3200" dirty="0" smtClean="0">
                <a:latin typeface="Bodoni MT" pitchFamily="18" charset="0"/>
              </a:rPr>
              <a:t>?</a:t>
            </a:r>
            <a:endParaRPr lang="en-GB" sz="3200" dirty="0">
              <a:latin typeface="Bodoni MT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515719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err="1" smtClean="0">
                <a:latin typeface="Bodoni MT" pitchFamily="18" charset="0"/>
              </a:rPr>
              <a:t>How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many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modal</a:t>
            </a:r>
            <a:r>
              <a:rPr lang="hu-HU" sz="3200" dirty="0" smtClean="0">
                <a:latin typeface="Bodoni MT" pitchFamily="18" charset="0"/>
              </a:rPr>
              <a:t> and </a:t>
            </a:r>
            <a:r>
              <a:rPr lang="hu-HU" sz="3200" dirty="0" err="1" smtClean="0">
                <a:latin typeface="Bodoni MT" pitchFamily="18" charset="0"/>
              </a:rPr>
              <a:t>non-modal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auxiliaries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are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in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the</a:t>
            </a:r>
            <a:r>
              <a:rPr lang="hu-HU" sz="3200" dirty="0" smtClean="0">
                <a:latin typeface="Bodoni MT" pitchFamily="18" charset="0"/>
              </a:rPr>
              <a:t> </a:t>
            </a:r>
            <a:r>
              <a:rPr lang="hu-HU" sz="3200" dirty="0" err="1" smtClean="0">
                <a:latin typeface="Bodoni MT" pitchFamily="18" charset="0"/>
              </a:rPr>
              <a:t>sentence</a:t>
            </a:r>
            <a:r>
              <a:rPr lang="hu-HU" sz="3200" dirty="0" smtClean="0">
                <a:latin typeface="Bodoni MT" pitchFamily="18" charset="0"/>
              </a:rPr>
              <a:t>?</a:t>
            </a:r>
            <a:endParaRPr lang="en-GB" sz="32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tx2"/>
                </a:solidFill>
                <a:latin typeface="Bodoni MT" pitchFamily="18" charset="0"/>
              </a:rPr>
              <a:t>Thank</a:t>
            </a:r>
            <a:r>
              <a:rPr lang="hu-HU" b="1" dirty="0" smtClean="0">
                <a:solidFill>
                  <a:schemeClr val="tx2"/>
                </a:solidFill>
                <a:latin typeface="Bodoni MT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Bodoni MT" pitchFamily="18" charset="0"/>
              </a:rPr>
              <a:t>you</a:t>
            </a:r>
            <a:r>
              <a:rPr lang="hu-HU" b="1" dirty="0" smtClean="0">
                <a:solidFill>
                  <a:schemeClr val="tx2"/>
                </a:solidFill>
                <a:latin typeface="Bodoni MT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Bodoni MT" pitchFamily="18" charset="0"/>
              </a:rPr>
              <a:t>for</a:t>
            </a:r>
            <a:r>
              <a:rPr lang="hu-HU" b="1" dirty="0" smtClean="0">
                <a:solidFill>
                  <a:schemeClr val="tx2"/>
                </a:solidFill>
                <a:latin typeface="Bodoni MT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Bodoni MT" pitchFamily="18" charset="0"/>
              </a:rPr>
              <a:t>your</a:t>
            </a:r>
            <a:r>
              <a:rPr lang="hu-HU" b="1" dirty="0" smtClean="0">
                <a:solidFill>
                  <a:schemeClr val="tx2"/>
                </a:solidFill>
                <a:latin typeface="Bodoni MT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latin typeface="Bodoni MT" pitchFamily="18" charset="0"/>
              </a:rPr>
              <a:t>attention</a:t>
            </a:r>
            <a:r>
              <a:rPr lang="hu-HU" b="1" dirty="0" smtClean="0">
                <a:solidFill>
                  <a:schemeClr val="tx2"/>
                </a:solidFill>
                <a:latin typeface="Bodoni MT" pitchFamily="18" charset="0"/>
              </a:rPr>
              <a:t>!</a:t>
            </a:r>
            <a:endParaRPr lang="en-GB" b="1" dirty="0">
              <a:solidFill>
                <a:schemeClr val="tx2"/>
              </a:solidFill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308</Words>
  <Application>Microsoft Office PowerPoint</Application>
  <PresentationFormat>Diavetítés a képernyőre (4:3 oldalarány)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VERB INFLECTION I.</vt:lpstr>
      <vt:lpstr>VERB INFLECTION II.</vt:lpstr>
      <vt:lpstr>Sort the syntactic forms in the columns and give an example!</vt:lpstr>
      <vt:lpstr>AUXILIARY VERBS (segédigék)</vt:lpstr>
      <vt:lpstr>THE VERB ‘BE’</vt:lpstr>
      <vt:lpstr>TRANSLATE THE FOLLOWING SENTENCE INTO ENGLISH IN PAIRS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Juhász Benedek</dc:creator>
  <cp:lastModifiedBy>felhasználó</cp:lastModifiedBy>
  <cp:revision>35</cp:revision>
  <dcterms:created xsi:type="dcterms:W3CDTF">2015-03-10T11:43:14Z</dcterms:created>
  <dcterms:modified xsi:type="dcterms:W3CDTF">2015-03-11T09:08:22Z</dcterms:modified>
</cp:coreProperties>
</file>