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8" r:id="rId2"/>
    <p:sldId id="261" r:id="rId3"/>
    <p:sldId id="262" r:id="rId4"/>
    <p:sldId id="263" r:id="rId5"/>
    <p:sldId id="264" r:id="rId6"/>
    <p:sldId id="265" r:id="rId7"/>
    <p:sldId id="349" r:id="rId8"/>
    <p:sldId id="351" r:id="rId9"/>
    <p:sldId id="347" r:id="rId10"/>
    <p:sldId id="339" r:id="rId11"/>
    <p:sldId id="340" r:id="rId12"/>
    <p:sldId id="341" r:id="rId13"/>
    <p:sldId id="342" r:id="rId14"/>
    <p:sldId id="343" r:id="rId15"/>
    <p:sldId id="344" r:id="rId16"/>
    <p:sldId id="348" r:id="rId17"/>
    <p:sldId id="345" r:id="rId18"/>
    <p:sldId id="346" r:id="rId19"/>
    <p:sldId id="383" r:id="rId20"/>
    <p:sldId id="352" r:id="rId21"/>
    <p:sldId id="384" r:id="rId22"/>
    <p:sldId id="353" r:id="rId23"/>
    <p:sldId id="354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5" r:id="rId32"/>
    <p:sldId id="368" r:id="rId33"/>
    <p:sldId id="369" r:id="rId34"/>
    <p:sldId id="385" r:id="rId35"/>
    <p:sldId id="371" r:id="rId36"/>
    <p:sldId id="373" r:id="rId37"/>
    <p:sldId id="375" r:id="rId38"/>
    <p:sldId id="376" r:id="rId39"/>
    <p:sldId id="378" r:id="rId40"/>
    <p:sldId id="379" r:id="rId41"/>
    <p:sldId id="380" r:id="rId42"/>
    <p:sldId id="381" r:id="rId4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7" autoAdjust="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25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CC083-B8A9-4444-B4C8-7B3749F8D6E9}" type="datetimeFigureOut">
              <a:rPr lang="hu-HU" smtClean="0"/>
              <a:pPr/>
              <a:t>2017. 04. 03.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2451C-8A03-4D40-9320-90A0864E2E2E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Κάντε κλικ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3/4/2017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3" y="286585"/>
            <a:ext cx="8379775" cy="6284831"/>
          </a:xfrm>
        </p:spPr>
      </p:pic>
      <p:sp>
        <p:nvSpPr>
          <p:cNvPr id="13" name="Szövegdoboz 12"/>
          <p:cNvSpPr txBox="1"/>
          <p:nvPr/>
        </p:nvSpPr>
        <p:spPr>
          <a:xfrm>
            <a:off x="2123729" y="1196753"/>
            <a:ext cx="51125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dirty="0" smtClean="0">
                <a:solidFill>
                  <a:srgbClr val="FFFF00"/>
                </a:solidFill>
                <a:latin typeface="Garamond" pitchFamily="18" charset="0"/>
              </a:rPr>
              <a:t>Bibliaismeret I. – Ószövetség</a:t>
            </a:r>
          </a:p>
          <a:p>
            <a:pPr algn="ctr"/>
            <a:endParaRPr lang="hu-HU" sz="25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38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Ószövetség földrajzi kerete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6" y="191696"/>
            <a:ext cx="8208769" cy="6474609"/>
          </a:xfrm>
        </p:spPr>
      </p:pic>
    </p:spTree>
    <p:extLst>
      <p:ext uri="{BB962C8B-B14F-4D97-AF65-F5344CB8AC3E}">
        <p14:creationId xmlns:p14="http://schemas.microsoft.com/office/powerpoint/2010/main" val="4503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the-fertile-cresce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645" y="230750"/>
            <a:ext cx="7000711" cy="6396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pPr algn="just"/>
            <a:endParaRPr lang="hu-HU" dirty="0"/>
          </a:p>
        </p:txBody>
      </p:sp>
      <p:pic>
        <p:nvPicPr>
          <p:cNvPr id="4" name="Tartalom helye 3" descr="2000px-Map_of_fertile_crescent_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2173" y="235113"/>
            <a:ext cx="5199655" cy="6387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050" name="Picture 2" descr="C:\Users\Csaba\Desktop\Új mappa\detailed_satellite_map_of_isra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blackGray">
          <a:xfrm>
            <a:off x="2063889" y="230341"/>
            <a:ext cx="5016222" cy="6397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israellebanon7l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212" y="216090"/>
            <a:ext cx="7659577" cy="64258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1_16-3D-View-Northea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28" y="264963"/>
            <a:ext cx="8887745" cy="63280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pPr algn="just"/>
            <a:r>
              <a:rPr lang="hu-HU" sz="2200" cap="small" dirty="0" smtClean="0">
                <a:latin typeface="Times New Roman" pitchFamily="18" charset="0"/>
                <a:cs typeface="Times New Roman" pitchFamily="18" charset="0"/>
              </a:rPr>
              <a:t>A „Palesztinaként” ismert terület elnevezései</a:t>
            </a:r>
            <a:endParaRPr lang="hu-HU" sz="2200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5268932"/>
          </a:xfrm>
        </p:spPr>
        <p:txBody>
          <a:bodyPr>
            <a:normAutofit/>
          </a:bodyPr>
          <a:lstStyle/>
          <a:p>
            <a:pPr marL="18000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Ciszjordánia, Transzjordánia</a:t>
            </a:r>
          </a:p>
          <a:p>
            <a:pPr marL="18000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Kánaán,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Kánaán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földje</a:t>
            </a:r>
          </a:p>
          <a:p>
            <a:pPr marL="18000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Izrael földje (1Sám 13,19)</a:t>
            </a:r>
          </a:p>
          <a:p>
            <a:pPr marL="18000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keresztények: Szentföld, Ígéret földje</a:t>
            </a:r>
          </a:p>
          <a:p>
            <a:pPr marL="18000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római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Judaea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elnevezés:</a:t>
            </a:r>
          </a:p>
          <a:p>
            <a:pPr marL="580050" lvl="1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/>
                <a:cs typeface="Times New Roman"/>
              </a:rPr>
              <a:t>• 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Kr. e. 63-tól a Jeruzsálem körzetében zömmel zsidók lakta övezet (egykori perzsa Jehud tartomány)</a:t>
            </a:r>
          </a:p>
          <a:p>
            <a:pPr marL="580050" lvl="1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/>
                <a:cs typeface="Times New Roman"/>
              </a:rPr>
              <a:t>• 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Kr. u. 6-ot követően a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Cezárea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székhelyű római provincia neve</a:t>
            </a:r>
          </a:p>
          <a:p>
            <a:pPr marL="180000" indent="-18000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Palesztina: a arám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pǝlista’in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görög formája (Hérodotosz)</a:t>
            </a:r>
          </a:p>
          <a:p>
            <a:pPr marL="580050" lvl="1" indent="-18000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/>
                <a:cs typeface="Times New Roman"/>
              </a:rPr>
              <a:t>•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eredetileg a tengerparti filiszteus településterület</a:t>
            </a:r>
          </a:p>
          <a:p>
            <a:pPr marL="580050" lvl="1" indent="-18000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Kr. u. 135-öt követően a rómaiak Cisz- és Transzjordániára együttesen alkalmazták (ez a mai elnevezés alapja)</a:t>
            </a:r>
          </a:p>
          <a:p>
            <a:pPr algn="just">
              <a:buNone/>
            </a:pPr>
            <a:endParaRPr lang="hu-HU" sz="2200" dirty="0" smtClean="0"/>
          </a:p>
          <a:p>
            <a:pPr algn="just">
              <a:buNone/>
            </a:pPr>
            <a:endParaRPr lang="hu-H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798496"/>
          </a:xfrm>
        </p:spPr>
        <p:txBody>
          <a:bodyPr>
            <a:noAutofit/>
          </a:bodyPr>
          <a:lstStyle/>
          <a:p>
            <a:pPr algn="ctr"/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Palesztina földrajzi egységei </a:t>
            </a:r>
            <a:br>
              <a:rPr lang="hu-H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(a Jordántól nyugatra)</a:t>
            </a:r>
            <a:endParaRPr lang="hu-H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artalom helye 4" descr="0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5398" y="392885"/>
            <a:ext cx="5124007" cy="6072230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14281" y="1142985"/>
            <a:ext cx="3357587" cy="5214974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hu-HU" sz="1750" i="1" dirty="0" smtClean="0">
                <a:latin typeface="Times New Roman" pitchFamily="18" charset="0"/>
                <a:cs typeface="Times New Roman" pitchFamily="18" charset="0"/>
              </a:rPr>
              <a:t>I. Tengerparti síkság:</a:t>
            </a:r>
          </a:p>
          <a:p>
            <a:pPr>
              <a:spcBef>
                <a:spcPts val="300"/>
              </a:spcBef>
            </a:pP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Főníciai-síkság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Rosh-ha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Niqra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), Akkói-síkság [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Kármel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],</a:t>
            </a:r>
          </a:p>
          <a:p>
            <a:pPr>
              <a:spcBef>
                <a:spcPts val="300"/>
              </a:spcBef>
            </a:pP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Sáron-síkság,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Filiszteus-síkság</a:t>
            </a:r>
            <a:endParaRPr lang="hu-HU" sz="175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Wadi-el-Arish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: Egyiptom-patakja)</a:t>
            </a:r>
          </a:p>
          <a:p>
            <a:pPr>
              <a:spcBef>
                <a:spcPts val="300"/>
              </a:spcBef>
            </a:pPr>
            <a:endParaRPr lang="hu-HU" sz="175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hu-HU" sz="1750" i="1" dirty="0" smtClean="0">
                <a:latin typeface="Times New Roman" pitchFamily="18" charset="0"/>
                <a:cs typeface="Times New Roman" pitchFamily="18" charset="0"/>
              </a:rPr>
              <a:t>II. Középső (nyugat-jordániai) hegyvidék:</a:t>
            </a:r>
          </a:p>
          <a:p>
            <a:pPr>
              <a:spcBef>
                <a:spcPts val="300"/>
              </a:spcBef>
            </a:pP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Hermon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Alsó- és Felső-Galilea, 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Jezreel-síkság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Kármel-hegy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spcBef>
                <a:spcPts val="300"/>
              </a:spcBef>
            </a:pP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Efraim (Szamária) hegyvidéke, Júda hegyvidéke, </a:t>
            </a:r>
          </a:p>
          <a:p>
            <a:pPr>
              <a:spcBef>
                <a:spcPts val="300"/>
              </a:spcBef>
            </a:pP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Júda pusztája,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Sefela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Negev</a:t>
            </a:r>
            <a:endParaRPr lang="hu-HU" sz="175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endParaRPr lang="hu-HU" sz="175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hu-HU" sz="1750" i="1" dirty="0" smtClean="0">
                <a:latin typeface="Times New Roman" pitchFamily="18" charset="0"/>
                <a:cs typeface="Times New Roman" pitchFamily="18" charset="0"/>
              </a:rPr>
              <a:t>III. A Jordán völgye és az </a:t>
            </a:r>
            <a:r>
              <a:rPr lang="hu-HU" sz="1750" i="1" dirty="0" err="1" smtClean="0">
                <a:latin typeface="Times New Roman" pitchFamily="18" charset="0"/>
                <a:cs typeface="Times New Roman" pitchFamily="18" charset="0"/>
              </a:rPr>
              <a:t>Araba</a:t>
            </a:r>
            <a:r>
              <a:rPr lang="hu-HU" sz="1750" i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ts val="300"/>
              </a:spcBef>
            </a:pP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Hermon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Hule-tó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Genezáreti-tó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spcBef>
                <a:spcPts val="300"/>
              </a:spcBef>
            </a:pP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Holt-tenger,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Araba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Eilati-öböl</a:t>
            </a:r>
            <a:endParaRPr lang="hu-HU" sz="175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2328849" cy="869934"/>
          </a:xfrm>
        </p:spPr>
        <p:txBody>
          <a:bodyPr>
            <a:normAutofit fontScale="90000"/>
          </a:bodyPr>
          <a:lstStyle/>
          <a:p>
            <a:pPr algn="ctr"/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Az ókori közel Kelet </a:t>
            </a:r>
            <a:r>
              <a:rPr lang="hu-HU" sz="1800" cap="small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nemzetközi</a:t>
            </a:r>
            <a:r>
              <a:rPr lang="hu-HU" sz="1800" cap="small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úthálózata</a:t>
            </a:r>
            <a:endParaRPr lang="hu-H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artalom helye 4" descr="Ancient%20NE%20Route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0366" y="642919"/>
            <a:ext cx="5798279" cy="5572163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85722" y="1142985"/>
            <a:ext cx="2643207" cy="5214974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Az ókori Palesztina elsősorban földrajzi helyzete és úthálózata miatt volt fontos az ókori Kelet birodalmai számára.</a:t>
            </a:r>
          </a:p>
          <a:p>
            <a:pPr>
              <a:spcBef>
                <a:spcPts val="300"/>
              </a:spcBef>
            </a:pPr>
            <a:endParaRPr lang="hu-HU" sz="1750" cap="small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hu-HU" sz="1750" cap="small" dirty="0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hu-HU" sz="1800" cap="small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hu-HU" sz="1750" cap="small" dirty="0" smtClean="0">
                <a:latin typeface="Times New Roman" pitchFamily="18" charset="0"/>
                <a:cs typeface="Times New Roman" pitchFamily="18" charset="0"/>
              </a:rPr>
              <a:t>Tenger útja</a:t>
            </a:r>
            <a:r>
              <a:rPr lang="hu-HU" sz="1800" cap="small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hu-HU" sz="1750" cap="small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Egyiptom (Nílus delta), Gáza,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Kármel-hegy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Megiddó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Hacor</a:t>
            </a:r>
            <a:endParaRPr lang="hu-HU" sz="1750" dirty="0" smtClean="0">
              <a:latin typeface="Times New Roman" pitchFamily="18" charset="0"/>
              <a:cs typeface="Times New Roman" pitchFamily="18" charset="0"/>
            </a:endParaRPr>
          </a:p>
          <a:p>
            <a:pPr indent="-180000">
              <a:spcBef>
                <a:spcPts val="300"/>
              </a:spcBef>
            </a:pPr>
            <a:r>
              <a:rPr lang="hu-HU" sz="1750" i="1" dirty="0" smtClean="0">
                <a:latin typeface="Times New Roman" pitchFamily="18" charset="0"/>
                <a:cs typeface="Times New Roman" pitchFamily="18" charset="0"/>
              </a:rPr>
              <a:t>a.) É felé: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Bekaa-völgy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Aleppó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Karkemis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Hárán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Ninive</a:t>
            </a:r>
          </a:p>
          <a:p>
            <a:pPr indent="-180000">
              <a:spcBef>
                <a:spcPts val="300"/>
              </a:spcBef>
            </a:pPr>
            <a:r>
              <a:rPr lang="hu-HU" sz="1750" i="1" dirty="0" smtClean="0">
                <a:latin typeface="Times New Roman" pitchFamily="18" charset="0"/>
                <a:cs typeface="Times New Roman" pitchFamily="18" charset="0"/>
              </a:rPr>
              <a:t>b.) ÉK felé: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 Damaszkusz, Babilon, Ur</a:t>
            </a:r>
          </a:p>
          <a:p>
            <a:pPr>
              <a:spcBef>
                <a:spcPts val="300"/>
              </a:spcBef>
            </a:pPr>
            <a:r>
              <a:rPr lang="hu-HU" sz="1750" cap="small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hu-HU" sz="1800" cap="small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hu-HU" sz="1750" cap="small" dirty="0" smtClean="0">
                <a:latin typeface="Times New Roman" pitchFamily="18" charset="0"/>
                <a:cs typeface="Times New Roman" pitchFamily="18" charset="0"/>
              </a:rPr>
              <a:t>Királyok útja</a:t>
            </a:r>
            <a:r>
              <a:rPr lang="hu-HU" sz="1800" cap="small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hu-HU" sz="1750" cap="small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Damaszkus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Eilat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750" dirty="0" err="1" smtClean="0">
                <a:latin typeface="Times New Roman" pitchFamily="18" charset="0"/>
                <a:cs typeface="Times New Roman" pitchFamily="18" charset="0"/>
              </a:rPr>
              <a:t>Tema</a:t>
            </a:r>
            <a:r>
              <a:rPr lang="hu-HU" sz="1750" dirty="0" smtClean="0">
                <a:latin typeface="Times New Roman" pitchFamily="18" charset="0"/>
                <a:cs typeface="Times New Roman" pitchFamily="18" charset="0"/>
              </a:rPr>
              <a:t>, Arab-félsziget déli része</a:t>
            </a:r>
          </a:p>
          <a:p>
            <a:pPr>
              <a:spcBef>
                <a:spcPts val="300"/>
              </a:spcBef>
            </a:pPr>
            <a:endParaRPr lang="hu-HU" sz="175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Tartalom helye 5" descr="Jerusalem 3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5016" y="258762"/>
            <a:ext cx="8453969" cy="6340477"/>
          </a:xfrm>
        </p:spPr>
      </p:pic>
      <p:sp>
        <p:nvSpPr>
          <p:cNvPr id="5" name="Szövegdoboz 4"/>
          <p:cNvSpPr txBox="1"/>
          <p:nvPr/>
        </p:nvSpPr>
        <p:spPr>
          <a:xfrm>
            <a:off x="3286116" y="1071546"/>
            <a:ext cx="2571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Excursus</a:t>
            </a:r>
            <a:r>
              <a:rPr lang="hu-H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II.</a:t>
            </a:r>
          </a:p>
          <a:p>
            <a:pPr algn="ctr"/>
            <a:r>
              <a:rPr lang="hu-HU" sz="2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Izrael története</a:t>
            </a:r>
            <a:endParaRPr lang="hu-HU" sz="25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hu-HU" sz="2800" dirty="0" smtClean="0">
                <a:latin typeface="Times New Roman" pitchFamily="18" charset="0"/>
                <a:cs typeface="Times New Roman" pitchFamily="18" charset="0"/>
              </a:rPr>
              <a:t>I. Általános bevezetés</a:t>
            </a:r>
            <a:endParaRPr lang="hu-H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715040"/>
          </a:xfrm>
        </p:spPr>
        <p:txBody>
          <a:bodyPr>
            <a:normAutofit lnSpcReduction="10000"/>
          </a:bodyPr>
          <a:lstStyle/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I.1. A probléma felütése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cap="small" dirty="0" err="1" smtClean="0">
                <a:latin typeface="Times New Roman" pitchFamily="18" charset="0"/>
                <a:cs typeface="Times New Roman" pitchFamily="18" charset="0"/>
              </a:rPr>
              <a:t>Ska</a:t>
            </a:r>
            <a:r>
              <a:rPr lang="hu-HU" sz="2200" cap="small" dirty="0" smtClean="0">
                <a:latin typeface="Times New Roman" pitchFamily="18" charset="0"/>
                <a:cs typeface="Times New Roman" pitchFamily="18" charset="0"/>
              </a:rPr>
              <a:t>, Jean-Louis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2200" i="1" dirty="0" err="1" smtClean="0">
                <a:latin typeface="Times New Roman" pitchFamily="18" charset="0"/>
                <a:cs typeface="Times New Roman" pitchFamily="18" charset="0"/>
              </a:rPr>
              <a:t>L'antico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200" i="1" dirty="0" err="1" smtClean="0">
                <a:latin typeface="Times New Roman" pitchFamily="18" charset="0"/>
                <a:cs typeface="Times New Roman" pitchFamily="18" charset="0"/>
              </a:rPr>
              <a:t>Testamento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200" i="1" dirty="0" err="1" smtClean="0">
                <a:latin typeface="Times New Roman" pitchFamily="18" charset="0"/>
                <a:cs typeface="Times New Roman" pitchFamily="18" charset="0"/>
              </a:rPr>
              <a:t>spiegato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hu-HU" sz="2200" i="1" dirty="0" err="1" smtClean="0">
                <a:latin typeface="Times New Roman" pitchFamily="18" charset="0"/>
                <a:cs typeface="Times New Roman" pitchFamily="18" charset="0"/>
              </a:rPr>
              <a:t>chi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hu-HU" sz="2200" i="1" dirty="0" err="1" smtClean="0"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200" i="1" dirty="0" err="1" smtClean="0">
                <a:latin typeface="Times New Roman" pitchFamily="18" charset="0"/>
                <a:cs typeface="Times New Roman" pitchFamily="18" charset="0"/>
              </a:rPr>
              <a:t>poco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hu-HU" sz="2200" i="1" dirty="0" err="1" smtClean="0">
                <a:latin typeface="Times New Roman" pitchFamily="18" charset="0"/>
                <a:cs typeface="Times New Roman" pitchFamily="18" charset="0"/>
              </a:rPr>
              <a:t>niente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(Milano </a:t>
            </a:r>
            <a:r>
              <a:rPr lang="hu-HU" sz="22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2014)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Umberto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Eco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: Great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Unread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Books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csoportja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200" i="1" dirty="0" err="1" smtClean="0">
                <a:latin typeface="Times New Roman" pitchFamily="18" charset="0"/>
                <a:cs typeface="Times New Roman" pitchFamily="18" charset="0"/>
              </a:rPr>
              <a:t>sola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 scriptura</a:t>
            </a: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kettős probléma: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antológikus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olvasat + nyelvezet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a kurzus kettős célja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Példa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- Jerikó elfoglalása (Józs 6,16-19.20-21)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felmerülő problémák: stratégia,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Józsue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parancsa, archeológia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a nehézségek feloldása</a:t>
            </a:r>
          </a:p>
          <a:p>
            <a:pPr marL="800100" lvl="2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trombita - korabeli ostrom-elbeszélések és ábrázolások (Bír 9,48-49: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Szichem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ostroma; 2Sám 12,27: Rabba ostroma)</a:t>
            </a:r>
          </a:p>
          <a:p>
            <a:pPr marL="800100" lvl="2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nem valódi ostrom-elbeszélés</a:t>
            </a:r>
            <a:endParaRPr lang="hu-H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pPr algn="just"/>
            <a:r>
              <a:rPr lang="hu-HU" sz="2200" cap="small" dirty="0" smtClean="0">
                <a:latin typeface="Times New Roman" pitchFamily="18" charset="0"/>
                <a:cs typeface="Times New Roman" pitchFamily="18" charset="0"/>
              </a:rPr>
              <a:t>Bevezető megjegyzések az ókori Izrael történetéhez</a:t>
            </a:r>
            <a:endParaRPr lang="hu-HU" sz="2200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643601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II. Vatikáni zsinat, Dei Verbum: műfajok, vallásos történelemértelmezés.</a:t>
            </a:r>
          </a:p>
          <a:p>
            <a:pPr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Izrael történetének forrásai: </a:t>
            </a:r>
          </a:p>
          <a:p>
            <a:pPr marL="363538" lvl="1" indent="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más ókori keleti népek írásos dokumentumai</a:t>
            </a:r>
          </a:p>
          <a:p>
            <a:pPr marL="363538" lvl="1" indent="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Josephus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Flavius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3538" lvl="1" indent="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archeológia eredményei</a:t>
            </a:r>
          </a:p>
          <a:p>
            <a:pPr marL="363538" lvl="1" indent="0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Szentírás – megszorításokkal  (szemléletmód, kronológia)</a:t>
            </a:r>
          </a:p>
          <a:p>
            <a:pPr algn="just">
              <a:spcBef>
                <a:spcPts val="300"/>
              </a:spcBef>
              <a:buNone/>
            </a:pP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Izrael és az ókori Kelet</a:t>
            </a:r>
          </a:p>
          <a:p>
            <a:pPr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Egyiptom története az Újbirodalom korában (Kr. e. 1552-1085 - </a:t>
            </a:r>
            <a:r>
              <a:rPr lang="hu-HU" sz="2000" u="sng" dirty="0" smtClean="0">
                <a:latin typeface="Times New Roman" pitchFamily="18" charset="0"/>
                <a:cs typeface="Times New Roman" pitchFamily="18" charset="0"/>
              </a:rPr>
              <a:t>XVI-XI. sz.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u-H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i="1" dirty="0" err="1" smtClean="0">
                <a:latin typeface="Times New Roman" pitchFamily="18" charset="0"/>
                <a:cs typeface="Times New Roman" pitchFamily="18" charset="0"/>
              </a:rPr>
              <a:t>hikszoszok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hekau-haszut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: puszták / idegen országok fejedelmei) - Kr.  e. XVII. sz.,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Avarisz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(Nílus delta)</a:t>
            </a:r>
          </a:p>
          <a:p>
            <a:pPr lvl="1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III.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Tuthmozisz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(Kr. e.1490-1436) - 17 hadjárat Szíria Palesztinában</a:t>
            </a:r>
          </a:p>
          <a:p>
            <a:pPr lvl="1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II. Ramszesz (Kr. e. 1290-1224) - kiterjedt építkezések</a:t>
            </a:r>
          </a:p>
          <a:p>
            <a:pPr lvl="1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Merneptah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(Kr. e. 1223-1211) - büntetőhadjárat Kánaánban</a:t>
            </a:r>
          </a:p>
          <a:p>
            <a:pPr lvl="1" algn="just"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III. Ramszesz (Kr. e.1184-1153) - </a:t>
            </a:r>
            <a:r>
              <a:rPr lang="hu-HU" sz="2000" i="1" dirty="0" smtClean="0">
                <a:latin typeface="Times New Roman" pitchFamily="18" charset="0"/>
                <a:cs typeface="Times New Roman" pitchFamily="18" charset="0"/>
              </a:rPr>
              <a:t>tengeri népek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megtörése; filiszteusok</a:t>
            </a:r>
          </a:p>
          <a:p>
            <a:pPr lvl="1" algn="just">
              <a:buNone/>
            </a:pP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 algn="just">
              <a:buFontTx/>
              <a:buChar char="-"/>
            </a:pPr>
            <a:endParaRPr lang="hu-HU" sz="2000" dirty="0" smtClean="0"/>
          </a:p>
          <a:p>
            <a:pPr lvl="2" algn="just">
              <a:buNone/>
            </a:pPr>
            <a:endParaRPr lang="hu-HU" sz="1600" dirty="0" smtClean="0"/>
          </a:p>
          <a:p>
            <a:pPr lvl="2" algn="just">
              <a:buNone/>
            </a:pPr>
            <a:endParaRPr lang="hu-H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Jerusalem 3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374" y="223031"/>
            <a:ext cx="8549253" cy="64119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439718"/>
          </a:xfrm>
        </p:spPr>
        <p:txBody>
          <a:bodyPr>
            <a:normAutofit/>
          </a:bodyPr>
          <a:lstStyle/>
          <a:p>
            <a:pPr algn="just"/>
            <a:r>
              <a:rPr lang="hu-HU" sz="2200" cap="small" dirty="0" smtClean="0">
                <a:latin typeface="Times New Roman" pitchFamily="18" charset="0"/>
                <a:cs typeface="Times New Roman" pitchFamily="18" charset="0"/>
              </a:rPr>
              <a:t>Szíria-Palesztina a Kr. e. III-II. évezredben</a:t>
            </a:r>
            <a:endParaRPr lang="hu-HU" sz="2200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714357"/>
            <a:ext cx="8229600" cy="585791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Korai bronzkor (Kr. e. 3100-2000)</a:t>
            </a:r>
          </a:p>
          <a:p>
            <a:pPr marL="363538" lvl="1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társadalmi, kulturális fellendülés - városok (pl.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Hacor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, Jerikó,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Megiddó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63538" lvl="1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„kánaániták” megjelenése - városállamok</a:t>
            </a:r>
          </a:p>
          <a:p>
            <a:pPr>
              <a:lnSpc>
                <a:spcPct val="110000"/>
              </a:lnSpc>
              <a:spcBef>
                <a:spcPts val="300"/>
              </a:spcBef>
              <a:buNone/>
            </a:pP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Középbronzkor (Kr. e. 2000-1150)</a:t>
            </a:r>
          </a:p>
          <a:p>
            <a:pPr marL="363538" lvl="1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az előző korszak vége pusztulás: amoriták  (szemiták) megjelenése</a:t>
            </a:r>
          </a:p>
          <a:p>
            <a:pPr marL="363538" lvl="1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Egyiptomi fennhatóság: Ciszjordánia, Fönícia, Szíria déli része</a:t>
            </a:r>
          </a:p>
          <a:p>
            <a:pPr marL="363538" lvl="1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hikszoszok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3538" lvl="1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u="sng" dirty="0" smtClean="0">
                <a:latin typeface="Times New Roman" pitchFamily="18" charset="0"/>
                <a:cs typeface="Times New Roman" pitchFamily="18" charset="0"/>
              </a:rPr>
              <a:t>Kr. e. XIV-XII. sz.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: ÉK felől arám és velük rokon népek beáramlása</a:t>
            </a:r>
          </a:p>
          <a:p>
            <a:pPr marL="712788" lvl="2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edomiták: a Holt-tenger déli csücske vonalától délre</a:t>
            </a:r>
          </a:p>
          <a:p>
            <a:pPr marL="712788" lvl="2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moabiták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:  Holt-tengertől keletre</a:t>
            </a:r>
          </a:p>
          <a:p>
            <a:pPr marL="712788" lvl="2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ammoniták: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Moábtól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északra</a:t>
            </a:r>
          </a:p>
          <a:p>
            <a:pPr marL="712788" lvl="2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arámok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: Szíria</a:t>
            </a:r>
          </a:p>
          <a:p>
            <a:pPr marL="363538" lvl="1" indent="0">
              <a:lnSpc>
                <a:spcPct val="110000"/>
              </a:lnSpc>
              <a:spcBef>
                <a:spcPts val="300"/>
              </a:spcBef>
              <a:buNone/>
            </a:pP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3538" lvl="1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u="sng" dirty="0" smtClean="0">
                <a:latin typeface="Times New Roman" pitchFamily="18" charset="0"/>
                <a:cs typeface="Times New Roman" pitchFamily="18" charset="0"/>
              </a:rPr>
              <a:t>Kr. e. XII. sz.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: az ókori Kelet hatalmainak nyomása megszűnik Palesztinában → kialakulnak Izrael létrejöttének feltételei</a:t>
            </a:r>
          </a:p>
          <a:p>
            <a:pPr lvl="1">
              <a:buFontTx/>
              <a:buChar char="-"/>
            </a:pPr>
            <a:endParaRPr lang="hu-HU" sz="2000" dirty="0" smtClean="0"/>
          </a:p>
          <a:p>
            <a:pPr lvl="1">
              <a:buFontTx/>
              <a:buChar char="-"/>
            </a:pPr>
            <a:endParaRPr lang="hu-H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42911" y="214290"/>
            <a:ext cx="7772400" cy="357190"/>
          </a:xfrm>
        </p:spPr>
        <p:txBody>
          <a:bodyPr>
            <a:normAutofit fontScale="90000"/>
          </a:bodyPr>
          <a:lstStyle/>
          <a:p>
            <a:pPr algn="just"/>
            <a:r>
              <a:rPr lang="hu-HU" sz="2200" cap="small" dirty="0" smtClean="0">
                <a:latin typeface="Times New Roman" pitchFamily="18" charset="0"/>
                <a:cs typeface="Times New Roman" pitchFamily="18" charset="0"/>
              </a:rPr>
              <a:t>Izrael előtörténete (törzsszövetség kora)</a:t>
            </a:r>
            <a:endParaRPr lang="hu-HU" sz="2200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42911" y="714356"/>
            <a:ext cx="7858180" cy="5929353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pátriárkák kora: Kr. e. XV-XIII. sz.</a:t>
            </a:r>
          </a:p>
          <a:p>
            <a:pPr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Izrael léte csak a Kr. e. XIII-XII. századtól tanúsítható</a:t>
            </a:r>
          </a:p>
          <a:p>
            <a:pPr lvl="1"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 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írott források, tárgyi emlékek</a:t>
            </a:r>
            <a:endParaRPr lang="hu-H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bibliai hagyomány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Izrael kialakulásában döntő jelentőségű személyek, események.</a:t>
            </a:r>
          </a:p>
          <a:p>
            <a:pPr marL="363538"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Izrael ősatyái, a pátriárkák: Ábrahám, Izsák, Jákob (Ter 12-35)</a:t>
            </a:r>
          </a:p>
          <a:p>
            <a:pPr marL="538163" lvl="1" indent="-174625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történeteik formája: népies elbeszélés</a:t>
            </a:r>
          </a:p>
          <a:p>
            <a:pPr marL="712788"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horizontjuk a nemzetség / nagycsalád (félnomádok)</a:t>
            </a:r>
          </a:p>
          <a:p>
            <a:pPr marL="538163" lvl="1" indent="-174625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Palesztina egy-egy tájegységéhez kötődtek </a:t>
            </a:r>
          </a:p>
          <a:p>
            <a:pPr marL="712788" lvl="2" algn="just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 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kánaánita városállamokon kívül</a:t>
            </a:r>
          </a:p>
          <a:p>
            <a:pPr marL="538163" lvl="1" indent="-174625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Biblia hagyomány - Mezopotámia</a:t>
            </a:r>
          </a:p>
          <a:p>
            <a:pPr marL="995363" lvl="2" indent="-174625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Dél-Mezopotámia: „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káldeus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Ur</a:t>
            </a:r>
          </a:p>
          <a:p>
            <a:pPr marL="995363" lvl="2" indent="-174625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Felső-Mezopotámia: Hárán </a:t>
            </a:r>
          </a:p>
          <a:p>
            <a:pPr marL="1452563" lvl="3" indent="-174625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hasonló személy és helynevek, szokások </a:t>
            </a:r>
          </a:p>
          <a:p>
            <a:pPr marL="1452563" lvl="3" indent="-174625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Nuzi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szövegek; Kr. e. XV-XIV. sz.]</a:t>
            </a:r>
          </a:p>
          <a:p>
            <a:pPr marL="363538"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arám vagy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amorita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eredetűek lehettek</a:t>
            </a:r>
          </a:p>
          <a:p>
            <a:pPr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az ígéretek hordozói voltak: föld (Izrael), nemzet - későbbi Izrael léte</a:t>
            </a:r>
          </a:p>
          <a:p>
            <a:pPr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kinyilatkoztatás </a:t>
            </a:r>
            <a:r>
              <a:rPr lang="hu-HU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 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monoteizmus</a:t>
            </a:r>
          </a:p>
          <a:p>
            <a:pPr lvl="1" algn="l">
              <a:spcBef>
                <a:spcPts val="300"/>
              </a:spcBef>
            </a:pPr>
            <a:endParaRPr lang="hu-H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42909" y="285730"/>
            <a:ext cx="7815291" cy="571503"/>
          </a:xfrm>
        </p:spPr>
        <p:txBody>
          <a:bodyPr>
            <a:noAutofit/>
          </a:bodyPr>
          <a:lstStyle/>
          <a:p>
            <a:pPr algn="l"/>
            <a:r>
              <a:rPr lang="hu-HU" sz="2200" cap="small" dirty="0" smtClean="0">
                <a:latin typeface="Times New Roman" pitchFamily="18" charset="0"/>
                <a:cs typeface="Times New Roman" pitchFamily="18" charset="0"/>
              </a:rPr>
              <a:t>Kivonulás Egyiptomból; kinyilatkoztatás a Sínai-hegyen; vándorlás a pusztában</a:t>
            </a:r>
            <a:endParaRPr lang="hu-HU" sz="2200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4282" y="1000108"/>
            <a:ext cx="8786874" cy="5500727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Izrael történetének meghatározó, hite szempontjából döntő jelentőségű eseménye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hu-HU" sz="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feltehetően a közép-palesztinai törzsek magjának tapasztalata</a:t>
            </a:r>
          </a:p>
          <a:p>
            <a:pPr marL="363538" algn="l">
              <a:lnSpc>
                <a:spcPct val="160000"/>
              </a:lnSpc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később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összizraelita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jelentőség (12 törzs később alakult ki)</a:t>
            </a:r>
          </a:p>
          <a:p>
            <a:pPr indent="-180000" algn="l">
              <a:spcBef>
                <a:spcPts val="0"/>
              </a:spcBef>
            </a:pPr>
            <a:endParaRPr lang="hu-H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0000" algn="l"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a kivonulás - egyiptomi dokumentumok</a:t>
            </a:r>
          </a:p>
          <a:p>
            <a:pPr lvl="1" indent="-180000" algn="l">
              <a:spcBef>
                <a:spcPts val="0"/>
              </a:spcBef>
            </a:pPr>
            <a:endParaRPr lang="hu-HU" sz="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-180000" algn="l"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II. évezred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nomádok élénk mozgása Dél-Palesztina és Egyiptom határán</a:t>
            </a:r>
          </a:p>
          <a:p>
            <a:pPr lvl="2" indent="-180000" algn="l"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egyiptomi határőrség beszámolói:</a:t>
            </a:r>
          </a:p>
          <a:p>
            <a:pPr lvl="2" indent="-180000" algn="l"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 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kereskedelem, éhínség (sémi elemek </a:t>
            </a:r>
            <a:r>
              <a:rPr lang="hu-HU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Gósen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ben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Nílus delta K-i része)</a:t>
            </a:r>
          </a:p>
          <a:p>
            <a:pPr lvl="1" indent="-180000" algn="l">
              <a:spcBef>
                <a:spcPts val="0"/>
              </a:spcBef>
            </a:pPr>
            <a:endParaRPr lang="hu-HU" sz="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-180000" algn="l"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II. Ramszesz a 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Nílus delta K-i részén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újjáépíti a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hikszoszok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régi fővárosát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Avariszt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(vö. a Kiv 1,11 adatait)</a:t>
            </a:r>
          </a:p>
          <a:p>
            <a:pPr lvl="1" indent="-180000" algn="l">
              <a:spcBef>
                <a:spcPts val="0"/>
              </a:spcBef>
            </a:pPr>
            <a:endParaRPr lang="hu-HU" sz="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-180000" algn="l"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egyiptomi szövegekben egy „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hapiru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(*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hpr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→*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hbr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nevű népcsoportot (a Kiv is 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hébereket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említ → történetileg biztos állítás)</a:t>
            </a:r>
          </a:p>
          <a:p>
            <a:pPr indent="-180000" algn="l">
              <a:spcBef>
                <a:spcPts val="0"/>
              </a:spcBef>
            </a:pPr>
            <a:endParaRPr lang="hu-H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0000" algn="l"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Valószínűleg a kényszermunkára fogott nomádok menekülni próbáltak, majd az egyiptomi határőrség egyik alakulata (harci szekerekkel) üldözőbe vette őket (Szuezi-csatorna környéki tavak;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Szirboni-tenger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→ kilátástalan helyzetükből való szabadulást </a:t>
            </a:r>
            <a:r>
              <a:rPr lang="hu-HU" sz="2000" cap="sm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Jhwh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szabadító tettének tulajdonították</a:t>
            </a:r>
            <a:endParaRPr lang="hu-H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0" y="218143"/>
            <a:ext cx="7059861" cy="6421715"/>
          </a:xfrm>
        </p:spPr>
      </p:pic>
    </p:spTree>
    <p:extLst>
      <p:ext uri="{BB962C8B-B14F-4D97-AF65-F5344CB8AC3E}">
        <p14:creationId xmlns:p14="http://schemas.microsoft.com/office/powerpoint/2010/main" val="48784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28596" y="214292"/>
            <a:ext cx="8029604" cy="428627"/>
          </a:xfrm>
        </p:spPr>
        <p:txBody>
          <a:bodyPr>
            <a:normAutofit/>
          </a:bodyPr>
          <a:lstStyle/>
          <a:p>
            <a:pPr algn="just"/>
            <a:r>
              <a:rPr lang="hu-HU" sz="2200" cap="small" dirty="0" smtClean="0">
                <a:latin typeface="Times New Roman" pitchFamily="18" charset="0"/>
                <a:cs typeface="Times New Roman" pitchFamily="18" charset="0"/>
              </a:rPr>
              <a:t>Kinyilatkoztatás a Sínai-hegyen (</a:t>
            </a:r>
            <a:r>
              <a:rPr lang="hu-HU" sz="2200" cap="small" dirty="0" err="1" smtClean="0">
                <a:latin typeface="Times New Roman" pitchFamily="18" charset="0"/>
                <a:cs typeface="Times New Roman" pitchFamily="18" charset="0"/>
              </a:rPr>
              <a:t>Sínai</a:t>
            </a:r>
            <a:r>
              <a:rPr lang="hu-HU" sz="2200" cap="sm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200" cap="small" dirty="0" err="1" smtClean="0">
                <a:latin typeface="Times New Roman" pitchFamily="18" charset="0"/>
                <a:cs typeface="Times New Roman" pitchFamily="18" charset="0"/>
              </a:rPr>
              <a:t>teofánia</a:t>
            </a:r>
            <a:r>
              <a:rPr lang="hu-HU" sz="2200" cap="small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hu-HU" sz="2200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4282" y="857208"/>
            <a:ext cx="8715436" cy="5715064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Jahve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szabadító Istenként nyilatkoztatja ki magát az izraelitáknak és szövetséget köt velük. </a:t>
            </a:r>
          </a:p>
          <a:p>
            <a:pPr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a bibliai hagyomány szerint ez a Jahve tisztelet kezdete Izraelben</a:t>
            </a:r>
          </a:p>
          <a:p>
            <a:pPr indent="-180000" algn="l">
              <a:spcBef>
                <a:spcPts val="300"/>
              </a:spcBef>
            </a:pPr>
            <a:endParaRPr lang="hu-HU" sz="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előzménye Isten kinyilatkoztatja magát Mózesnek, a korai Izrael vezetőjének</a:t>
            </a:r>
          </a:p>
          <a:p>
            <a:pPr lvl="1" indent="-180000" algn="l">
              <a:spcBef>
                <a:spcPts val="300"/>
              </a:spcBef>
            </a:pPr>
            <a:endParaRPr lang="hu-HU" sz="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Mózes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neve egyiptomi név (vö.: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Tuth</a:t>
            </a:r>
            <a:r>
              <a:rPr lang="hu-HU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mozisz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indent="-180000" algn="l">
              <a:spcBef>
                <a:spcPts val="300"/>
              </a:spcBef>
            </a:pPr>
            <a:endParaRPr lang="hu-HU" sz="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kapcsolatban állt a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midianitákal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(ide menekül, felesége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midianita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nő), az ő területükön ismeri meg Jahvét, akinek a nevében indítja népét menekülésre</a:t>
            </a:r>
          </a:p>
          <a:p>
            <a:pPr lvl="1"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Isten neve: 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Jahve 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 </a:t>
            </a:r>
            <a:r>
              <a:rPr lang="he-I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יהוה</a:t>
            </a:r>
            <a:r>
              <a:rPr lang="hu-H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hu-HU" sz="2000" cap="sm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Jhwh (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szent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tetragrammaton</a:t>
            </a:r>
            <a:r>
              <a:rPr lang="hu-HU" sz="2000" cap="sm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rövid forma: </a:t>
            </a:r>
            <a:r>
              <a:rPr lang="he-IL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יה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yah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] (az ún.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teofórikus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nevekben, „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Hallelu</a:t>
            </a:r>
            <a:r>
              <a:rPr lang="hu-HU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jah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[„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dícsérjétek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az Urat!” ])</a:t>
            </a:r>
          </a:p>
          <a:p>
            <a:pPr lvl="2"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„lehetetlen igealak”: múlt / jelen / jövő </a:t>
            </a:r>
          </a:p>
          <a:p>
            <a:pPr lvl="2"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a fogság után (Kr. e. 539-et követően) a szent nevet nem lehetet kiejteni -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maszoréták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az 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ʼ</a:t>
            </a:r>
            <a:r>
              <a:rPr lang="vi-VN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hu-HU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ḏonāy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vagy az ʼ</a:t>
            </a:r>
            <a:r>
              <a:rPr lang="hu-HU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ĕlōhîm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magánhangzóit kellett a </a:t>
            </a:r>
            <a:r>
              <a:rPr lang="hu-HU" sz="2000" cap="sm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Jhwh 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mássalhangzói alá pontozni a helyes kiejtés megjelölésére</a:t>
            </a:r>
          </a:p>
          <a:p>
            <a:pPr lvl="2"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kiejtési formáját az Ószövetség görög fordításából, a Septuagintából (LXX) tudjuk: </a:t>
            </a:r>
            <a:r>
              <a:rPr lang="el-GR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ιαυε</a:t>
            </a:r>
            <a:endParaRPr lang="hu-H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Jerusalem 3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7734" y="200801"/>
            <a:ext cx="8608532" cy="6456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71473" y="285730"/>
            <a:ext cx="8072495" cy="428627"/>
          </a:xfrm>
        </p:spPr>
        <p:txBody>
          <a:bodyPr>
            <a:normAutofit/>
          </a:bodyPr>
          <a:lstStyle/>
          <a:p>
            <a:pPr algn="just"/>
            <a:r>
              <a:rPr lang="hu-HU" sz="2200" cap="small" dirty="0" smtClean="0">
                <a:latin typeface="Times New Roman" pitchFamily="18" charset="0"/>
                <a:cs typeface="Times New Roman" pitchFamily="18" charset="0"/>
              </a:rPr>
              <a:t>Izrael honfoglalása, a letelepedés (a bírák kora)</a:t>
            </a:r>
            <a:endParaRPr lang="hu-HU" sz="2200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71473" y="785795"/>
            <a:ext cx="8072495" cy="5715040"/>
          </a:xfrm>
        </p:spPr>
        <p:txBody>
          <a:bodyPr>
            <a:normAutofit lnSpcReduction="10000"/>
          </a:bodyPr>
          <a:lstStyle/>
          <a:p>
            <a:pPr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Időkeret: 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XIII. sz. második felétől kb. 1000-ig</a:t>
            </a:r>
          </a:p>
          <a:p>
            <a:pPr indent="-18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Források:</a:t>
            </a:r>
          </a:p>
          <a:p>
            <a:pPr indent="-180000"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Expressis verbis a Biblián kívül más források nem beszélnek Izrael honfoglalásáról</a:t>
            </a:r>
          </a:p>
          <a:p>
            <a:pPr lvl="1" indent="-180000" algn="l">
              <a:spcBef>
                <a:spcPts val="300"/>
              </a:spcBef>
            </a:pPr>
            <a:endParaRPr lang="hu-HU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-180000"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I. Biblián kívüli adottságok</a:t>
            </a:r>
          </a:p>
          <a:p>
            <a:pPr indent="-180000" algn="l">
              <a:spcBef>
                <a:spcPts val="300"/>
              </a:spcBef>
            </a:pPr>
            <a:endParaRPr lang="hu-HU" sz="5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3538" lvl="2"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a.)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Egyiptomi dokumentumok</a:t>
            </a:r>
          </a:p>
          <a:p>
            <a:pPr marL="901700" lvl="3" indent="-188913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Merneptah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sztélé (</a:t>
            </a:r>
            <a:r>
              <a:rPr lang="hu-H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1219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Théba): Izrael nevű vidéki jellegű népcsoport első említése Közép-Palesztinában</a:t>
            </a:r>
          </a:p>
          <a:p>
            <a:pPr marL="901700" lvl="3" indent="-188913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későbronzkori egyiptomi források: III. </a:t>
            </a:r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Tuthmózisz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Palesztina listája, </a:t>
            </a:r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Amarna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levelek</a:t>
            </a:r>
          </a:p>
          <a:p>
            <a:pPr marL="444500" lvl="2" indent="-188913" algn="l">
              <a:spcBef>
                <a:spcPts val="300"/>
              </a:spcBef>
            </a:pPr>
            <a:endParaRPr lang="hu-HU" sz="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63538" lvl="2"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b.)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Régészeti leletek</a:t>
            </a:r>
          </a:p>
          <a:p>
            <a:pPr marL="712788" lvl="3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u-H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XII. sz.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új településrendszer a Középső-hegyvidéken</a:t>
            </a:r>
          </a:p>
          <a:p>
            <a:pPr marL="712788" lvl="3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u-H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XV-XII.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századi arám vándorlás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214282" y="273050"/>
            <a:ext cx="4143404" cy="369868"/>
          </a:xfrm>
        </p:spPr>
        <p:txBody>
          <a:bodyPr>
            <a:normAutofit fontScale="90000"/>
          </a:bodyPr>
          <a:lstStyle/>
          <a:p>
            <a:r>
              <a:rPr lang="hu-HU" b="0" cap="small" dirty="0" err="1" smtClean="0">
                <a:latin typeface="Times New Roman" pitchFamily="18" charset="0"/>
                <a:cs typeface="Times New Roman" pitchFamily="18" charset="0"/>
              </a:rPr>
              <a:t>Merneptah-sztélé</a:t>
            </a:r>
            <a:r>
              <a:rPr lang="hu-HU" b="0" cap="small" dirty="0" smtClean="0">
                <a:latin typeface="Times New Roman" pitchFamily="18" charset="0"/>
                <a:cs typeface="Times New Roman" pitchFamily="18" charset="0"/>
              </a:rPr>
              <a:t>; Kr. e. 1219</a:t>
            </a:r>
            <a:endParaRPr lang="hu-HU" b="0" cap="sm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ép helye 4" descr="5329_merneptah_ste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3438" y="203257"/>
            <a:ext cx="4286279" cy="6451486"/>
          </a:xfrm>
        </p:spPr>
      </p:pic>
      <p:sp>
        <p:nvSpPr>
          <p:cNvPr id="7" name="Szöveg helye 6"/>
          <p:cNvSpPr>
            <a:spLocks noGrp="1"/>
          </p:cNvSpPr>
          <p:nvPr>
            <p:ph type="body" sz="half" idx="2"/>
          </p:nvPr>
        </p:nvSpPr>
        <p:spPr>
          <a:xfrm>
            <a:off x="214282" y="714356"/>
            <a:ext cx="4286280" cy="5411807"/>
          </a:xfrm>
        </p:spPr>
        <p:txBody>
          <a:bodyPr>
            <a:normAutofit/>
          </a:bodyPr>
          <a:lstStyle/>
          <a:p>
            <a:r>
              <a:rPr lang="hu-HU" sz="1800" i="1" dirty="0" smtClean="0">
                <a:latin typeface="Times New Roman" pitchFamily="18" charset="0"/>
                <a:cs typeface="Times New Roman" pitchFamily="18" charset="0"/>
              </a:rPr>
              <a:t>„Kánaán gonoszul ki van fosztva. </a:t>
            </a:r>
            <a:r>
              <a:rPr lang="hu-HU" sz="1800" i="1" dirty="0" err="1" smtClean="0">
                <a:latin typeface="Times New Roman" pitchFamily="18" charset="0"/>
                <a:cs typeface="Times New Roman" pitchFamily="18" charset="0"/>
              </a:rPr>
              <a:t>Askalont</a:t>
            </a:r>
            <a:r>
              <a:rPr lang="hu-HU" sz="1800" i="1" dirty="0" smtClean="0">
                <a:latin typeface="Times New Roman" pitchFamily="18" charset="0"/>
                <a:cs typeface="Times New Roman" pitchFamily="18" charset="0"/>
              </a:rPr>
              <a:t> elhurcolták, </a:t>
            </a:r>
            <a:r>
              <a:rPr lang="hu-HU" sz="1800" i="1" dirty="0" err="1" smtClean="0">
                <a:latin typeface="Times New Roman" pitchFamily="18" charset="0"/>
                <a:cs typeface="Times New Roman" pitchFamily="18" charset="0"/>
              </a:rPr>
              <a:t>Gézert</a:t>
            </a:r>
            <a:r>
              <a:rPr lang="hu-HU" sz="1800" i="1" dirty="0" smtClean="0">
                <a:latin typeface="Times New Roman" pitchFamily="18" charset="0"/>
                <a:cs typeface="Times New Roman" pitchFamily="18" charset="0"/>
              </a:rPr>
              <a:t> megragadták, </a:t>
            </a:r>
            <a:r>
              <a:rPr lang="hu-HU" sz="1800" i="1" dirty="0" err="1" smtClean="0">
                <a:latin typeface="Times New Roman" pitchFamily="18" charset="0"/>
                <a:cs typeface="Times New Roman" pitchFamily="18" charset="0"/>
              </a:rPr>
              <a:t>Jenoámot</a:t>
            </a:r>
            <a:r>
              <a:rPr lang="hu-HU" sz="1800" i="1" dirty="0" smtClean="0">
                <a:latin typeface="Times New Roman" pitchFamily="18" charset="0"/>
                <a:cs typeface="Times New Roman" pitchFamily="18" charset="0"/>
              </a:rPr>
              <a:t> nem létezővé tették, </a:t>
            </a:r>
            <a:r>
              <a:rPr lang="hu-HU" sz="1800" b="1" i="1" dirty="0" smtClean="0">
                <a:latin typeface="Times New Roman" pitchFamily="18" charset="0"/>
                <a:cs typeface="Times New Roman" pitchFamily="18" charset="0"/>
              </a:rPr>
              <a:t>Izrael népe elpusztítva, nincs magja.</a:t>
            </a:r>
            <a:r>
              <a:rPr lang="hu-HU" sz="18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hu-H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u-HU" sz="18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- a feliraton szereplő három város (Askalon, </a:t>
            </a:r>
            <a:r>
              <a:rPr lang="hu-HU" sz="1800" dirty="0" err="1" smtClean="0">
                <a:latin typeface="Times New Roman" pitchFamily="18" charset="0"/>
                <a:cs typeface="Times New Roman" pitchFamily="18" charset="0"/>
              </a:rPr>
              <a:t>Gézer</a:t>
            </a: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800" dirty="0" err="1" smtClean="0">
                <a:latin typeface="Times New Roman" pitchFamily="18" charset="0"/>
                <a:cs typeface="Times New Roman" pitchFamily="18" charset="0"/>
              </a:rPr>
              <a:t>Jenoám</a:t>
            </a: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) a hieroglif írás város szimbólumával jelölték, Izrael neve mellett ugyanakkor </a:t>
            </a:r>
            <a:r>
              <a:rPr lang="hu-HU" sz="1800" i="1" dirty="0" smtClean="0">
                <a:latin typeface="Times New Roman" pitchFamily="18" charset="0"/>
                <a:cs typeface="Times New Roman" pitchFamily="18" charset="0"/>
              </a:rPr>
              <a:t>nem városi jellegű népcsoportra </a:t>
            </a: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utaló szimbólumokat találunk.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143668"/>
          </a:xfrm>
        </p:spPr>
        <p:txBody>
          <a:bodyPr>
            <a:normAutofit/>
          </a:bodyPr>
          <a:lstStyle/>
          <a:p>
            <a:pPr marL="800100" lvl="2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 →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más elbeszélések, amelyek kiemelik a papok és a trombiták szerepét - kifejezetten későiek: pl. 2Krón 13,12-14; 20,28: </a:t>
            </a:r>
          </a:p>
          <a:p>
            <a:pPr marL="800100" lvl="2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Izrael a maga üdvösségét Istenének kultuszában kereste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liturgikus kontextus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nem egy csatával állunk szemben (MTörv 20,10-15 háborús törvénye), hanem a 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szakrális liturgikus világban vagyunk, ahol </a:t>
            </a:r>
            <a:r>
              <a:rPr lang="hu-HU" sz="2200" b="1" i="1" dirty="0" smtClean="0">
                <a:latin typeface="Times New Roman" pitchFamily="18" charset="0"/>
                <a:cs typeface="Times New Roman" pitchFamily="18" charset="0"/>
              </a:rPr>
              <a:t>abszolút szabályok 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uralkodnak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- Ígéret földje első városának meghódítása → a tér kiürítése</a:t>
            </a:r>
            <a:endParaRPr lang="hu-HU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archeológia -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etiológia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: miért volt a város romos Izrael letelepedésekor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elbeszélés igazsága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Józs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6. nem történeti beszámoló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Istenbe és az ő kultuszába vetett hit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Izrael papságának legitimációja</a:t>
            </a:r>
          </a:p>
        </p:txBody>
      </p:sp>
    </p:spTree>
    <p:extLst>
      <p:ext uri="{BB962C8B-B14F-4D97-AF65-F5344CB8AC3E}">
        <p14:creationId xmlns:p14="http://schemas.microsoft.com/office/powerpoint/2010/main" val="3017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4283" y="214290"/>
            <a:ext cx="8715436" cy="6429420"/>
          </a:xfrm>
        </p:spPr>
        <p:txBody>
          <a:bodyPr>
            <a:normAutofit/>
          </a:bodyPr>
          <a:lstStyle/>
          <a:p>
            <a:pPr marL="93663" lvl="3" indent="-93663" algn="l">
              <a:spcBef>
                <a:spcPts val="300"/>
              </a:spcBef>
            </a:pPr>
            <a:r>
              <a:rPr lang="hu-H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II. Bibliai adatok</a:t>
            </a:r>
            <a:endParaRPr lang="hu-H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3663" lvl="3" indent="-93663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a.) 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Izrael ősei Palesztinába bevándorlók voltak</a:t>
            </a:r>
          </a:p>
          <a:p>
            <a:pPr marL="363538" lvl="3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az </a:t>
            </a:r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arámokkal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való rokonság emléke (MTörv 26,5)</a:t>
            </a:r>
          </a:p>
          <a:p>
            <a:pPr marL="0" lvl="3" algn="l">
              <a:spcBef>
                <a:spcPts val="300"/>
              </a:spcBef>
            </a:pPr>
            <a:endParaRPr lang="hu-HU" sz="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3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b.) A területet hódítással vették birtokba (2 hagyomány)</a:t>
            </a:r>
          </a:p>
          <a:p>
            <a:pPr marL="363538" lvl="3" algn="l">
              <a:spcBef>
                <a:spcPts val="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Józsue könyve; Második Törvénykönyv (1-3. fejezet):</a:t>
            </a:r>
          </a:p>
          <a:p>
            <a:pPr marL="901700" lvl="3" indent="-188913" algn="l">
              <a:spcBef>
                <a:spcPts val="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 </a:t>
            </a:r>
            <a:r>
              <a:rPr lang="hu-HU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teológiai esemény</a:t>
            </a:r>
            <a:r>
              <a:rPr lang="hu-HU" dirty="0" smtClean="0">
                <a:solidFill>
                  <a:schemeClr val="tx1"/>
                </a:solidFill>
                <a:latin typeface="Times New Roman"/>
                <a:cs typeface="Times New Roman"/>
              </a:rPr>
              <a:t>: 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12 törzs egyetlen hadivállalkozása, Józsue vezetésével, Transzjordániából kiindulva</a:t>
            </a:r>
          </a:p>
          <a:p>
            <a:pPr marL="363538" lvl="3" algn="l">
              <a:spcBef>
                <a:spcPts val="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Bírák könyve (1,19-20.27-36 ):</a:t>
            </a:r>
          </a:p>
          <a:p>
            <a:pPr marL="901700" lvl="4" indent="-188913" algn="l">
              <a:spcBef>
                <a:spcPts val="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hosszadalmas küzdelem a területért: először a nem síksági városokat sikerült elfoglalni</a:t>
            </a:r>
          </a:p>
          <a:p>
            <a:pPr marL="0" lvl="3" algn="l">
              <a:spcBef>
                <a:spcPts val="0"/>
              </a:spcBef>
            </a:pPr>
            <a:endParaRPr lang="hu-HU" sz="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4625" lvl="2" indent="-174625" algn="l">
              <a:spcBef>
                <a:spcPts val="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c.) A honfoglalás Dávid király uralkodása alatt (Kr. e. 1004-965) fejeződik be Jeruzsálem elfoglalásával Kr. e. 998-ban </a:t>
            </a:r>
          </a:p>
          <a:p>
            <a:pPr marL="0" lvl="2" algn="l">
              <a:spcBef>
                <a:spcPts val="0"/>
              </a:spcBef>
            </a:pPr>
            <a:endParaRPr lang="hu-H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2" algn="l">
              <a:spcBef>
                <a:spcPts val="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Konklúzió - kompozit népesség</a:t>
            </a:r>
          </a:p>
          <a:p>
            <a:pPr lvl="1" indent="-180000" algn="l"/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kánánita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népesség</a:t>
            </a:r>
          </a:p>
          <a:p>
            <a:pPr lvl="1" indent="-180000" algn="l"/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ÉK felől érkező arám csoportok</a:t>
            </a:r>
          </a:p>
          <a:p>
            <a:pPr lvl="1" indent="-180000" algn="l"/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délről érkező félnomád csoportok</a:t>
            </a:r>
          </a:p>
          <a:p>
            <a:pPr marL="0" lvl="1" algn="l"/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honfoglalás:</a:t>
            </a:r>
          </a:p>
          <a:p>
            <a:pPr marL="360000" lvl="1" algn="l">
              <a:spcBef>
                <a:spcPts val="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Békés szociológiai jellegű folyamatok; és harci cselekmények összessége.</a:t>
            </a:r>
          </a:p>
          <a:p>
            <a:pPr lvl="1" indent="-180000" algn="l"/>
            <a:endParaRPr lang="hu-H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map-debo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64770" y="281026"/>
            <a:ext cx="3214460" cy="62959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Jerusalem 1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579965" cy="6434974"/>
          </a:xfrm>
        </p:spPr>
      </p:pic>
      <p:sp>
        <p:nvSpPr>
          <p:cNvPr id="3" name="Szövegdoboz 2"/>
          <p:cNvSpPr txBox="1"/>
          <p:nvPr/>
        </p:nvSpPr>
        <p:spPr>
          <a:xfrm>
            <a:off x="2987824" y="1081735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királyság kora</a:t>
            </a:r>
            <a:endParaRPr lang="hu-H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6743"/>
            <a:ext cx="3810146" cy="6304514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512" y="285728"/>
            <a:ext cx="4680520" cy="6239616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hu-HU" sz="2000" i="1" dirty="0" smtClean="0">
                <a:latin typeface="Times New Roman" pitchFamily="18" charset="0"/>
                <a:cs typeface="Times New Roman" pitchFamily="18" charset="0"/>
              </a:rPr>
              <a:t>Saul: </a:t>
            </a:r>
            <a:r>
              <a:rPr lang="hu-HU" sz="2000" i="1" u="sng" dirty="0" smtClean="0">
                <a:latin typeface="Times New Roman" pitchFamily="18" charset="0"/>
                <a:cs typeface="Times New Roman" pitchFamily="18" charset="0"/>
              </a:rPr>
              <a:t>Kr.e. 1012</a:t>
            </a:r>
            <a:r>
              <a:rPr lang="hu-HU" sz="2000" i="1" dirty="0" smtClean="0">
                <a:latin typeface="Times New Roman" pitchFamily="18" charset="0"/>
                <a:cs typeface="Times New Roman" pitchFamily="18" charset="0"/>
              </a:rPr>
              <a:t>-1004</a:t>
            </a:r>
          </a:p>
          <a:p>
            <a:pPr indent="-2772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különböző hagyományok</a:t>
            </a:r>
          </a:p>
          <a:p>
            <a:pPr marL="0" lvl="1" indent="-277200">
              <a:spcBef>
                <a:spcPts val="300"/>
              </a:spcBef>
            </a:pPr>
            <a:r>
              <a:rPr lang="hu-HU" sz="2000" i="1" dirty="0" smtClean="0">
                <a:latin typeface="Times New Roman" pitchFamily="18" charset="0"/>
                <a:cs typeface="Times New Roman" pitchFamily="18" charset="0"/>
              </a:rPr>
              <a:t>- Saul királyságának jellemzői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hu-H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286001" cy="432048"/>
          </a:xfrm>
        </p:spPr>
        <p:txBody>
          <a:bodyPr>
            <a:normAutofit/>
          </a:bodyPr>
          <a:lstStyle/>
          <a:p>
            <a:r>
              <a:rPr lang="hu-HU" b="0" i="1" dirty="0" smtClean="0">
                <a:latin typeface="Times New Roman" pitchFamily="18" charset="0"/>
                <a:cs typeface="Times New Roman" pitchFamily="18" charset="0"/>
              </a:rPr>
              <a:t>Dávid: </a:t>
            </a:r>
            <a:r>
              <a:rPr lang="hu-HU" b="0" i="1" u="sng" dirty="0" smtClean="0">
                <a:latin typeface="Times New Roman" pitchFamily="18" charset="0"/>
                <a:cs typeface="Times New Roman" pitchFamily="18" charset="0"/>
              </a:rPr>
              <a:t>Kr. e. 1012-965</a:t>
            </a:r>
            <a:endParaRPr lang="hu-HU" b="0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38948"/>
            <a:ext cx="4541556" cy="5998666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7504" y="620688"/>
            <a:ext cx="4248472" cy="6120680"/>
          </a:xfrm>
        </p:spPr>
        <p:txBody>
          <a:bodyPr>
            <a:normAutofit lnSpcReduction="10000"/>
          </a:bodyPr>
          <a:lstStyle/>
          <a:p>
            <a:pPr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a királyság központja</a:t>
            </a:r>
          </a:p>
          <a:p>
            <a:pPr marL="180000" lvl="1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Hebron</a:t>
            </a:r>
          </a:p>
          <a:p>
            <a:pPr marL="180000" lvl="1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Kr. e. 998: elfoglalja Jeruzsálemet</a:t>
            </a:r>
          </a:p>
          <a:p>
            <a:pPr marL="540000" lvl="2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→ hadászati / taktikai szempont</a:t>
            </a:r>
          </a:p>
          <a:p>
            <a:pPr marL="540000" lvl="2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→ politikai szempont</a:t>
            </a:r>
          </a:p>
          <a:p>
            <a:pPr indent="-3600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külpolitika</a:t>
            </a:r>
          </a:p>
          <a:p>
            <a:pPr lvl="1" indent="-3600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Egyiptom és Mezopotámia gyengesége</a:t>
            </a:r>
          </a:p>
          <a:p>
            <a:pPr lvl="1" indent="-3600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hódítások:</a:t>
            </a:r>
          </a:p>
          <a:p>
            <a:pPr marL="712788" lvl="1" indent="-174625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→ Izrael kiterjedése: Egyiptomtól az Eufráteszig - ideális kiterjedés: ún. Nagy-Szíria!</a:t>
            </a:r>
          </a:p>
          <a:p>
            <a:pPr lvl="1" indent="-3600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békés kapcsolat: Fönícia, és a távolabbi arám területek városállamai</a:t>
            </a:r>
          </a:p>
          <a:p>
            <a:pPr indent="-3600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nem túl fejlett közigazgatás</a:t>
            </a:r>
          </a:p>
          <a:p>
            <a:pPr lvl="1" indent="-3600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elégedetlenség (közterhek)</a:t>
            </a:r>
            <a:endParaRPr lang="hu-H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7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571504"/>
          </a:xfrm>
        </p:spPr>
        <p:txBody>
          <a:bodyPr>
            <a:normAutofit fontScale="90000"/>
          </a:bodyPr>
          <a:lstStyle/>
          <a:p>
            <a:pPr algn="l"/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Dávid-házának első profán említései: </a:t>
            </a:r>
            <a:r>
              <a:rPr lang="hu-HU" sz="2000" i="1" dirty="0" err="1" smtClean="0">
                <a:latin typeface="Times New Roman" pitchFamily="18" charset="0"/>
                <a:cs typeface="Times New Roman" pitchFamily="18" charset="0"/>
              </a:rPr>
              <a:t>Tell-Dán</a:t>
            </a:r>
            <a:r>
              <a:rPr lang="hu-HU" sz="2000" i="1" dirty="0" smtClean="0">
                <a:latin typeface="Times New Roman" pitchFamily="18" charset="0"/>
                <a:cs typeface="Times New Roman" pitchFamily="18" charset="0"/>
              </a:rPr>
              <a:t> felirat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(Kr. e. IX. sz. II. fele); </a:t>
            </a:r>
            <a:r>
              <a:rPr lang="hu-HU" sz="2000" i="1" dirty="0" err="1" smtClean="0">
                <a:latin typeface="Times New Roman" pitchFamily="18" charset="0"/>
                <a:cs typeface="Times New Roman" pitchFamily="18" charset="0"/>
              </a:rPr>
              <a:t>Mesa</a:t>
            </a:r>
            <a:r>
              <a:rPr lang="hu-HU" sz="2000" i="1" dirty="0" smtClean="0">
                <a:latin typeface="Times New Roman" pitchFamily="18" charset="0"/>
                <a:cs typeface="Times New Roman" pitchFamily="18" charset="0"/>
              </a:rPr>
              <a:t> felirat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 (Kr. e. IX. sz. közepe).</a:t>
            </a:r>
            <a:endParaRPr lang="hu-H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Tartalom helye 10" descr="Tel_dan_inscriptio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714752"/>
            <a:ext cx="3824286" cy="2989819"/>
          </a:xfrm>
        </p:spPr>
      </p:pic>
      <p:pic>
        <p:nvPicPr>
          <p:cNvPr id="10" name="Tartalom helye 9" descr="P11208~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142984"/>
            <a:ext cx="3561912" cy="5496777"/>
          </a:xfrm>
        </p:spPr>
      </p:pic>
      <p:pic>
        <p:nvPicPr>
          <p:cNvPr id="12" name="Kép 11" descr="1280px-Samuel_and_Saidye_Bronfman_Archaeology_WingDSCN51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857232"/>
            <a:ext cx="3758564" cy="2818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3960440" cy="432048"/>
          </a:xfrm>
        </p:spPr>
        <p:txBody>
          <a:bodyPr>
            <a:normAutofit/>
          </a:bodyPr>
          <a:lstStyle/>
          <a:p>
            <a:r>
              <a:rPr lang="hu-HU" b="0" i="1" dirty="0" smtClean="0">
                <a:latin typeface="Times New Roman" pitchFamily="18" charset="0"/>
                <a:cs typeface="Times New Roman" pitchFamily="18" charset="0"/>
              </a:rPr>
              <a:t>Salamon: </a:t>
            </a:r>
            <a:r>
              <a:rPr lang="hu-HU" b="0" i="1" u="sng" dirty="0" smtClean="0">
                <a:latin typeface="Times New Roman" pitchFamily="18" charset="0"/>
                <a:cs typeface="Times New Roman" pitchFamily="18" charset="0"/>
              </a:rPr>
              <a:t>Kr. e. 965-926</a:t>
            </a:r>
            <a:endParaRPr lang="hu-HU" b="0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8841"/>
            <a:ext cx="4561337" cy="6460318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51520" y="620688"/>
            <a:ext cx="3888432" cy="5976664"/>
          </a:xfrm>
        </p:spPr>
        <p:txBody>
          <a:bodyPr>
            <a:normAutofit lnSpcReduction="10000"/>
          </a:bodyPr>
          <a:lstStyle/>
          <a:p>
            <a:pPr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i="1" dirty="0" smtClean="0">
                <a:latin typeface="Times New Roman" pitchFamily="18" charset="0"/>
                <a:cs typeface="Times New Roman" pitchFamily="18" charset="0"/>
              </a:rPr>
              <a:t>dinasztikus trónutódlás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endParaRPr lang="hu-HU" sz="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i="1" dirty="0" smtClean="0">
                <a:latin typeface="Times New Roman" pitchFamily="18" charset="0"/>
                <a:cs typeface="Times New Roman" pitchFamily="18" charset="0"/>
              </a:rPr>
              <a:t>külpolitika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60000" lvl="1" indent="-1800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újjászervezi a hadsereget</a:t>
            </a:r>
          </a:p>
          <a:p>
            <a:pPr marL="360000" lvl="1" indent="-1800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területi veszteségek; 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arámok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0000" lvl="1" indent="-1800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kihasználja országa földrajzi közvetítő szerepét </a:t>
            </a:r>
          </a:p>
          <a:p>
            <a:pPr marL="360000" lvl="1" indent="-1800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→ kereskedelem - jó kapcsolatok (dinasztikus házasságok): Egyiptom, Fönícia (</a:t>
            </a:r>
            <a:r>
              <a:rPr lang="hu-HU" sz="2000" dirty="0" err="1" smtClean="0">
                <a:latin typeface="Times New Roman" pitchFamily="18" charset="0"/>
                <a:cs typeface="Times New Roman" pitchFamily="18" charset="0"/>
              </a:rPr>
              <a:t>Tírusz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indent="-277200">
              <a:spcBef>
                <a:spcPts val="300"/>
              </a:spcBef>
            </a:pPr>
            <a:endParaRPr lang="hu-HU" sz="500" dirty="0" smtClean="0">
              <a:latin typeface="Times New Roman" pitchFamily="18" charset="0"/>
              <a:cs typeface="Times New Roman" pitchFamily="18" charset="0"/>
            </a:endParaRPr>
          </a:p>
          <a:p>
            <a:pPr indent="-2772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i="1" dirty="0" smtClean="0">
                <a:latin typeface="Times New Roman" pitchFamily="18" charset="0"/>
                <a:cs typeface="Times New Roman" pitchFamily="18" charset="0"/>
              </a:rPr>
              <a:t>belpolitika</a:t>
            </a:r>
            <a:endParaRPr lang="hu-H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1" indent="-2772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állam kiépítése:</a:t>
            </a:r>
          </a:p>
          <a:p>
            <a:pPr lvl="1" indent="-277200">
              <a:spcBef>
                <a:spcPts val="300"/>
              </a:spcBef>
            </a:pPr>
            <a:r>
              <a:rPr lang="hu-HU" sz="2000" dirty="0" smtClean="0">
                <a:latin typeface="Times New Roman"/>
                <a:cs typeface="Times New Roman"/>
              </a:rPr>
              <a:t>→ közigazgatás, </a:t>
            </a: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adminisztráció, </a:t>
            </a:r>
          </a:p>
          <a:p>
            <a:pPr lvl="1" indent="-2772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közterhek (adók, robot)</a:t>
            </a:r>
          </a:p>
          <a:p>
            <a:pPr lvl="1" indent="-2772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urbanizáció</a:t>
            </a:r>
          </a:p>
          <a:p>
            <a:pPr lvl="1" indent="-277200">
              <a:spcBef>
                <a:spcPts val="300"/>
              </a:spcBef>
            </a:pPr>
            <a:r>
              <a:rPr lang="hu-HU" sz="2000" dirty="0" smtClean="0">
                <a:latin typeface="Times New Roman" pitchFamily="18" charset="0"/>
                <a:cs typeface="Times New Roman" pitchFamily="18" charset="0"/>
              </a:rPr>
              <a:t>• kulturális fellendülés</a:t>
            </a:r>
          </a:p>
        </p:txBody>
      </p:sp>
    </p:spTree>
    <p:extLst>
      <p:ext uri="{BB962C8B-B14F-4D97-AF65-F5344CB8AC3E}">
        <p14:creationId xmlns:p14="http://schemas.microsoft.com/office/powerpoint/2010/main" val="2176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672408" cy="432048"/>
          </a:xfrm>
        </p:spPr>
        <p:txBody>
          <a:bodyPr/>
          <a:lstStyle/>
          <a:p>
            <a:r>
              <a:rPr lang="hu-HU" b="0" cap="small" dirty="0" smtClean="0">
                <a:latin typeface="Times New Roman" pitchFamily="18" charset="0"/>
                <a:cs typeface="Times New Roman" pitchFamily="18" charset="0"/>
              </a:rPr>
              <a:t>A királyság kettészakadása</a:t>
            </a:r>
            <a:endParaRPr lang="hu-HU" b="0" cap="small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2890"/>
            <a:ext cx="5002986" cy="6532220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512" y="692696"/>
            <a:ext cx="3672408" cy="5976664"/>
          </a:xfrm>
        </p:spPr>
        <p:txBody>
          <a:bodyPr>
            <a:normAutofit/>
          </a:bodyPr>
          <a:lstStyle/>
          <a:p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- Salamon halála </a:t>
            </a:r>
            <a:r>
              <a:rPr lang="hu-HU" sz="1800" u="sng" dirty="0" smtClean="0">
                <a:latin typeface="Times New Roman" pitchFamily="18" charset="0"/>
                <a:cs typeface="Times New Roman" pitchFamily="18" charset="0"/>
              </a:rPr>
              <a:t>Kr. e. 926</a:t>
            </a:r>
          </a:p>
          <a:p>
            <a:r>
              <a:rPr lang="hu-HU" sz="1800" dirty="0" err="1" smtClean="0">
                <a:latin typeface="Times New Roman" pitchFamily="18" charset="0"/>
                <a:cs typeface="Times New Roman" pitchFamily="18" charset="0"/>
              </a:rPr>
              <a:t>-Rechabeám</a:t>
            </a: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1800" dirty="0" err="1" smtClean="0">
                <a:latin typeface="Times New Roman" pitchFamily="18" charset="0"/>
                <a:cs typeface="Times New Roman" pitchFamily="18" charset="0"/>
              </a:rPr>
              <a:t>Jerobeám</a:t>
            </a:r>
            <a:endParaRPr lang="hu-H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lvl="1">
              <a:spcBef>
                <a:spcPts val="300"/>
              </a:spcBef>
            </a:pP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- megszűnik a </a:t>
            </a:r>
            <a:r>
              <a:rPr lang="hu-HU" sz="1800" dirty="0" err="1" smtClean="0">
                <a:latin typeface="Times New Roman" pitchFamily="18" charset="0"/>
                <a:cs typeface="Times New Roman" pitchFamily="18" charset="0"/>
              </a:rPr>
              <a:t>peszonálunió</a:t>
            </a: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; Salamon királysága két kis államra hullott szét: </a:t>
            </a:r>
          </a:p>
          <a:p>
            <a:pPr marL="174625" lvl="1">
              <a:spcBef>
                <a:spcPts val="300"/>
              </a:spcBef>
            </a:pPr>
            <a:r>
              <a:rPr lang="hu-HU" sz="1800" dirty="0" smtClean="0">
                <a:latin typeface="Times New Roman"/>
                <a:cs typeface="Times New Roman"/>
              </a:rPr>
              <a:t>• </a:t>
            </a: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Izrael (Észak)</a:t>
            </a:r>
          </a:p>
          <a:p>
            <a:pPr marL="174625" lvl="1">
              <a:spcBef>
                <a:spcPts val="300"/>
              </a:spcBef>
            </a:pPr>
            <a:r>
              <a:rPr lang="hu-HU" sz="1800" dirty="0" smtClean="0">
                <a:latin typeface="Times New Roman"/>
                <a:cs typeface="Times New Roman"/>
              </a:rPr>
              <a:t>• </a:t>
            </a: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Júda (Dél)</a:t>
            </a:r>
          </a:p>
          <a:p>
            <a:pPr marL="0" lvl="1" indent="-277200">
              <a:spcBef>
                <a:spcPts val="300"/>
              </a:spcBef>
            </a:pP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- erőtlenségük már kezdetben megmutatkozott: </a:t>
            </a:r>
            <a:r>
              <a:rPr lang="hu-HU" sz="1800" i="1" dirty="0" err="1" smtClean="0">
                <a:latin typeface="Times New Roman" pitchFamily="18" charset="0"/>
                <a:cs typeface="Times New Roman" pitchFamily="18" charset="0"/>
              </a:rPr>
              <a:t>Sesonk</a:t>
            </a:r>
            <a:r>
              <a:rPr lang="hu-HU" sz="1800" dirty="0" smtClean="0">
                <a:latin typeface="Times New Roman" pitchFamily="18" charset="0"/>
                <a:cs typeface="Times New Roman" pitchFamily="18" charset="0"/>
              </a:rPr>
              <a:t> fáraó Kr. e. 922-921-es hadjáratának (célja Izrael kereskedelmi monopóliumának megtörése) egyik sem tudott ellenállni</a:t>
            </a:r>
            <a:endParaRPr lang="hu-H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9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8243918" cy="428628"/>
          </a:xfrm>
        </p:spPr>
        <p:txBody>
          <a:bodyPr>
            <a:normAutofit/>
          </a:bodyPr>
          <a:lstStyle/>
          <a:p>
            <a:pPr algn="l"/>
            <a:r>
              <a:rPr lang="hu-HU" sz="2000" cap="small" dirty="0" smtClean="0">
                <a:latin typeface="Times New Roman" pitchFamily="18" charset="0"/>
                <a:cs typeface="Times New Roman" pitchFamily="18" charset="0"/>
              </a:rPr>
              <a:t>Júda és Izrael királyságai</a:t>
            </a:r>
            <a:endParaRPr lang="hu-HU" sz="2000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214282" y="642918"/>
            <a:ext cx="8715436" cy="6000792"/>
          </a:xfrm>
        </p:spPr>
        <p:txBody>
          <a:bodyPr>
            <a:normAutofit lnSpcReduction="10000"/>
          </a:bodyPr>
          <a:lstStyle/>
          <a:p>
            <a:pPr algn="l"/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Júda (Dél)</a:t>
            </a:r>
          </a:p>
          <a:p>
            <a:pPr marL="63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- 2 törzs: Júda és Simeon (ez utóbbi később beolvadt)</a:t>
            </a:r>
          </a:p>
          <a:p>
            <a:pPr marL="63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főváros: Jeruzsálem</a:t>
            </a:r>
          </a:p>
          <a:p>
            <a:pPr marL="63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926-</a:t>
            </a:r>
            <a:r>
              <a:rPr lang="hu-HU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587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(Nebukadnezár újbabiloni uralkodó büntetőhadjárata)</a:t>
            </a:r>
          </a:p>
          <a:p>
            <a:pPr marL="63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dinasztikus trónutódlás: végig Dávid utódai ülnek a trónján</a:t>
            </a:r>
          </a:p>
          <a:p>
            <a:pPr marL="538163" lvl="2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viszonylagos politikai stabilitást eredményez</a:t>
            </a:r>
          </a:p>
          <a:p>
            <a:pPr marL="63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vidéki jellegű, északi szomszédjánál vallási szempontból jelentősebb</a:t>
            </a:r>
          </a:p>
          <a:p>
            <a:pPr algn="l">
              <a:spcBef>
                <a:spcPts val="300"/>
              </a:spcBef>
            </a:pPr>
            <a:endParaRPr lang="hu-HU" sz="20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Izrael (Észak)</a:t>
            </a:r>
            <a:endParaRPr lang="hu-H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63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- 10 közép- és észak-palesztinai törzs</a:t>
            </a:r>
          </a:p>
          <a:p>
            <a:pPr marL="63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főváros: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Szichem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majd Szamaria</a:t>
            </a:r>
          </a:p>
          <a:p>
            <a:pPr marL="63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926-</a:t>
            </a:r>
            <a:r>
              <a:rPr lang="hu-HU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722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Szalmanasszár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asszír uralkodó büntetőhadjárata)</a:t>
            </a:r>
          </a:p>
          <a:p>
            <a:pPr marL="63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ragaszkodnak a királyválasztáshoz;</a:t>
            </a:r>
          </a:p>
          <a:p>
            <a:pPr marL="538163" lvl="2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két kisebb dinasztia (Omri,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Jehu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politikai instabilitás (hatalmi harcok)</a:t>
            </a:r>
          </a:p>
          <a:p>
            <a:pPr marL="63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városiasabb, népesség és gazdaság szempontjából sokkal jelentősebb Júdánál</a:t>
            </a:r>
          </a:p>
          <a:p>
            <a:pPr marL="63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vallási függetlenedés Júdától → két királyi szentély: Bétel, Dán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04" y="174400"/>
            <a:ext cx="7128792" cy="6509201"/>
          </a:xfrm>
        </p:spPr>
      </p:pic>
    </p:spTree>
    <p:extLst>
      <p:ext uri="{BB962C8B-B14F-4D97-AF65-F5344CB8AC3E}">
        <p14:creationId xmlns:p14="http://schemas.microsoft.com/office/powerpoint/2010/main" val="94773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158" y="357166"/>
            <a:ext cx="8501122" cy="6143668"/>
          </a:xfrm>
        </p:spPr>
        <p:txBody>
          <a:bodyPr>
            <a:normAutofit lnSpcReduction="10000"/>
          </a:bodyPr>
          <a:lstStyle/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módszertani áttekintés - 3 elem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szakasz kritikus olvasata</a:t>
            </a:r>
            <a:endParaRPr lang="hu-HU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a szöveg liturgikus célú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a történelmi és irodalmi kontextus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→ Jerikó lakosainak lemészárlása szimbolikus esemény, amely valamit elmond Izrael Istenének kultuszáról; nem pedig arról, hogy milyen módon kell bánni az idegen populációval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endParaRPr lang="hu-H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b="1" dirty="0" smtClean="0">
                <a:latin typeface="Times New Roman" pitchFamily="18" charset="0"/>
                <a:cs typeface="Times New Roman" pitchFamily="18" charset="0"/>
              </a:rPr>
              <a:t>Összefoglalva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jelenés terén a szentírási szövegek nem mindig közvetlenül elérhetők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kell egy bizonyos jártasság: bibliai világ és az ókori Kelet nyelvezetében, kultúrájában, mentalitásában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előkészület és megértést célzó erőfeszítés szükségeltetik</a:t>
            </a:r>
          </a:p>
        </p:txBody>
      </p:sp>
    </p:spTree>
    <p:extLst>
      <p:ext uri="{BB962C8B-B14F-4D97-AF65-F5344CB8AC3E}">
        <p14:creationId xmlns:p14="http://schemas.microsoft.com/office/powerpoint/2010/main" val="3017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9" y="140682"/>
            <a:ext cx="7416823" cy="6576637"/>
          </a:xfrm>
        </p:spPr>
      </p:pic>
    </p:spTree>
    <p:extLst>
      <p:ext uri="{BB962C8B-B14F-4D97-AF65-F5344CB8AC3E}">
        <p14:creationId xmlns:p14="http://schemas.microsoft.com/office/powerpoint/2010/main" val="3110368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14282" y="214291"/>
            <a:ext cx="8715436" cy="428627"/>
          </a:xfrm>
        </p:spPr>
        <p:txBody>
          <a:bodyPr>
            <a:normAutofit/>
          </a:bodyPr>
          <a:lstStyle/>
          <a:p>
            <a:pPr algn="l"/>
            <a:r>
              <a:rPr lang="hu-HU" sz="2000" cap="small" dirty="0" smtClean="0">
                <a:latin typeface="Times New Roman" pitchFamily="18" charset="0"/>
                <a:cs typeface="Times New Roman" pitchFamily="18" charset="0"/>
              </a:rPr>
              <a:t>A déli királyság, Júda, története a babiloni fogságig (Kr. e. 587-ig)</a:t>
            </a:r>
            <a:endParaRPr lang="hu-HU" sz="2000" cap="sm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4282" y="642918"/>
            <a:ext cx="8715436" cy="6000792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a.) </a:t>
            </a:r>
            <a:r>
              <a:rPr lang="hu-HU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Hiszkija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(Kr. e. 725-697)</a:t>
            </a:r>
          </a:p>
          <a:p>
            <a:pPr marL="720000" lvl="4" indent="-360000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Izrael pusztulása után a zsidó történelem Júdában folytatódott </a:t>
            </a:r>
          </a:p>
          <a:p>
            <a:pPr marL="719138" lvl="4" indent="-6350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/>
                <a:cs typeface="Times New Roman"/>
              </a:rPr>
              <a:t>• 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Izraelből menekültek - hozták az északi hagyományokat) </a:t>
            </a:r>
          </a:p>
          <a:p>
            <a:pPr marL="719138" lvl="4" indent="-6350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/>
                <a:cs typeface="Times New Roman"/>
              </a:rPr>
              <a:t>• 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asszír hegemónia</a:t>
            </a:r>
          </a:p>
          <a:p>
            <a:pPr marL="720000" lvl="4" indent="-360000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két sikertelen asszírellenes lázadások: </a:t>
            </a:r>
          </a:p>
          <a:p>
            <a:pPr marL="712788" lvl="5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/>
                <a:cs typeface="Times New Roman"/>
              </a:rPr>
              <a:t>• Kr. e. 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705 [</a:t>
            </a:r>
            <a:r>
              <a:rPr lang="hu-H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701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] (</a:t>
            </a:r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Szancherib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1169988" lvl="6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büntetés: adó, Júda területének egy része a </a:t>
            </a:r>
            <a:r>
              <a:rPr lang="hu-H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filiszteusoké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lesz</a:t>
            </a:r>
          </a:p>
          <a:p>
            <a:pPr marL="720000" lvl="4" indent="-360000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Biblia: „jó király” - vallási reform</a:t>
            </a:r>
          </a:p>
          <a:p>
            <a:pPr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b.) Manassze</a:t>
            </a:r>
          </a:p>
          <a:p>
            <a:pPr marL="817200" lvl="2" indent="-360000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aláveti magát az asszíroknak</a:t>
            </a:r>
          </a:p>
          <a:p>
            <a:pPr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c.) Jozija (</a:t>
            </a:r>
            <a:r>
              <a:rPr lang="hu-HU" sz="2000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639-609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külpolitikai változás: </a:t>
            </a:r>
          </a:p>
          <a:p>
            <a:pPr marL="720000" lvl="2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Kr. VIII. sz. közepe - VII. sz. közepe: Asszíria </a:t>
            </a:r>
          </a:p>
          <a:p>
            <a:pPr marL="720000" lvl="2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Kr. e. 626 - megalakul az Újbabiloni Birodalom; </a:t>
            </a:r>
          </a:p>
          <a:p>
            <a:pPr marL="720000" lvl="2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Hárán: 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609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Karkemis: 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605</a:t>
            </a:r>
          </a:p>
          <a:p>
            <a:pPr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függetleníti országát, területi gyarapodás</a:t>
            </a:r>
          </a:p>
          <a:p>
            <a:pPr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átfogó vallási reform</a:t>
            </a:r>
          </a:p>
          <a:p>
            <a:pPr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uralmának vége - az ókori Kelet új hatalmi viszonyai - </a:t>
            </a:r>
            <a:r>
              <a:rPr lang="hu-HU" sz="20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Megiddó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(Kr. e. 609)</a:t>
            </a:r>
          </a:p>
          <a:p>
            <a:pPr lvl="1" algn="l">
              <a:spcBef>
                <a:spcPts val="300"/>
              </a:spcBef>
            </a:pPr>
            <a:endParaRPr lang="hu-H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300"/>
              </a:spcBef>
            </a:pPr>
            <a:endParaRPr lang="hu-H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14282" y="214290"/>
            <a:ext cx="8715436" cy="6500858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d.) Júda történetének utolsó periódusa</a:t>
            </a:r>
          </a:p>
          <a:p>
            <a:pPr marL="180000"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Jojakim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538163" lvl="1" indent="-174625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(Kr. e. 608-598) 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először Egyiptom, majd Babilon vazallusa </a:t>
            </a:r>
          </a:p>
          <a:p>
            <a:pPr marL="538163"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(Nebukadnezár: Kr. e. 605-562)</a:t>
            </a:r>
          </a:p>
          <a:p>
            <a:pPr marL="538163" lvl="3" indent="-174625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u-H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598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felmondja a hűbéresi viszonyt</a:t>
            </a:r>
          </a:p>
          <a:p>
            <a:pPr marL="538163" lvl="3" indent="-174625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babiloni ostrom, a város ostroma alatt meghal - fia, </a:t>
            </a:r>
            <a:r>
              <a:rPr lang="hu-HU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Jojakin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lesz a király: feladja a várost, deportálás, őt magát Babilonba hurcolják</a:t>
            </a:r>
          </a:p>
          <a:p>
            <a:pPr marL="180000"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Cidkija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Jozija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3. fia, 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Mattanja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598-587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- jó szándékú de gyenge kezű</a:t>
            </a:r>
          </a:p>
          <a:p>
            <a:pPr marL="997200" lvl="3" indent="-360000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• felmondja a hűbéresi viszonyt</a:t>
            </a:r>
          </a:p>
          <a:p>
            <a:pPr marL="997200" lvl="3" indent="-360000" algn="l">
              <a:spcBef>
                <a:spcPts val="300"/>
              </a:spcBef>
            </a:pP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→  </a:t>
            </a:r>
            <a:r>
              <a:rPr lang="hu-HU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587</a:t>
            </a:r>
            <a:r>
              <a:rPr lang="hu-H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sikeres babiloni ostrom: Jeruzsálemet és a templomot lerombolják, deportálás, Cidkiját elhurcolják</a:t>
            </a:r>
            <a:endParaRPr lang="hu-H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e.) A babiloni fogság időszaka: 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587-539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hu-H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Kűrosz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fellépése]</a:t>
            </a:r>
          </a:p>
          <a:p>
            <a:pPr marL="180000"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deportálások és azok jellege (Kr. e. 597, 587, 582)</a:t>
            </a:r>
          </a:p>
          <a:p>
            <a:pPr marL="180000"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Palesztina helyzete</a:t>
            </a:r>
          </a:p>
          <a:p>
            <a:pPr marL="180000" lvl="1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diaszpórák: Egyiptom (Jeremiás), Mezopotámia</a:t>
            </a:r>
          </a:p>
          <a:p>
            <a:pPr marL="0" lvl="1"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f.) A perzsa időszak: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539-333</a:t>
            </a:r>
          </a:p>
          <a:p>
            <a:pPr marL="457200" lvl="2" algn="l">
              <a:spcBef>
                <a:spcPts val="300"/>
              </a:spcBef>
            </a:pP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V. sz.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Ezdrás, Nehemiás</a:t>
            </a:r>
          </a:p>
          <a:p>
            <a:pPr marL="0" lvl="1" algn="l">
              <a:spcBef>
                <a:spcPts val="300"/>
              </a:spcBef>
            </a:pPr>
            <a:r>
              <a:rPr lang="hu-H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d.) Hellenista időszak: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333-63</a:t>
            </a:r>
          </a:p>
          <a:p>
            <a:pPr lvl="1" algn="l"/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Kr. e. 167-134</a:t>
            </a:r>
            <a:r>
              <a:rPr lang="hu-H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Makkabeus szabadságharc</a:t>
            </a:r>
            <a:endParaRPr lang="hu-H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286544"/>
          </a:xfrm>
        </p:spPr>
        <p:txBody>
          <a:bodyPr>
            <a:normAutofit fontScale="92500" lnSpcReduction="10000"/>
          </a:bodyPr>
          <a:lstStyle/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I.2. A Biblia szó etimológiája</a:t>
            </a:r>
            <a:endParaRPr lang="hu-HU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görög eredetű szó; a latin közvetítésével került a magyarba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i="1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u-HU" sz="2200" i="1" dirty="0" err="1" smtClean="0">
                <a:latin typeface="Times New Roman" pitchFamily="18" charset="0"/>
                <a:cs typeface="Times New Roman" pitchFamily="18" charset="0"/>
              </a:rPr>
              <a:t>biblion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(e. sz.); 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tá biblia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(t. sz.) 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hu-HU" sz="2200" b="1" dirty="0" smtClean="0">
                <a:latin typeface="Times New Roman" pitchFamily="18" charset="0"/>
                <a:cs typeface="Times New Roman" pitchFamily="18" charset="0"/>
              </a:rPr>
              <a:t>biblia, </a:t>
            </a:r>
            <a:r>
              <a:rPr lang="hu-HU" sz="2200" b="1" u="sng" dirty="0" err="1" smtClean="0">
                <a:latin typeface="Times New Roman" pitchFamily="18" charset="0"/>
                <a:cs typeface="Times New Roman" pitchFamily="18" charset="0"/>
              </a:rPr>
              <a:t>-orum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; → </a:t>
            </a:r>
            <a:r>
              <a:rPr lang="hu-HU" sz="2200" b="1" dirty="0" err="1" smtClean="0">
                <a:latin typeface="Times New Roman" pitchFamily="18" charset="0"/>
                <a:cs typeface="Times New Roman" pitchFamily="18" charset="0"/>
              </a:rPr>
              <a:t>biblia</a:t>
            </a:r>
            <a:r>
              <a:rPr lang="hu-HU" sz="2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u-HU" sz="2200" b="1" u="sng" dirty="0" err="1" smtClean="0">
                <a:latin typeface="Times New Roman" pitchFamily="18" charset="0"/>
                <a:cs typeface="Times New Roman" pitchFamily="18" charset="0"/>
              </a:rPr>
              <a:t>-ae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(XIII. sz.)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I.3. A Biblia fogalma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A zsidók és keresztények által szentnek és Istentől sugalmazottnak tekintett könyvek gyűjteménye, amelyek a hit és az erkölcs mércéi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a Biblia 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egyéb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elnevezései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kinyilatkoztatás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Szentírás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I.4. A Biblia két fő része - a kinyilatkoztatás két fő szakasza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Ószövetség: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Krisztus előtti időszak; 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Újszövetség: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Kr. u. 50-120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az Ó- és Újszövetség elvezés háttere</a:t>
            </a:r>
          </a:p>
          <a:p>
            <a:pPr marL="800100" lvl="2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berít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héb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.];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diathéké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[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gör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.]; testamentum [lat.]</a:t>
            </a:r>
          </a:p>
          <a:p>
            <a:pPr marL="800100" lvl="2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Jer 31,31köv.; 2Kor 3,14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1024px-Torah_and_ja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9795" y="547914"/>
            <a:ext cx="8664410" cy="57621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Tartalom helye 3" descr="borzsony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8640961" cy="5760640"/>
          </a:xfrm>
        </p:spPr>
      </p:pic>
      <p:sp>
        <p:nvSpPr>
          <p:cNvPr id="5" name="Szövegdoboz 4"/>
          <p:cNvSpPr txBox="1"/>
          <p:nvPr/>
        </p:nvSpPr>
        <p:spPr>
          <a:xfrm>
            <a:off x="2285984" y="2132856"/>
            <a:ext cx="437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Az ószövetségi kánon</a:t>
            </a:r>
            <a:endParaRPr lang="hu-H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15106"/>
          </a:xfrm>
        </p:spPr>
        <p:txBody>
          <a:bodyPr>
            <a:normAutofit fontScale="92500" lnSpcReduction="10000"/>
          </a:bodyPr>
          <a:lstStyle/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III.1. A szentírási kánon fogalmának megközelítése</a:t>
            </a:r>
            <a:endParaRPr lang="hu-HU" sz="2200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lvl="3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„Nemzeti könyvtár”: 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A Biblia egy olyan 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könyvtár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, amely összegyűjti Izrael népének alapvető iratait.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a Biblia elsősorban irodalmi jellegű szövegeket takar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elbeszélések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prófétai könyvek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• költemények, imák, rövid elbeszélések, egzisztenciális reflexiók</a:t>
            </a:r>
          </a:p>
          <a:p>
            <a:pPr marL="0" indent="-180000" algn="just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→ hasonlóak az ókori keleti, illetve a modern államok könyvtárai</a:t>
            </a:r>
          </a:p>
          <a:p>
            <a:pPr marL="800100" lvl="2" indent="-180000" algn="just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Alexandria: 700.000</a:t>
            </a:r>
          </a:p>
          <a:p>
            <a:pPr marL="800100" lvl="2" indent="-180000" algn="just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Dúr-Sarukkín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Khorsabad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: 12.000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III.2. A szentírási kánon fogalma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etimológia: 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qaneh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héb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.); kanón  (</a:t>
            </a:r>
            <a:r>
              <a:rPr lang="hu-HU" sz="2200" dirty="0" err="1" smtClean="0">
                <a:latin typeface="Times New Roman" pitchFamily="18" charset="0"/>
                <a:cs typeface="Times New Roman" pitchFamily="18" charset="0"/>
              </a:rPr>
              <a:t>gör</a:t>
            </a: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→ „nád” / „nádszál” → átvitt értelemben: „példa” / „szabály” 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- fogalom (azonos a Bibliáéval):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i="1" dirty="0" smtClean="0">
                <a:latin typeface="Times New Roman" pitchFamily="18" charset="0"/>
                <a:cs typeface="Times New Roman" pitchFamily="18" charset="0"/>
              </a:rPr>
              <a:t>A zsidók és keresztények által szentnek és Istentől sugalmazottnak tekintett könyvek gyűjteménye, amelyek a hit és az erkölcs mércéi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r>
              <a:rPr lang="hu-HU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400050" lvl="1" indent="-180000">
              <a:lnSpc>
                <a:spcPct val="110000"/>
              </a:lnSpc>
              <a:spcBef>
                <a:spcPts val="300"/>
              </a:spcBef>
              <a:buNone/>
            </a:pP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-180000">
              <a:lnSpc>
                <a:spcPct val="110000"/>
              </a:lnSpc>
              <a:spcBef>
                <a:spcPts val="300"/>
              </a:spcBef>
              <a:buNone/>
            </a:pPr>
            <a:endParaRPr lang="hu-HU" sz="2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 descr="Jerusalem 3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3594" y="205195"/>
            <a:ext cx="8596813" cy="6447610"/>
          </a:xfrm>
        </p:spPr>
      </p:pic>
      <p:sp>
        <p:nvSpPr>
          <p:cNvPr id="5" name="Szövegdoboz 4"/>
          <p:cNvSpPr txBox="1"/>
          <p:nvPr/>
        </p:nvSpPr>
        <p:spPr>
          <a:xfrm>
            <a:off x="1357291" y="1285860"/>
            <a:ext cx="64294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500" dirty="0" err="1" smtClean="0">
                <a:solidFill>
                  <a:srgbClr val="FFFF00"/>
                </a:solidFill>
                <a:latin typeface="Garamond" pitchFamily="18" charset="0"/>
              </a:rPr>
              <a:t>Excursus</a:t>
            </a:r>
            <a:r>
              <a:rPr lang="hu-HU" sz="2500" dirty="0" smtClean="0">
                <a:solidFill>
                  <a:srgbClr val="FFFF00"/>
                </a:solidFill>
                <a:latin typeface="Garamond" pitchFamily="18" charset="0"/>
              </a:rPr>
              <a:t> I.</a:t>
            </a:r>
          </a:p>
          <a:p>
            <a:pPr algn="ctr"/>
            <a:r>
              <a:rPr lang="hu-HU" sz="2500" dirty="0" smtClean="0">
                <a:solidFill>
                  <a:srgbClr val="FFFF00"/>
                </a:solidFill>
                <a:latin typeface="Garamond" pitchFamily="18" charset="0"/>
              </a:rPr>
              <a:t>Bibliai földrajz</a:t>
            </a:r>
            <a:endParaRPr lang="hu-HU" sz="2500" dirty="0">
              <a:solidFill>
                <a:srgbClr val="FFFF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857</TotalTime>
  <Words>2687</Words>
  <Application>Microsoft Office PowerPoint</Application>
  <PresentationFormat>Diavetítés a képernyőre (4:3 oldalarány)</PresentationFormat>
  <Paragraphs>318</Paragraphs>
  <Slides>42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7" baseType="lpstr">
      <vt:lpstr>Arial</vt:lpstr>
      <vt:lpstr>Calibri</vt:lpstr>
      <vt:lpstr>Garamond</vt:lpstr>
      <vt:lpstr>Times New Roman</vt:lpstr>
      <vt:lpstr>Θέμα του Office</vt:lpstr>
      <vt:lpstr>PowerPoint-bemutató</vt:lpstr>
      <vt:lpstr>I. Általános bevezetés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Az Ószövetség földrajzi kerete</vt:lpstr>
      <vt:lpstr>PowerPoint-bemutató</vt:lpstr>
      <vt:lpstr>PowerPoint-bemutató</vt:lpstr>
      <vt:lpstr>PowerPoint-bemutató</vt:lpstr>
      <vt:lpstr>PowerPoint-bemutató</vt:lpstr>
      <vt:lpstr>PowerPoint-bemutató</vt:lpstr>
      <vt:lpstr>A „Palesztinaként” ismert terület elnevezései</vt:lpstr>
      <vt:lpstr>Palesztina földrajzi egységei  (a Jordántól nyugatra)</vt:lpstr>
      <vt:lpstr>Az ókori közel Kelet „nemzetközi” úthálózata</vt:lpstr>
      <vt:lpstr>PowerPoint-bemutató</vt:lpstr>
      <vt:lpstr>Bevezető megjegyzések az ókori Izrael történetéhez</vt:lpstr>
      <vt:lpstr>PowerPoint-bemutató</vt:lpstr>
      <vt:lpstr>Szíria-Palesztina a Kr. e. III-II. évezredben</vt:lpstr>
      <vt:lpstr>Izrael előtörténete (törzsszövetség kora)</vt:lpstr>
      <vt:lpstr>Kivonulás Egyiptomból; kinyilatkoztatás a Sínai-hegyen; vándorlás a pusztában</vt:lpstr>
      <vt:lpstr>PowerPoint-bemutató</vt:lpstr>
      <vt:lpstr>Kinyilatkoztatás a Sínai-hegyen (Sínai teofánia)</vt:lpstr>
      <vt:lpstr>PowerPoint-bemutató</vt:lpstr>
      <vt:lpstr>Izrael honfoglalása, a letelepedés (a bírák kora)</vt:lpstr>
      <vt:lpstr>Merneptah-sztélé; Kr. e. 1219</vt:lpstr>
      <vt:lpstr>PowerPoint-bemutató</vt:lpstr>
      <vt:lpstr>PowerPoint-bemutató</vt:lpstr>
      <vt:lpstr>PowerPoint-bemutató</vt:lpstr>
      <vt:lpstr>PowerPoint-bemutató</vt:lpstr>
      <vt:lpstr>Dávid: Kr. e. 1012-965</vt:lpstr>
      <vt:lpstr>Dávid-házának első profán említései: Tell-Dán felirat (Kr. e. IX. sz. II. fele); Mesa felirat (Kr. e. IX. sz. közepe).</vt:lpstr>
      <vt:lpstr>Salamon: Kr. e. 965-926</vt:lpstr>
      <vt:lpstr>A királyság kettészakadása</vt:lpstr>
      <vt:lpstr>Júda és Izrael királyságai</vt:lpstr>
      <vt:lpstr>PowerPoint-bemutató</vt:lpstr>
      <vt:lpstr>PowerPoint-bemutató</vt:lpstr>
      <vt:lpstr>A déli királyság, Júda, története a babiloni fogságig (Kr. e. 587-ig)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Csaba</dc:creator>
  <cp:lastModifiedBy>felhasználó</cp:lastModifiedBy>
  <cp:revision>230</cp:revision>
  <dcterms:created xsi:type="dcterms:W3CDTF">2015-09-06T05:19:05Z</dcterms:created>
  <dcterms:modified xsi:type="dcterms:W3CDTF">2017-04-03T11:29:38Z</dcterms:modified>
</cp:coreProperties>
</file>