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12" r:id="rId12"/>
    <p:sldId id="411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C083-B8A9-4444-B4C8-7B3749F8D6E9}" type="datetimeFigureOut">
              <a:rPr lang="hu-HU" smtClean="0"/>
              <a:pPr/>
              <a:t>2017. 05. 09.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451C-8A03-4D40-9320-90A0864E2E2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141" y="107145"/>
            <a:ext cx="8929718" cy="664371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2000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kivonulás és </a:t>
            </a:r>
            <a:r>
              <a:rPr lang="hu-HU" sz="2000" cap="small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„Izrael függetlenségi nyilatkozata”</a:t>
            </a:r>
            <a:endParaRPr lang="hu-H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hu-HU" sz="5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a.) Izrael alapító tapasztalata</a:t>
            </a: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Izrael száma per excellence: 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történet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Izrael közösségként lép elő</a:t>
            </a: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történelem (kollektív tapasztalat) + kultikus vonatkozás</a:t>
            </a:r>
          </a:p>
          <a:p>
            <a:pPr marL="538163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szimbolikus jelentőség: 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Izrael szabadnak született</a:t>
            </a:r>
          </a:p>
          <a:p>
            <a:pPr marL="538163" algn="l">
              <a:spcBef>
                <a:spcPts val="0"/>
              </a:spcBef>
            </a:pP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Isten teremtő hatalma: </a:t>
            </a: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csapások és a sás-tengeri csoda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sz="5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b.) A pusztai vándorlás és a hosszú várakozás próbája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- 40 év a pusztában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csodák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zúgolódás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aranyborjú</a:t>
            </a:r>
          </a:p>
          <a:p>
            <a:pPr marL="0" lvl="3" algn="l">
              <a:spcBef>
                <a:spcPts val="0"/>
              </a:spcBef>
            </a:pPr>
            <a:endParaRPr lang="hu-H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c.) Polgári és szakrális jog</a:t>
            </a:r>
          </a:p>
          <a:p>
            <a:pPr marL="0" lvl="3" algn="l">
              <a:spcBef>
                <a:spcPts val="0"/>
              </a:spcBef>
            </a:pPr>
            <a:endParaRPr lang="hu-H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d.) Miért kell egy törvényt a pusztában kihirdetni</a:t>
            </a:r>
          </a:p>
          <a:p>
            <a:pPr marL="174625" lvl="3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normatív idő és hely</a:t>
            </a:r>
          </a:p>
          <a:p>
            <a:pPr marL="174625" lvl="3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Izrael jogi archívuma</a:t>
            </a:r>
          </a:p>
        </p:txBody>
      </p:sp>
    </p:spTree>
    <p:extLst>
      <p:ext uri="{BB962C8B-B14F-4D97-AF65-F5344CB8AC3E}">
        <p14:creationId xmlns:p14="http://schemas.microsoft.com/office/powerpoint/2010/main" val="497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141" y="107145"/>
            <a:ext cx="8929718" cy="664371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„próféta” kifejezés etimológiája </a:t>
            </a:r>
            <a:endParaRPr lang="hu-H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pro +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fétész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gör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lvl="3" algn="l">
              <a:spcBef>
                <a:spcPts val="0"/>
              </a:spcBef>
            </a:pPr>
            <a:endParaRPr lang="hu-HU" sz="5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sz="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történeti könyvek - </a:t>
            </a:r>
            <a:r>
              <a:rPr lang="hu-HU" cap="small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„korábbi próféták”: Józs; Bír; 1-2Sám; 1-2Kir</a:t>
            </a:r>
            <a:endParaRPr lang="hu-HU" cap="smal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sz="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a.) Narratív fonál</a:t>
            </a:r>
          </a:p>
          <a:p>
            <a:pPr marL="363538" lvl="4" indent="-188913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honfoglalás, küzdelem a hazáért, monarchia (Szamaria, majd Jeruzsálem eleste), babiloni fogság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szerző: dél (Júda), igen kritikus a monarchiával szemben</a:t>
            </a:r>
          </a:p>
          <a:p>
            <a:pPr marL="0" lvl="4" algn="l">
              <a:spcBef>
                <a:spcPts val="0"/>
              </a:spcBef>
            </a:pPr>
            <a:endParaRPr lang="hu-HU" sz="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b.) Az elnevezés </a:t>
            </a:r>
            <a:r>
              <a:rPr lang="hu-HU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„korábbi próféták”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próféták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szerepe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Mózes (MTörv 34,10), Józsue (Sir 46,1), „Isten küldötte” (Bír 2,1-5), Sámuel (1-2Sám; 1Sám 3,20), [1-2Kir] - Jeremiás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- „az ellenzék keserű győzelme”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- Jézus </a:t>
            </a:r>
            <a:r>
              <a:rPr lang="hu-H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Sirák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 fia könyve - „Atyák dicsérete” (gyakran párosít: uralkodó + próféta)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értelmezési kerethez ad segítséget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Nátán és Dávid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Illés és Elizeus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Izajás és Hiszkija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Jeremiás és Jozija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Ezekiel, </a:t>
            </a:r>
            <a:r>
              <a:rPr lang="hu-H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Zerubábel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 és Józsue főpap (fogság után)</a:t>
            </a:r>
          </a:p>
          <a:p>
            <a:pPr marL="0" lvl="4" algn="l">
              <a:spcBef>
                <a:spcPts val="0"/>
              </a:spcBef>
            </a:pPr>
            <a:endParaRPr lang="hu-HU" sz="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- 2Kir 17,13-15: a monarchia bukásának erkölcsi okai voltak</a:t>
            </a:r>
          </a:p>
          <a:p>
            <a:pPr marL="0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- Martin Noth elmélete: Deuteronomisztikus Történeti Mű</a:t>
            </a:r>
          </a:p>
          <a:p>
            <a:pPr marL="363538" lvl="4" algn="l">
              <a:spcBef>
                <a:spcPts val="0"/>
              </a:spcBef>
            </a:pPr>
            <a:endParaRPr lang="hu-HU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7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141" y="107145"/>
            <a:ext cx="8929718" cy="6643710"/>
          </a:xfrm>
        </p:spPr>
        <p:txBody>
          <a:bodyPr>
            <a:normAutofit/>
          </a:bodyPr>
          <a:lstStyle/>
          <a:p>
            <a:pPr marL="0" lvl="3" algn="l">
              <a:spcBef>
                <a:spcPts val="0"/>
              </a:spcBef>
            </a:pPr>
            <a:r>
              <a:rPr lang="hu-HU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cap="small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„korábbi próféták”</a:t>
            </a:r>
            <a:r>
              <a:rPr lang="hu-HU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egyes könyvei</a:t>
            </a:r>
          </a:p>
          <a:p>
            <a:pPr marL="0" lvl="3" algn="l">
              <a:spcBef>
                <a:spcPts val="0"/>
              </a:spcBef>
            </a:pPr>
            <a:endParaRPr lang="hu-HU" sz="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Józsue könyve</a:t>
            </a:r>
          </a:p>
          <a:p>
            <a:pPr marL="363538" lvl="4" indent="-188913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Józs 1,7-8 [1,5]</a:t>
            </a:r>
          </a:p>
          <a:p>
            <a:pPr marL="538163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Józsue Izrael ideálja: a Törvény skrupulus megtartója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Józs 8,30-35: 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Ebal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hegyén emelt oltár</a:t>
            </a:r>
          </a:p>
          <a:p>
            <a:pPr marL="538163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a Törvény „</a:t>
            </a:r>
            <a:r>
              <a:rPr lang="hu-HU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intronizációja</a:t>
            </a:r>
            <a:r>
              <a:rPr lang="hu-HU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endParaRPr lang="hu-H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Józs 23,6 + 24,26-27</a:t>
            </a:r>
          </a:p>
          <a:p>
            <a:pPr marL="0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Józsue időszaka: Izrael történelmének aranykora.</a:t>
            </a:r>
          </a:p>
          <a:p>
            <a:pPr marL="0" lvl="4" algn="l">
              <a:spcBef>
                <a:spcPts val="0"/>
              </a:spcBef>
            </a:pPr>
            <a:endParaRPr lang="hu-H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Bírák könyve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- korszakváltás; Józs 24,29-31 - Bír 2,8-10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- Bír 2,11-23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- vallási, erkölcsi szempontok - tágabb értelműek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elfogadni más magatartásformákat, más politikai irányvonalat, más szociális és gazdasági célokat</a:t>
            </a:r>
          </a:p>
          <a:p>
            <a:pPr marL="0" lvl="4" algn="l">
              <a:spcBef>
                <a:spcPts val="0"/>
              </a:spcBef>
            </a:pPr>
            <a:endParaRPr lang="hu-HU" sz="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hu-HU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Sámuel 1. és 2. könyve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- szekuláris: kevésbé teológus vagy moralizáló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Sámuel születése (1Sám 1,20)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kritika a monarchia felett: 1Sám 8,11-18 (vö. 9,8-15)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jó és rossz királyok - Dávid király példája (↔ 2Sám 11-12)</a:t>
            </a:r>
          </a:p>
          <a:p>
            <a:pPr marL="0" lvl="4" algn="l">
              <a:spcBef>
                <a:spcPts val="0"/>
              </a:spcBef>
            </a:pPr>
            <a:endParaRPr lang="hu-HU" sz="5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-  dilemma: monarchia vagy prófétizmus</a:t>
            </a:r>
          </a:p>
          <a:p>
            <a:pPr marL="363538" lvl="4" algn="l">
              <a:spcBef>
                <a:spcPts val="0"/>
              </a:spcBef>
            </a:pPr>
            <a:endParaRPr lang="hu-HU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7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141" y="107145"/>
            <a:ext cx="8929718" cy="664371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Királyok 1. és 2. könyve</a:t>
            </a: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kulcsszöveg: 1Kir 2,1-4</a:t>
            </a:r>
          </a:p>
          <a:p>
            <a:pPr marL="363538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a Törvény megtartása a dinasztia fennmaradásának garanciája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a Törvény a királyok tetteinek a mércéje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Jerobeám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bűne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magaslatok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”, „alternatív szentélyek” (Dán , Bétel)</a:t>
            </a: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Jozija király vallási reformja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4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Bemutatja, hogy következik be Izrael és Júda a próféták által előre megjövendölt összeomlása.</a:t>
            </a:r>
          </a:p>
          <a:p>
            <a:pPr marL="363538" lvl="4" algn="l">
              <a:spcBef>
                <a:spcPts val="0"/>
              </a:spcBef>
            </a:pPr>
            <a:endParaRPr lang="hu-HU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7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141" y="107145"/>
            <a:ext cx="8929718" cy="664371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2000" cap="small" dirty="0" smtClean="0">
                <a:solidFill>
                  <a:schemeClr val="tx1"/>
                </a:solidFill>
                <a:latin typeface="Times New Roman"/>
                <a:cs typeface="Times New Roman"/>
              </a:rPr>
              <a:t>Mózes a próféta</a:t>
            </a:r>
            <a:endParaRPr lang="hu-H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hu-HU" sz="5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a.) Mózes személye</a:t>
            </a: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ősiség (= a monarchiánál régebbi)</a:t>
            </a: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hagyományban ismert személy, akiről történetileg szinte semmit sem tudunk</a:t>
            </a:r>
          </a:p>
          <a:p>
            <a:pPr marL="538163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egyiptomi név: „valaki fia” / „valakitől született”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idegen feleség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kapcsolat a </a:t>
            </a:r>
            <a:r>
              <a:rPr lang="hu-HU" sz="2000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midianitákkal</a:t>
            </a:r>
            <a:endParaRPr lang="hu-H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algn="l">
              <a:spcBef>
                <a:spcPts val="0"/>
              </a:spcBef>
            </a:pPr>
            <a:r>
              <a:rPr lang="hu-HU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az </a:t>
            </a:r>
            <a:r>
              <a:rPr lang="hu-HU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ígéret földjén kívül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hal meg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sz="5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b.) Mózes nem király, hanem a legnagyobb próféta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meghívástörténet (Kiv 3,1-4,18)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halála utáni kommentár (MTörv 34,10)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Izraelben a szabadulás a prófétákon keresztül érkezik 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„prófétai történelem”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725470"/>
          </a:xfrm>
        </p:spPr>
        <p:txBody>
          <a:bodyPr>
            <a:normAutofit/>
          </a:bodyPr>
          <a:lstStyle/>
          <a:p>
            <a:pPr algn="l"/>
            <a:r>
              <a:rPr lang="hu-HU" sz="2000" cap="small" dirty="0" smtClean="0">
                <a:latin typeface="Times New Roman" pitchFamily="18" charset="0"/>
                <a:cs typeface="Times New Roman" pitchFamily="18" charset="0"/>
              </a:rPr>
              <a:t>A kezdetek története</a:t>
            </a:r>
            <a:br>
              <a:rPr lang="hu-HU" sz="20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a </a:t>
            </a:r>
            <a:r>
              <a:rPr lang="hu-HU" sz="2000" b="1" i="1" dirty="0" smtClean="0">
                <a:latin typeface="Times New Roman"/>
                <a:cs typeface="Times New Roman"/>
              </a:rPr>
              <a:t>„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hu-HU" sz="2000" b="1" i="1" dirty="0" smtClean="0">
                <a:latin typeface="Times New Roman"/>
                <a:cs typeface="Times New Roman"/>
              </a:rPr>
              <a:t>”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Istenünk az univerzum megteremtője</a:t>
            </a:r>
            <a:endParaRPr lang="hu-HU" sz="2000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embere bízta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14422"/>
            <a:ext cx="8795995" cy="5429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141" y="107145"/>
            <a:ext cx="8929718" cy="664371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a.) Az univerzum eredete három lépésben</a:t>
            </a: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világ és az ember első lépései (Ter 1-5. fej.)</a:t>
            </a: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az univerzum első nagy 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„krízise”: a vízözön (Ter 6-9. fej.)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az emberiség története a vízözöntől Ábrahámig (Ter 10-11. fej.)</a:t>
            </a:r>
          </a:p>
          <a:p>
            <a:pPr marL="0" lvl="3" algn="l">
              <a:spcBef>
                <a:spcPts val="0"/>
              </a:spcBef>
            </a:pPr>
            <a:endParaRPr lang="hu-HU" sz="5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b.) Kulturális versengés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Ter 1. fej. (Hatnapos teremtéstörténet): Izrael 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Babilon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Ter 2-3. fej. (Éden-elbeszélés): száműzöttek 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otthon maradottak</a:t>
            </a:r>
          </a:p>
          <a:p>
            <a:pPr marL="538163" lvl="5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tradicionális palesztinai elemek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lvl="5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„made </a:t>
            </a:r>
            <a:r>
              <a:rPr lang="hu-H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 Israel”</a:t>
            </a:r>
            <a:r>
              <a:rPr lang="hu-H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-teremtéstörténet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c.) A két teremtéstörténet eltérő kulturális háttere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Ter 1. fej.: mezopotámiai kultúra ismerete: asztronómia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Ter 2-3.fej.: palesztinai parasztcsaládok mentalitása aggodalmai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 ezek elemei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Istenkép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Érdeklődés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Szemlélet</a:t>
            </a:r>
          </a:p>
          <a:p>
            <a:pPr marL="363538" lvl="4" indent="-363538" algn="l">
              <a:spcBef>
                <a:spcPts val="0"/>
              </a:spcBef>
            </a:pPr>
            <a:endParaRPr lang="hu-H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63538" lvl="4" indent="-363538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d.) Kulturális versengés nyomai a Ter 1-11. fej. másik három elbeszélésében</a:t>
            </a:r>
            <a:endParaRPr lang="hu-H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369868"/>
          </a:xfrm>
        </p:spPr>
        <p:txBody>
          <a:bodyPr>
            <a:normAutofit fontScale="90000"/>
          </a:bodyPr>
          <a:lstStyle/>
          <a:p>
            <a:r>
              <a:rPr lang="hu-HU" sz="2200" b="0" cap="small" dirty="0" smtClean="0">
                <a:latin typeface="Times New Roman" pitchFamily="18" charset="0"/>
                <a:cs typeface="Times New Roman" pitchFamily="18" charset="0"/>
              </a:rPr>
              <a:t>A vízözön (Ter 6-9. fej.)</a:t>
            </a:r>
            <a:endParaRPr lang="hu-HU" sz="2200" b="0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43677"/>
            <a:ext cx="5356228" cy="4570647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3251231" cy="600079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Gilgames eposz</a:t>
            </a:r>
          </a:p>
          <a:p>
            <a:pPr>
              <a:spcBef>
                <a:spcPts val="300"/>
              </a:spcBef>
            </a:pP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Athrahazisz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 mítosz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bibliai elbeszélés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monoteista és nemzetiesített: </a:t>
            </a:r>
          </a:p>
          <a:p>
            <a:pPr marL="363538">
              <a:spcBef>
                <a:spcPts val="300"/>
              </a:spcBef>
            </a:pPr>
            <a:r>
              <a:rPr lang="hu-HU" sz="1800" dirty="0" smtClean="0">
                <a:latin typeface="Times New Roman"/>
                <a:cs typeface="Times New Roman"/>
              </a:rPr>
              <a:t>•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Noé személye: igazságosság [Ez]</a:t>
            </a:r>
          </a:p>
          <a:p>
            <a:pPr marL="363538">
              <a:spcBef>
                <a:spcPts val="300"/>
              </a:spcBef>
            </a:pPr>
            <a:r>
              <a:rPr lang="hu-HU" sz="1800" dirty="0" smtClean="0">
                <a:latin typeface="Times New Roman"/>
                <a:cs typeface="Times New Roman"/>
              </a:rPr>
              <a:t>•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szövetséggel zárul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369868"/>
          </a:xfrm>
        </p:spPr>
        <p:txBody>
          <a:bodyPr>
            <a:normAutofit fontScale="90000"/>
          </a:bodyPr>
          <a:lstStyle/>
          <a:p>
            <a:r>
              <a:rPr lang="hu-HU" sz="2200" b="0" cap="small" dirty="0" smtClean="0">
                <a:latin typeface="Times New Roman" pitchFamily="18" charset="0"/>
                <a:cs typeface="Times New Roman" pitchFamily="18" charset="0"/>
              </a:rPr>
              <a:t>Káin és Ábel (Ter 4.. fej.)</a:t>
            </a:r>
            <a:endParaRPr lang="hu-HU" sz="2200" b="0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7375" y="857232"/>
            <a:ext cx="5020347" cy="521497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3251231" cy="600079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- újra feldolgozás</a:t>
            </a:r>
          </a:p>
          <a:p>
            <a:pPr>
              <a:spcBef>
                <a:spcPts val="300"/>
              </a:spcBef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bibliai elbeszélés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8163" indent="-174625">
              <a:spcBef>
                <a:spcPts val="300"/>
              </a:spcBef>
            </a:pPr>
            <a:r>
              <a:rPr lang="hu-HU" sz="1800" dirty="0" smtClean="0">
                <a:latin typeface="Times New Roman"/>
                <a:cs typeface="Times New Roman"/>
              </a:rPr>
              <a:t>• mesterségek és az emberi egzisztencia típusai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38163" indent="-174625">
              <a:spcBef>
                <a:spcPts val="300"/>
              </a:spcBef>
            </a:pPr>
            <a:r>
              <a:rPr lang="hu-HU" sz="1800" dirty="0" smtClean="0">
                <a:latin typeface="Times New Roman"/>
                <a:cs typeface="Times New Roman"/>
              </a:rPr>
              <a:t>•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bűn: természetének mélyebb megértése, elhatalmasodása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hu-HU" sz="2000" cap="small" dirty="0" smtClean="0">
                <a:latin typeface="Times New Roman" pitchFamily="18" charset="0"/>
                <a:cs typeface="Times New Roman" pitchFamily="18" charset="0"/>
              </a:rPr>
              <a:t>A bábeli torony története (Ter 11,1-9) </a:t>
            </a:r>
            <a:endParaRPr lang="hu-HU" sz="2000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6" y="836712"/>
            <a:ext cx="7963248" cy="5829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141" y="107145"/>
            <a:ext cx="8929718" cy="664371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e.) Nemzetségtáblák</a:t>
            </a: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„babiloni királylisták”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algn="l">
              <a:spcBef>
                <a:spcPts val="0"/>
              </a:spcBef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korábban a babiloni fogságban élő papi szerzők</a:t>
            </a:r>
          </a:p>
          <a:p>
            <a:pPr marL="0" lvl="3" algn="l">
              <a:spcBef>
                <a:spcPts val="0"/>
              </a:spcBef>
            </a:pPr>
            <a:endParaRPr lang="hu-HU" sz="5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endParaRPr lang="hu-H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cap="sm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öt könyvre való felosztás</a:t>
            </a: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„technikai okok”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4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könyvek bevezetései és lezárásai</a:t>
            </a:r>
          </a:p>
          <a:p>
            <a:pPr marL="538163" lvl="5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Ter 1-11. fej.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lvl="5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Ter 12-50. fej.</a:t>
            </a:r>
          </a:p>
          <a:p>
            <a:pPr marL="538163" lvl="5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</a:t>
            </a:r>
            <a:r>
              <a:rPr lang="hu-H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Kiv-MTörv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algn="l">
              <a:spcBef>
                <a:spcPts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sajátosan alkalmazza a korabeli mítoszokat: küzdelem az őskáosz ellen, teremtés, </a:t>
            </a:r>
            <a:r>
              <a:rPr lang="hu-H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intronizáció</a:t>
            </a: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mennyei palota</a:t>
            </a:r>
          </a:p>
          <a:p>
            <a:pPr marL="0" lvl="3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Mózes törvénye</a:t>
            </a:r>
          </a:p>
          <a:p>
            <a:pPr marL="174625" lvl="3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MTörv 34,10</a:t>
            </a:r>
          </a:p>
          <a:p>
            <a:pPr marL="174625" lvl="3" algn="l">
              <a:spcBef>
                <a:spcPts val="0"/>
              </a:spcBef>
            </a:pPr>
            <a:r>
              <a:rPr lang="hu-HU" dirty="0" smtClean="0">
                <a:solidFill>
                  <a:schemeClr val="tx1"/>
                </a:solidFill>
                <a:latin typeface="Times New Roman"/>
                <a:cs typeface="Times New Roman"/>
              </a:rPr>
              <a:t>• „hordozható haza” (Heinrich Heine)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Kép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67" y="107145"/>
            <a:ext cx="7762467" cy="6643710"/>
          </a:xfrm>
        </p:spPr>
      </p:pic>
      <p:sp>
        <p:nvSpPr>
          <p:cNvPr id="8" name="Szövegdoboz 7"/>
          <p:cNvSpPr txBox="1"/>
          <p:nvPr/>
        </p:nvSpPr>
        <p:spPr>
          <a:xfrm>
            <a:off x="3714744" y="714356"/>
            <a:ext cx="17859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cap="small" dirty="0" smtClean="0">
                <a:latin typeface="Times New Roman" pitchFamily="18" charset="0"/>
                <a:cs typeface="Times New Roman" pitchFamily="18" charset="0"/>
              </a:rPr>
              <a:t>Próféták</a:t>
            </a:r>
            <a:endParaRPr lang="hu-HU" sz="2500" cap="sm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1240</TotalTime>
  <Words>868</Words>
  <Application>Microsoft Office PowerPoint</Application>
  <PresentationFormat>Diavetítés a képernyőre (4:3 oldalarány)</PresentationFormat>
  <Paragraphs>140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Θέμα του Office</vt:lpstr>
      <vt:lpstr>PowerPoint-bemutató</vt:lpstr>
      <vt:lpstr>PowerPoint-bemutató</vt:lpstr>
      <vt:lpstr>A kezdetek története - a „mi” Istenünk az univerzum megteremtője</vt:lpstr>
      <vt:lpstr>PowerPoint-bemutató</vt:lpstr>
      <vt:lpstr>A vízözön (Ter 6-9. fej.)</vt:lpstr>
      <vt:lpstr>Káin és Ábel (Ter 4.. fej.)</vt:lpstr>
      <vt:lpstr>A bábeli torony története (Ter 11,1-9) 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Csaba</dc:creator>
  <cp:lastModifiedBy>felhasználó</cp:lastModifiedBy>
  <cp:revision>360</cp:revision>
  <dcterms:created xsi:type="dcterms:W3CDTF">2015-09-06T05:19:05Z</dcterms:created>
  <dcterms:modified xsi:type="dcterms:W3CDTF">2017-05-09T06:12:06Z</dcterms:modified>
</cp:coreProperties>
</file>