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58" r:id="rId4"/>
    <p:sldId id="260" r:id="rId5"/>
    <p:sldId id="259" r:id="rId6"/>
    <p:sldId id="261" r:id="rId7"/>
    <p:sldId id="262" r:id="rId8"/>
    <p:sldId id="264" r:id="rId9"/>
    <p:sldId id="268" r:id="rId10"/>
    <p:sldId id="263" r:id="rId11"/>
    <p:sldId id="265" r:id="rId12"/>
    <p:sldId id="266" r:id="rId13"/>
    <p:sldId id="267" r:id="rId14"/>
    <p:sldId id="269" r:id="rId15"/>
    <p:sldId id="270" r:id="rId16"/>
    <p:sldId id="27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4692"/>
  </p:normalViewPr>
  <p:slideViewPr>
    <p:cSldViewPr snapToGrid="0" snapToObjects="1">
      <p:cViewPr varScale="1">
        <p:scale>
          <a:sx n="90" d="100"/>
          <a:sy n="90" d="100"/>
        </p:scale>
        <p:origin x="232" y="6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11/10/18</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11/10/18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11/10/18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11/10/18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11/10/18</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11/10/18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11/10/18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11/10/18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11/10/18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11/10/18</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11/10/18</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11/10/18</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behance.net/gallery/9646029/The-magic-shop-H-G-Wells" TargetMode="External"/><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C64EB-7CC8-C249-A40C-E4A8D8C40BE5}"/>
              </a:ext>
            </a:extLst>
          </p:cNvPr>
          <p:cNvSpPr>
            <a:spLocks noGrp="1"/>
          </p:cNvSpPr>
          <p:nvPr>
            <p:ph type="ctrTitle"/>
          </p:nvPr>
        </p:nvSpPr>
        <p:spPr/>
        <p:txBody>
          <a:bodyPr/>
          <a:lstStyle/>
          <a:p>
            <a:r>
              <a:rPr lang="en-US" dirty="0"/>
              <a:t>Introduction to Literary Studies pt3</a:t>
            </a:r>
          </a:p>
        </p:txBody>
      </p:sp>
      <p:sp>
        <p:nvSpPr>
          <p:cNvPr id="3" name="Subtitle 2">
            <a:extLst>
              <a:ext uri="{FF2B5EF4-FFF2-40B4-BE49-F238E27FC236}">
                <a16:creationId xmlns:a16="http://schemas.microsoft.com/office/drawing/2014/main" id="{E658DC71-728A-6A4F-B74D-AF5F72813689}"/>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691526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77992B-874A-1C48-B013-66529753CA05}"/>
              </a:ext>
            </a:extLst>
          </p:cNvPr>
          <p:cNvPicPr>
            <a:picLocks noChangeAspect="1"/>
          </p:cNvPicPr>
          <p:nvPr/>
        </p:nvPicPr>
        <p:blipFill rotWithShape="1">
          <a:blip r:embed="rId2"/>
          <a:srcRect l="32151" r="29077" b="1"/>
          <a:stretch/>
        </p:blipFill>
        <p:spPr>
          <a:xfrm>
            <a:off x="7837371" y="237744"/>
            <a:ext cx="4124416" cy="6382512"/>
          </a:xfrm>
          <a:prstGeom prst="rect">
            <a:avLst/>
          </a:prstGeom>
        </p:spPr>
      </p:pic>
      <p:sp>
        <p:nvSpPr>
          <p:cNvPr id="9" name="Rectangle 8">
            <a:extLst>
              <a:ext uri="{FF2B5EF4-FFF2-40B4-BE49-F238E27FC236}">
                <a16:creationId xmlns:a16="http://schemas.microsoft.com/office/drawing/2014/main" id="{891D1FF4-7F97-4936-9A4C-9FB71D8FB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001AEC7-39EA-6B4D-BD2A-9907F2E26C21}"/>
              </a:ext>
            </a:extLst>
          </p:cNvPr>
          <p:cNvSpPr>
            <a:spLocks noGrp="1"/>
          </p:cNvSpPr>
          <p:nvPr>
            <p:ph type="title"/>
          </p:nvPr>
        </p:nvSpPr>
        <p:spPr>
          <a:xfrm>
            <a:off x="868680" y="642593"/>
            <a:ext cx="6281928" cy="1744183"/>
          </a:xfrm>
        </p:spPr>
        <p:txBody>
          <a:bodyPr>
            <a:normAutofit/>
          </a:bodyPr>
          <a:lstStyle/>
          <a:p>
            <a:r>
              <a:rPr lang="en-US" dirty="0"/>
              <a:t>H.G. Wells: </a:t>
            </a:r>
            <a:r>
              <a:rPr lang="en-US" i="1" dirty="0"/>
              <a:t>The Magic Shop</a:t>
            </a:r>
          </a:p>
        </p:txBody>
      </p:sp>
      <p:sp>
        <p:nvSpPr>
          <p:cNvPr id="3" name="Content Placeholder 2">
            <a:extLst>
              <a:ext uri="{FF2B5EF4-FFF2-40B4-BE49-F238E27FC236}">
                <a16:creationId xmlns:a16="http://schemas.microsoft.com/office/drawing/2014/main" id="{13CFBFE3-D6FC-5643-8723-947068FFB6EB}"/>
              </a:ext>
            </a:extLst>
          </p:cNvPr>
          <p:cNvSpPr>
            <a:spLocks noGrp="1"/>
          </p:cNvSpPr>
          <p:nvPr>
            <p:ph idx="1"/>
          </p:nvPr>
        </p:nvSpPr>
        <p:spPr>
          <a:xfrm>
            <a:off x="868680" y="2386584"/>
            <a:ext cx="6281928" cy="3648456"/>
          </a:xfrm>
        </p:spPr>
        <p:txBody>
          <a:bodyPr>
            <a:normAutofit/>
          </a:bodyPr>
          <a:lstStyle/>
          <a:p>
            <a:pPr marL="0" indent="0">
              <a:lnSpc>
                <a:spcPct val="90000"/>
              </a:lnSpc>
              <a:buNone/>
            </a:pPr>
            <a:r>
              <a:rPr lang="en-US" sz="1700" dirty="0"/>
              <a:t>H. G Wells (1866-1946): one of the first science-fiction writers in English Literature. Most famous novels: </a:t>
            </a:r>
            <a:r>
              <a:rPr lang="en-US" sz="1700" i="1" dirty="0"/>
              <a:t>The Time Machine, War of Worlds, The Invisible Man </a:t>
            </a:r>
            <a:r>
              <a:rPr lang="en-US" sz="1700" dirty="0"/>
              <a:t>–  were adapted into film as well. </a:t>
            </a:r>
          </a:p>
          <a:p>
            <a:pPr marL="0" indent="0">
              <a:lnSpc>
                <a:spcPct val="90000"/>
              </a:lnSpc>
              <a:buNone/>
            </a:pPr>
            <a:r>
              <a:rPr lang="en-US" sz="1700" i="1" dirty="0"/>
              <a:t>War of the Worlds </a:t>
            </a:r>
            <a:r>
              <a:rPr lang="en-US" sz="1700" dirty="0"/>
              <a:t>radio adaptation was so compelling that it created panic among the citizens.</a:t>
            </a:r>
          </a:p>
          <a:p>
            <a:pPr marL="0" indent="0">
              <a:lnSpc>
                <a:spcPct val="90000"/>
              </a:lnSpc>
              <a:buNone/>
            </a:pPr>
            <a:r>
              <a:rPr lang="en-US" sz="1700" dirty="0"/>
              <a:t>Trained as a biologist, socialist, some of his inventions in books were almost prophetic. Four time Nobel Prize nominee.</a:t>
            </a:r>
          </a:p>
          <a:p>
            <a:pPr marL="0" indent="0">
              <a:lnSpc>
                <a:spcPct val="90000"/>
              </a:lnSpc>
              <a:buNone/>
            </a:pPr>
            <a:r>
              <a:rPr lang="en-US" sz="1700" dirty="0"/>
              <a:t>He foretold the invention of the atomic bomb. George Orwell called him ‘too honest for this new world’.</a:t>
            </a:r>
          </a:p>
          <a:p>
            <a:pPr marL="0" indent="0">
              <a:lnSpc>
                <a:spcPct val="90000"/>
              </a:lnSpc>
              <a:buNone/>
            </a:pPr>
            <a:r>
              <a:rPr lang="en-US" sz="1700" dirty="0">
                <a:hlinkClick r:id="rId3"/>
              </a:rPr>
              <a:t>T</a:t>
            </a:r>
            <a:r>
              <a:rPr lang="en-US" sz="1700" i="1" dirty="0">
                <a:hlinkClick r:id="rId3"/>
              </a:rPr>
              <a:t>he Magic Shop</a:t>
            </a:r>
            <a:r>
              <a:rPr lang="en-US" sz="1700" i="1" dirty="0"/>
              <a:t>  </a:t>
            </a:r>
            <a:r>
              <a:rPr lang="en-US" sz="1700" dirty="0"/>
              <a:t>adapted to tv episode in 1964 (The Hitchcock Hour)</a:t>
            </a:r>
          </a:p>
          <a:p>
            <a:pPr>
              <a:lnSpc>
                <a:spcPct val="90000"/>
              </a:lnSpc>
            </a:pPr>
            <a:endParaRPr lang="en-US" sz="1700" dirty="0"/>
          </a:p>
        </p:txBody>
      </p:sp>
    </p:spTree>
    <p:extLst>
      <p:ext uri="{BB962C8B-B14F-4D97-AF65-F5344CB8AC3E}">
        <p14:creationId xmlns:p14="http://schemas.microsoft.com/office/powerpoint/2010/main" val="1318068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87AF77-E88E-A543-957D-79DB5E9B9E36}"/>
              </a:ext>
            </a:extLst>
          </p:cNvPr>
          <p:cNvPicPr>
            <a:picLocks noChangeAspect="1"/>
          </p:cNvPicPr>
          <p:nvPr/>
        </p:nvPicPr>
        <p:blipFill rotWithShape="1">
          <a:blip r:embed="rId2"/>
          <a:srcRect l="15112" r="33190" b="-2"/>
          <a:stretch/>
        </p:blipFill>
        <p:spPr>
          <a:xfrm>
            <a:off x="7837371" y="237744"/>
            <a:ext cx="4124416" cy="6382512"/>
          </a:xfrm>
          <a:prstGeom prst="rect">
            <a:avLst/>
          </a:prstGeom>
        </p:spPr>
      </p:pic>
      <p:sp>
        <p:nvSpPr>
          <p:cNvPr id="9" name="Rectangle 8">
            <a:extLst>
              <a:ext uri="{FF2B5EF4-FFF2-40B4-BE49-F238E27FC236}">
                <a16:creationId xmlns:a16="http://schemas.microsoft.com/office/drawing/2014/main" id="{891D1FF4-7F97-4936-9A4C-9FB71D8FB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B43B7F5-A9E8-7944-B2E9-F551C9D30F90}"/>
              </a:ext>
            </a:extLst>
          </p:cNvPr>
          <p:cNvSpPr>
            <a:spLocks noGrp="1"/>
          </p:cNvSpPr>
          <p:nvPr>
            <p:ph type="title"/>
          </p:nvPr>
        </p:nvSpPr>
        <p:spPr>
          <a:xfrm>
            <a:off x="868680" y="642593"/>
            <a:ext cx="6281928" cy="1744183"/>
          </a:xfrm>
        </p:spPr>
        <p:txBody>
          <a:bodyPr>
            <a:normAutofit/>
          </a:bodyPr>
          <a:lstStyle/>
          <a:p>
            <a:r>
              <a:rPr lang="en-US" i="1" dirty="0"/>
              <a:t>The Magic Shop</a:t>
            </a:r>
          </a:p>
        </p:txBody>
      </p:sp>
      <p:sp>
        <p:nvSpPr>
          <p:cNvPr id="3" name="Content Placeholder 2">
            <a:extLst>
              <a:ext uri="{FF2B5EF4-FFF2-40B4-BE49-F238E27FC236}">
                <a16:creationId xmlns:a16="http://schemas.microsoft.com/office/drawing/2014/main" id="{5EEFB44A-7986-FB4B-9D85-1AA8FA990966}"/>
              </a:ext>
            </a:extLst>
          </p:cNvPr>
          <p:cNvSpPr>
            <a:spLocks noGrp="1"/>
          </p:cNvSpPr>
          <p:nvPr>
            <p:ph idx="1"/>
          </p:nvPr>
        </p:nvSpPr>
        <p:spPr>
          <a:xfrm>
            <a:off x="868680" y="2386584"/>
            <a:ext cx="6281928" cy="3648456"/>
          </a:xfrm>
        </p:spPr>
        <p:txBody>
          <a:bodyPr>
            <a:normAutofit/>
          </a:bodyPr>
          <a:lstStyle/>
          <a:p>
            <a:pPr>
              <a:lnSpc>
                <a:spcPct val="90000"/>
              </a:lnSpc>
            </a:pPr>
            <a:r>
              <a:rPr lang="en-US" sz="1500" dirty="0"/>
              <a:t>Plot: time line, linearity, </a:t>
            </a:r>
            <a:r>
              <a:rPr lang="en-US" sz="1500" dirty="0" err="1"/>
              <a:t>etc</a:t>
            </a:r>
            <a:r>
              <a:rPr lang="en-US" sz="1500" dirty="0"/>
              <a:t> (going back to the Facets of Focalization)</a:t>
            </a:r>
          </a:p>
          <a:p>
            <a:pPr>
              <a:lnSpc>
                <a:spcPct val="90000"/>
              </a:lnSpc>
            </a:pPr>
            <a:r>
              <a:rPr lang="en-US" sz="1500" dirty="0"/>
              <a:t>Main characters: Narrator, his son, </a:t>
            </a:r>
            <a:r>
              <a:rPr lang="en-US" sz="1500" dirty="0" err="1"/>
              <a:t>Gip</a:t>
            </a:r>
            <a:r>
              <a:rPr lang="en-US" sz="1500" dirty="0"/>
              <a:t>, </a:t>
            </a:r>
            <a:r>
              <a:rPr lang="en-US" sz="1500" dirty="0" err="1"/>
              <a:t>Shopassistant</a:t>
            </a:r>
            <a:r>
              <a:rPr lang="en-US" sz="1500" dirty="0"/>
              <a:t>/Magician</a:t>
            </a:r>
          </a:p>
          <a:p>
            <a:pPr>
              <a:lnSpc>
                <a:spcPct val="90000"/>
              </a:lnSpc>
            </a:pPr>
            <a:r>
              <a:rPr lang="en-US" sz="1500" dirty="0"/>
              <a:t>From which point does the narrative become non-realistic?</a:t>
            </a:r>
          </a:p>
          <a:p>
            <a:pPr>
              <a:lnSpc>
                <a:spcPct val="90000"/>
              </a:lnSpc>
            </a:pPr>
            <a:r>
              <a:rPr lang="en-US" sz="1500" dirty="0"/>
              <a:t>Magical realism</a:t>
            </a:r>
          </a:p>
          <a:p>
            <a:pPr>
              <a:lnSpc>
                <a:spcPct val="90000"/>
              </a:lnSpc>
            </a:pPr>
            <a:r>
              <a:rPr lang="en-US" sz="1500" dirty="0"/>
              <a:t>Collision of worlds: narrators point of view vs </a:t>
            </a:r>
            <a:r>
              <a:rPr lang="en-US" sz="1500" dirty="0" err="1"/>
              <a:t>Gip’s</a:t>
            </a:r>
            <a:r>
              <a:rPr lang="en-US" sz="1500" dirty="0"/>
              <a:t> point of view (adult realism vs child’s view)</a:t>
            </a:r>
          </a:p>
          <a:p>
            <a:pPr>
              <a:lnSpc>
                <a:spcPct val="90000"/>
              </a:lnSpc>
            </a:pPr>
            <a:r>
              <a:rPr lang="en-US" sz="1500" dirty="0"/>
              <a:t>Shop assistant’s character: who does it remind you?</a:t>
            </a:r>
          </a:p>
          <a:p>
            <a:pPr>
              <a:lnSpc>
                <a:spcPct val="90000"/>
              </a:lnSpc>
            </a:pPr>
            <a:r>
              <a:rPr lang="en-US" sz="1500" dirty="0"/>
              <a:t>The archetype of the VICE – where do we see characters like this?</a:t>
            </a:r>
          </a:p>
          <a:p>
            <a:pPr>
              <a:lnSpc>
                <a:spcPct val="90000"/>
              </a:lnSpc>
            </a:pPr>
            <a:r>
              <a:rPr lang="en-US" sz="1500" dirty="0"/>
              <a:t>Agent of magic</a:t>
            </a:r>
          </a:p>
          <a:p>
            <a:pPr marL="0" indent="0">
              <a:lnSpc>
                <a:spcPct val="90000"/>
              </a:lnSpc>
              <a:buNone/>
            </a:pPr>
            <a:endParaRPr lang="en-US" sz="1500" dirty="0"/>
          </a:p>
          <a:p>
            <a:pPr>
              <a:lnSpc>
                <a:spcPct val="90000"/>
              </a:lnSpc>
            </a:pPr>
            <a:endParaRPr lang="en-US" sz="1500" dirty="0"/>
          </a:p>
          <a:p>
            <a:pPr marL="0" indent="0">
              <a:lnSpc>
                <a:spcPct val="90000"/>
              </a:lnSpc>
              <a:buNone/>
            </a:pPr>
            <a:endParaRPr lang="en-US" sz="1500" dirty="0"/>
          </a:p>
        </p:txBody>
      </p:sp>
    </p:spTree>
    <p:extLst>
      <p:ext uri="{BB962C8B-B14F-4D97-AF65-F5344CB8AC3E}">
        <p14:creationId xmlns:p14="http://schemas.microsoft.com/office/powerpoint/2010/main" val="378276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BFB7D8E-270E-5340-B0D2-8F1509F85A9F}"/>
              </a:ext>
            </a:extLst>
          </p:cNvPr>
          <p:cNvPicPr>
            <a:picLocks noChangeAspect="1"/>
          </p:cNvPicPr>
          <p:nvPr/>
        </p:nvPicPr>
        <p:blipFill rotWithShape="1">
          <a:blip r:embed="rId2">
            <a:alphaModFix amt="22000"/>
            <a:extLst>
              <a:ext uri="{BEBA8EAE-BF5A-486C-A8C5-ECC9F3942E4B}">
                <a14:imgProps xmlns:a14="http://schemas.microsoft.com/office/drawing/2010/main">
                  <a14:imgLayer>
                    <a14:imgEffect>
                      <a14:sharpenSoften amount="76000"/>
                    </a14:imgEffect>
                  </a14:imgLayer>
                </a14:imgProps>
              </a:ext>
            </a:extLst>
          </a:blip>
          <a:srcRect t="16902" b="2741"/>
          <a:stretch/>
        </p:blipFill>
        <p:spPr>
          <a:xfrm>
            <a:off x="20" y="237744"/>
            <a:ext cx="12191980" cy="6857990"/>
          </a:xfrm>
          <a:prstGeom prst="rect">
            <a:avLst/>
          </a:prstGeom>
        </p:spPr>
      </p:pic>
      <p:sp>
        <p:nvSpPr>
          <p:cNvPr id="2" name="Title 1">
            <a:extLst>
              <a:ext uri="{FF2B5EF4-FFF2-40B4-BE49-F238E27FC236}">
                <a16:creationId xmlns:a16="http://schemas.microsoft.com/office/drawing/2014/main" id="{0D81176E-99CD-ED4B-8230-1797F7A39C6F}"/>
              </a:ext>
            </a:extLst>
          </p:cNvPr>
          <p:cNvSpPr>
            <a:spLocks noGrp="1"/>
          </p:cNvSpPr>
          <p:nvPr>
            <p:ph type="title"/>
          </p:nvPr>
        </p:nvSpPr>
        <p:spPr>
          <a:xfrm>
            <a:off x="1066800" y="642594"/>
            <a:ext cx="10058400" cy="1371600"/>
          </a:xfrm>
        </p:spPr>
        <p:txBody>
          <a:bodyPr>
            <a:normAutofit/>
          </a:bodyPr>
          <a:lstStyle/>
          <a:p>
            <a:r>
              <a:rPr lang="en-US" sz="3600" i="1" dirty="0"/>
              <a:t>The Magic Shop </a:t>
            </a:r>
            <a:r>
              <a:rPr lang="en-US" sz="3600" dirty="0"/>
              <a:t>and the Vice character</a:t>
            </a:r>
            <a:endParaRPr lang="en-US" sz="3600" i="1" dirty="0"/>
          </a:p>
        </p:txBody>
      </p:sp>
      <p:sp>
        <p:nvSpPr>
          <p:cNvPr id="3" name="Content Placeholder 2">
            <a:extLst>
              <a:ext uri="{FF2B5EF4-FFF2-40B4-BE49-F238E27FC236}">
                <a16:creationId xmlns:a16="http://schemas.microsoft.com/office/drawing/2014/main" id="{3852D921-C8CE-A449-8C67-27524E53BA81}"/>
              </a:ext>
            </a:extLst>
          </p:cNvPr>
          <p:cNvSpPr>
            <a:spLocks noGrp="1"/>
          </p:cNvSpPr>
          <p:nvPr>
            <p:ph idx="1"/>
          </p:nvPr>
        </p:nvSpPr>
        <p:spPr>
          <a:xfrm>
            <a:off x="1066800" y="2103120"/>
            <a:ext cx="10058400" cy="3931920"/>
          </a:xfrm>
        </p:spPr>
        <p:txBody>
          <a:bodyPr>
            <a:normAutofit/>
          </a:bodyPr>
          <a:lstStyle/>
          <a:p>
            <a:r>
              <a:rPr lang="en-US" sz="2000" b="1" dirty="0"/>
              <a:t>Wells as a scientist: is this science-fiction?</a:t>
            </a:r>
          </a:p>
          <a:p>
            <a:r>
              <a:rPr lang="en-US" sz="2000" b="1" dirty="0"/>
              <a:t>Aspect of futurism – is science-fiction connected to magical elements?</a:t>
            </a:r>
          </a:p>
          <a:p>
            <a:r>
              <a:rPr lang="en-US" sz="2000" b="1" dirty="0"/>
              <a:t>The shop assistants appearance – collect the adjectives that describe him!</a:t>
            </a:r>
          </a:p>
          <a:p>
            <a:r>
              <a:rPr lang="en-US" sz="2000" b="1" dirty="0"/>
              <a:t>The Magic Shop and Christianity</a:t>
            </a:r>
          </a:p>
          <a:p>
            <a:r>
              <a:rPr lang="en-US" sz="2000" b="1" dirty="0"/>
              <a:t>Comparative analysis: </a:t>
            </a:r>
            <a:r>
              <a:rPr lang="en-US" sz="2000" b="1" i="1" dirty="0"/>
              <a:t>The Magic Shop </a:t>
            </a:r>
            <a:r>
              <a:rPr lang="en-US" sz="2000" b="1" dirty="0"/>
              <a:t>and </a:t>
            </a:r>
            <a:r>
              <a:rPr lang="en-US" sz="2000" b="1" dirty="0" err="1"/>
              <a:t>Bulgakov’s</a:t>
            </a:r>
            <a:r>
              <a:rPr lang="en-US" sz="2000" b="1" dirty="0"/>
              <a:t> </a:t>
            </a:r>
            <a:r>
              <a:rPr lang="en-US" sz="2000" b="1" i="1" dirty="0"/>
              <a:t>Master and Margarita</a:t>
            </a:r>
          </a:p>
          <a:p>
            <a:r>
              <a:rPr lang="en-US" sz="2000" b="1" i="1" dirty="0"/>
              <a:t>Sympathy for the Devil </a:t>
            </a:r>
            <a:r>
              <a:rPr lang="en-US" sz="2000" b="1" dirty="0"/>
              <a:t>(The Rolling Stone) – How does 20</a:t>
            </a:r>
            <a:r>
              <a:rPr lang="en-US" sz="2000" b="1" baseline="30000" dirty="0"/>
              <a:t>th</a:t>
            </a:r>
            <a:r>
              <a:rPr lang="en-US" sz="2000" b="1" dirty="0"/>
              <a:t> century literature change the perception of the Devil?</a:t>
            </a:r>
          </a:p>
          <a:p>
            <a:r>
              <a:rPr lang="en-US" sz="2000" b="1" dirty="0"/>
              <a:t>Does evil exist as a character or archetype in this short story?</a:t>
            </a:r>
          </a:p>
          <a:p>
            <a:endParaRPr lang="en-US" dirty="0"/>
          </a:p>
        </p:txBody>
      </p:sp>
      <p:sp>
        <p:nvSpPr>
          <p:cNvPr id="24" name="Rectangle 23">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sp>
    </p:spTree>
    <p:extLst>
      <p:ext uri="{BB962C8B-B14F-4D97-AF65-F5344CB8AC3E}">
        <p14:creationId xmlns:p14="http://schemas.microsoft.com/office/powerpoint/2010/main" val="4087911064"/>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896929-37F8-0B48-B861-3DE7DD305E79}"/>
              </a:ext>
            </a:extLst>
          </p:cNvPr>
          <p:cNvPicPr>
            <a:picLocks noChangeAspect="1"/>
          </p:cNvPicPr>
          <p:nvPr/>
        </p:nvPicPr>
        <p:blipFill rotWithShape="1">
          <a:blip r:embed="rId2"/>
          <a:srcRect l="14756" r="7620" b="-2"/>
          <a:stretch/>
        </p:blipFill>
        <p:spPr>
          <a:xfrm>
            <a:off x="7837371" y="237744"/>
            <a:ext cx="4124416" cy="6382512"/>
          </a:xfrm>
          <a:prstGeom prst="rect">
            <a:avLst/>
          </a:prstGeom>
        </p:spPr>
      </p:pic>
      <p:sp>
        <p:nvSpPr>
          <p:cNvPr id="9" name="Rectangle 8">
            <a:extLst>
              <a:ext uri="{FF2B5EF4-FFF2-40B4-BE49-F238E27FC236}">
                <a16:creationId xmlns:a16="http://schemas.microsoft.com/office/drawing/2014/main" id="{891D1FF4-7F97-4936-9A4C-9FB71D8FB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C272B41-7A16-444E-9203-F3BFFBE2D63A}"/>
              </a:ext>
            </a:extLst>
          </p:cNvPr>
          <p:cNvSpPr>
            <a:spLocks noGrp="1"/>
          </p:cNvSpPr>
          <p:nvPr>
            <p:ph type="title"/>
          </p:nvPr>
        </p:nvSpPr>
        <p:spPr>
          <a:xfrm>
            <a:off x="868679" y="642593"/>
            <a:ext cx="6968691" cy="1158775"/>
          </a:xfrm>
        </p:spPr>
        <p:txBody>
          <a:bodyPr>
            <a:normAutofit/>
          </a:bodyPr>
          <a:lstStyle/>
          <a:p>
            <a:r>
              <a:rPr lang="en-US" sz="3200" dirty="0"/>
              <a:t>William Faulkner: </a:t>
            </a:r>
            <a:r>
              <a:rPr lang="en-US" sz="3200" i="1" dirty="0"/>
              <a:t>A Rose for Emily </a:t>
            </a:r>
            <a:r>
              <a:rPr lang="en-US" sz="3200" dirty="0"/>
              <a:t>(1930)</a:t>
            </a:r>
          </a:p>
        </p:txBody>
      </p:sp>
      <p:sp>
        <p:nvSpPr>
          <p:cNvPr id="3" name="Content Placeholder 2">
            <a:extLst>
              <a:ext uri="{FF2B5EF4-FFF2-40B4-BE49-F238E27FC236}">
                <a16:creationId xmlns:a16="http://schemas.microsoft.com/office/drawing/2014/main" id="{3998CFD7-FD6A-4241-8185-376BF9202E73}"/>
              </a:ext>
            </a:extLst>
          </p:cNvPr>
          <p:cNvSpPr>
            <a:spLocks noGrp="1"/>
          </p:cNvSpPr>
          <p:nvPr>
            <p:ph idx="1"/>
          </p:nvPr>
        </p:nvSpPr>
        <p:spPr>
          <a:xfrm>
            <a:off x="553211" y="1801368"/>
            <a:ext cx="7022042" cy="4613720"/>
          </a:xfrm>
        </p:spPr>
        <p:txBody>
          <a:bodyPr>
            <a:normAutofit lnSpcReduction="10000"/>
          </a:bodyPr>
          <a:lstStyle/>
          <a:p>
            <a:pPr>
              <a:lnSpc>
                <a:spcPct val="90000"/>
              </a:lnSpc>
            </a:pPr>
            <a:r>
              <a:rPr lang="en-US" sz="2000" dirty="0"/>
              <a:t>Faulkner: part of the literary movement called the Southern Renaissance</a:t>
            </a:r>
          </a:p>
          <a:p>
            <a:pPr>
              <a:lnSpc>
                <a:spcPct val="90000"/>
              </a:lnSpc>
            </a:pPr>
            <a:r>
              <a:rPr lang="en-US" sz="2000" dirty="0"/>
              <a:t>His works often pinpoint the duality between North and South in the US</a:t>
            </a:r>
          </a:p>
          <a:p>
            <a:pPr>
              <a:lnSpc>
                <a:spcPct val="90000"/>
              </a:lnSpc>
            </a:pPr>
            <a:r>
              <a:rPr lang="en-US" sz="2000" i="1" dirty="0"/>
              <a:t>A Rose for Emily </a:t>
            </a:r>
            <a:r>
              <a:rPr lang="en-US" sz="2000" dirty="0"/>
              <a:t>is set after the American Civil War: change in ideologies </a:t>
            </a:r>
          </a:p>
          <a:p>
            <a:pPr>
              <a:lnSpc>
                <a:spcPct val="90000"/>
              </a:lnSpc>
            </a:pPr>
            <a:r>
              <a:rPr lang="en-US" sz="2000" dirty="0"/>
              <a:t>Old South – male white ‘aristocracy’, wealthy property owners, slave labor</a:t>
            </a:r>
          </a:p>
          <a:p>
            <a:pPr>
              <a:lnSpc>
                <a:spcPct val="90000"/>
              </a:lnSpc>
            </a:pPr>
            <a:r>
              <a:rPr lang="en-US" sz="2000" dirty="0"/>
              <a:t>New South: modern world trying to achieve equality</a:t>
            </a:r>
          </a:p>
          <a:p>
            <a:pPr>
              <a:lnSpc>
                <a:spcPct val="90000"/>
              </a:lnSpc>
            </a:pPr>
            <a:r>
              <a:rPr lang="en-US" sz="2000" dirty="0" err="1"/>
              <a:t>Griers</a:t>
            </a:r>
            <a:r>
              <a:rPr lang="en-US" sz="2000" dirty="0"/>
              <a:t> - Representing the Old South – Emily is called ‘a monument’</a:t>
            </a:r>
          </a:p>
          <a:p>
            <a:pPr>
              <a:lnSpc>
                <a:spcPct val="90000"/>
              </a:lnSpc>
            </a:pPr>
            <a:r>
              <a:rPr lang="en-US" sz="2000" dirty="0"/>
              <a:t>Southern Gothic style: decaying landscape, violence, racism, alienation, dark sinister theme. Characters are grotesque</a:t>
            </a:r>
          </a:p>
          <a:p>
            <a:pPr>
              <a:lnSpc>
                <a:spcPct val="90000"/>
              </a:lnSpc>
            </a:pPr>
            <a:endParaRPr lang="en-US" sz="1700" dirty="0"/>
          </a:p>
          <a:p>
            <a:pPr>
              <a:lnSpc>
                <a:spcPct val="90000"/>
              </a:lnSpc>
            </a:pPr>
            <a:endParaRPr lang="en-US" sz="1700" dirty="0"/>
          </a:p>
        </p:txBody>
      </p:sp>
    </p:spTree>
    <p:extLst>
      <p:ext uri="{BB962C8B-B14F-4D97-AF65-F5344CB8AC3E}">
        <p14:creationId xmlns:p14="http://schemas.microsoft.com/office/powerpoint/2010/main" val="2734161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7CFCB-53B8-F94A-9C0E-5A81C9D8DDCC}"/>
              </a:ext>
            </a:extLst>
          </p:cNvPr>
          <p:cNvSpPr>
            <a:spLocks noGrp="1"/>
          </p:cNvSpPr>
          <p:nvPr>
            <p:ph type="title"/>
          </p:nvPr>
        </p:nvSpPr>
        <p:spPr>
          <a:xfrm>
            <a:off x="6843265" y="314475"/>
            <a:ext cx="4602152" cy="1169754"/>
          </a:xfrm>
        </p:spPr>
        <p:txBody>
          <a:bodyPr>
            <a:normAutofit/>
          </a:bodyPr>
          <a:lstStyle/>
          <a:p>
            <a:pPr algn="ctr"/>
            <a:r>
              <a:rPr lang="en-US" sz="3600" i="1" dirty="0"/>
              <a:t>A Rose for Emily</a:t>
            </a:r>
          </a:p>
        </p:txBody>
      </p:sp>
      <p:sp>
        <p:nvSpPr>
          <p:cNvPr id="27" name="Rectangle 22">
            <a:extLst>
              <a:ext uri="{FF2B5EF4-FFF2-40B4-BE49-F238E27FC236}">
                <a16:creationId xmlns:a16="http://schemas.microsoft.com/office/drawing/2014/main" id="{43047B46-4F2F-4746-8B82-B30EAAAE0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3443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4">
            <a:extLst>
              <a:ext uri="{FF2B5EF4-FFF2-40B4-BE49-F238E27FC236}">
                <a16:creationId xmlns:a16="http://schemas.microsoft.com/office/drawing/2014/main" id="{A54E8A8E-D194-4D55-92A3-6B0799722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pic>
        <p:nvPicPr>
          <p:cNvPr id="5" name="Picture 4">
            <a:extLst>
              <a:ext uri="{FF2B5EF4-FFF2-40B4-BE49-F238E27FC236}">
                <a16:creationId xmlns:a16="http://schemas.microsoft.com/office/drawing/2014/main" id="{B3E175E0-B548-9244-91F2-72BC1A22AE7C}"/>
              </a:ext>
            </a:extLst>
          </p:cNvPr>
          <p:cNvPicPr>
            <a:picLocks noChangeAspect="1"/>
          </p:cNvPicPr>
          <p:nvPr/>
        </p:nvPicPr>
        <p:blipFill rotWithShape="1">
          <a:blip r:embed="rId2"/>
          <a:srcRect l="13886" r="25213" b="2"/>
          <a:stretch/>
        </p:blipFill>
        <p:spPr>
          <a:xfrm>
            <a:off x="407432" y="419292"/>
            <a:ext cx="5522976" cy="6053328"/>
          </a:xfrm>
          <a:prstGeom prst="rect">
            <a:avLst/>
          </a:prstGeom>
        </p:spPr>
      </p:pic>
      <p:sp>
        <p:nvSpPr>
          <p:cNvPr id="9" name="Content Placeholder 8">
            <a:extLst>
              <a:ext uri="{FF2B5EF4-FFF2-40B4-BE49-F238E27FC236}">
                <a16:creationId xmlns:a16="http://schemas.microsoft.com/office/drawing/2014/main" id="{56FC5F23-183A-455E-9D80-CBB0BFE005FB}"/>
              </a:ext>
            </a:extLst>
          </p:cNvPr>
          <p:cNvSpPr>
            <a:spLocks noGrp="1"/>
          </p:cNvSpPr>
          <p:nvPr>
            <p:ph idx="1"/>
          </p:nvPr>
        </p:nvSpPr>
        <p:spPr>
          <a:xfrm>
            <a:off x="6339708" y="1243014"/>
            <a:ext cx="5609267" cy="5229606"/>
          </a:xfrm>
        </p:spPr>
        <p:txBody>
          <a:bodyPr>
            <a:normAutofit/>
          </a:bodyPr>
          <a:lstStyle/>
          <a:p>
            <a:pPr marL="0" indent="0">
              <a:buNone/>
            </a:pPr>
            <a:r>
              <a:rPr lang="en-US" dirty="0"/>
              <a:t>Look at the Facets of Focalization!</a:t>
            </a:r>
          </a:p>
          <a:p>
            <a:r>
              <a:rPr lang="en-US" dirty="0"/>
              <a:t>How does our horizon of expectation change about the story while the plot unfolds?</a:t>
            </a:r>
          </a:p>
          <a:p>
            <a:pPr marL="0" indent="0">
              <a:buNone/>
            </a:pPr>
            <a:r>
              <a:rPr lang="en-US" b="1" dirty="0"/>
              <a:t>Narrator</a:t>
            </a:r>
          </a:p>
          <a:p>
            <a:r>
              <a:rPr lang="en-US" dirty="0"/>
              <a:t>Is the narrator reliable? Is he or she objective?</a:t>
            </a:r>
          </a:p>
          <a:p>
            <a:r>
              <a:rPr lang="en-US" dirty="0"/>
              <a:t>Why do we see the story from his/her perspective?</a:t>
            </a:r>
          </a:p>
          <a:p>
            <a:pPr marL="0" indent="0">
              <a:buNone/>
            </a:pPr>
            <a:r>
              <a:rPr lang="en-US" b="1" dirty="0"/>
              <a:t>Isolation, refusal to change, move on</a:t>
            </a:r>
          </a:p>
          <a:p>
            <a:r>
              <a:rPr lang="en-US" dirty="0"/>
              <a:t>How many ‘</a:t>
            </a:r>
            <a:r>
              <a:rPr lang="en-US" dirty="0" err="1"/>
              <a:t>Emilies</a:t>
            </a:r>
            <a:r>
              <a:rPr lang="en-US" dirty="0"/>
              <a:t>’ do we get to know?</a:t>
            </a:r>
          </a:p>
          <a:p>
            <a:r>
              <a:rPr lang="en-US" dirty="0"/>
              <a:t>What does Emily represent on a symbolic level?</a:t>
            </a:r>
          </a:p>
          <a:p>
            <a:r>
              <a:rPr lang="en-US" dirty="0"/>
              <a:t>What does the </a:t>
            </a:r>
            <a:r>
              <a:rPr lang="en-US" b="1" dirty="0"/>
              <a:t>House</a:t>
            </a:r>
            <a:r>
              <a:rPr lang="en-US" dirty="0"/>
              <a:t> represent?</a:t>
            </a:r>
          </a:p>
          <a:p>
            <a:r>
              <a:rPr lang="en-US" dirty="0"/>
              <a:t>Similar narrative : </a:t>
            </a:r>
            <a:r>
              <a:rPr lang="en-US" i="1" dirty="0" err="1"/>
              <a:t>Mouning</a:t>
            </a:r>
            <a:r>
              <a:rPr lang="en-US" i="1" dirty="0"/>
              <a:t> Becomes Electra </a:t>
            </a:r>
            <a:r>
              <a:rPr lang="en-US" dirty="0"/>
              <a:t>(drama trilogy)– Eugene O’Neill</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579002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12E33-60C0-9846-A30A-01535414A88E}"/>
              </a:ext>
            </a:extLst>
          </p:cNvPr>
          <p:cNvSpPr>
            <a:spLocks noGrp="1"/>
          </p:cNvSpPr>
          <p:nvPr>
            <p:ph type="title"/>
          </p:nvPr>
        </p:nvSpPr>
        <p:spPr>
          <a:xfrm>
            <a:off x="1066800" y="642594"/>
            <a:ext cx="10058400" cy="1371600"/>
          </a:xfrm>
        </p:spPr>
        <p:txBody>
          <a:bodyPr/>
          <a:lstStyle/>
          <a:p>
            <a:r>
              <a:rPr lang="en-US" i="1" dirty="0"/>
              <a:t>Selkie Stories are for Losers </a:t>
            </a:r>
            <a:r>
              <a:rPr lang="en-US" dirty="0"/>
              <a:t>(2013)</a:t>
            </a:r>
            <a:endParaRPr lang="en-US" i="1" dirty="0"/>
          </a:p>
        </p:txBody>
      </p:sp>
      <p:sp>
        <p:nvSpPr>
          <p:cNvPr id="3" name="Content Placeholder 2">
            <a:extLst>
              <a:ext uri="{FF2B5EF4-FFF2-40B4-BE49-F238E27FC236}">
                <a16:creationId xmlns:a16="http://schemas.microsoft.com/office/drawing/2014/main" id="{61561FB7-F0BD-7245-8A97-1E0F7114F54C}"/>
              </a:ext>
            </a:extLst>
          </p:cNvPr>
          <p:cNvSpPr>
            <a:spLocks noGrp="1"/>
          </p:cNvSpPr>
          <p:nvPr>
            <p:ph idx="1"/>
          </p:nvPr>
        </p:nvSpPr>
        <p:spPr>
          <a:xfrm>
            <a:off x="1066800" y="1685925"/>
            <a:ext cx="7948613" cy="4349115"/>
          </a:xfrm>
        </p:spPr>
        <p:txBody>
          <a:bodyPr>
            <a:normAutofit fontScale="92500" lnSpcReduction="20000"/>
          </a:bodyPr>
          <a:lstStyle/>
          <a:p>
            <a:r>
              <a:rPr lang="en-US" sz="2000" dirty="0"/>
              <a:t>Sofia </a:t>
            </a:r>
            <a:r>
              <a:rPr lang="en-US" sz="2000" dirty="0" err="1"/>
              <a:t>Samatar</a:t>
            </a:r>
            <a:r>
              <a:rPr lang="en-US" sz="2000" dirty="0"/>
              <a:t> is an award winning American contemporary writer</a:t>
            </a:r>
          </a:p>
          <a:p>
            <a:r>
              <a:rPr lang="en-US" sz="2000" dirty="0"/>
              <a:t>Typical use of magical realism: the narrative takes place in a world that is almost identical to our world, but there are elements that refer to magic.</a:t>
            </a:r>
          </a:p>
          <a:p>
            <a:r>
              <a:rPr lang="en-US" sz="2000" dirty="0"/>
              <a:t>Selkie myth: half seal half human creature (Ireland, and surrounding islands)</a:t>
            </a:r>
          </a:p>
          <a:p>
            <a:r>
              <a:rPr lang="en-US" sz="2000" dirty="0"/>
              <a:t>They can become wives of men, but inevitably go back to being seals</a:t>
            </a:r>
          </a:p>
          <a:p>
            <a:r>
              <a:rPr lang="en-US" sz="2000" i="1" dirty="0"/>
              <a:t>The Selkie Bride</a:t>
            </a:r>
            <a:r>
              <a:rPr lang="en-US" sz="2000" dirty="0"/>
              <a:t>, </a:t>
            </a:r>
            <a:r>
              <a:rPr lang="en-US" sz="2000" i="1" dirty="0"/>
              <a:t>Goodman O </a:t>
            </a:r>
            <a:r>
              <a:rPr lang="en-US" sz="2000" i="1" dirty="0" err="1"/>
              <a:t>Wasteness</a:t>
            </a:r>
            <a:r>
              <a:rPr lang="en-US" sz="2000" dirty="0"/>
              <a:t> are two versions of the selkie story</a:t>
            </a:r>
          </a:p>
          <a:p>
            <a:r>
              <a:rPr lang="en-US" sz="2000" dirty="0"/>
              <a:t>Narration: 1</a:t>
            </a:r>
            <a:r>
              <a:rPr lang="en-US" sz="2000" baseline="30000" dirty="0"/>
              <a:t>st</a:t>
            </a:r>
            <a:r>
              <a:rPr lang="en-US" sz="2000" dirty="0"/>
              <a:t> person - from a perspective of the daughter of a Selkie (possibly)</a:t>
            </a:r>
          </a:p>
          <a:p>
            <a:r>
              <a:rPr lang="en-US" sz="2000" dirty="0"/>
              <a:t>Realistic approach to a fairy tale – the leaving of the mother is painful and ruins her life</a:t>
            </a:r>
          </a:p>
          <a:p>
            <a:endParaRPr lang="en-US" i="1"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296A84B7-9560-FE44-A5E6-9F4BBCFCA63A}"/>
              </a:ext>
            </a:extLst>
          </p:cNvPr>
          <p:cNvPicPr>
            <a:picLocks noChangeAspect="1"/>
          </p:cNvPicPr>
          <p:nvPr/>
        </p:nvPicPr>
        <p:blipFill>
          <a:blip r:embed="rId2"/>
          <a:stretch>
            <a:fillRect/>
          </a:stretch>
        </p:blipFill>
        <p:spPr>
          <a:xfrm>
            <a:off x="9015413" y="2128044"/>
            <a:ext cx="2601912" cy="2601912"/>
          </a:xfrm>
          <a:prstGeom prst="rect">
            <a:avLst/>
          </a:prstGeom>
        </p:spPr>
      </p:pic>
    </p:spTree>
    <p:extLst>
      <p:ext uri="{BB962C8B-B14F-4D97-AF65-F5344CB8AC3E}">
        <p14:creationId xmlns:p14="http://schemas.microsoft.com/office/powerpoint/2010/main" val="599234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860B0-392E-2A49-8AA1-78E585223FE8}"/>
              </a:ext>
            </a:extLst>
          </p:cNvPr>
          <p:cNvSpPr>
            <a:spLocks noGrp="1"/>
          </p:cNvSpPr>
          <p:nvPr>
            <p:ph type="title"/>
          </p:nvPr>
        </p:nvSpPr>
        <p:spPr/>
        <p:txBody>
          <a:bodyPr/>
          <a:lstStyle/>
          <a:p>
            <a:r>
              <a:rPr lang="en-US" dirty="0"/>
              <a:t>The Postmodern Condition</a:t>
            </a:r>
          </a:p>
        </p:txBody>
      </p:sp>
      <p:sp>
        <p:nvSpPr>
          <p:cNvPr id="3" name="Content Placeholder 2">
            <a:extLst>
              <a:ext uri="{FF2B5EF4-FFF2-40B4-BE49-F238E27FC236}">
                <a16:creationId xmlns:a16="http://schemas.microsoft.com/office/drawing/2014/main" id="{22F83E58-A2CF-D84D-9A96-72040992C3BB}"/>
              </a:ext>
            </a:extLst>
          </p:cNvPr>
          <p:cNvSpPr>
            <a:spLocks noGrp="1"/>
          </p:cNvSpPr>
          <p:nvPr>
            <p:ph idx="1"/>
          </p:nvPr>
        </p:nvSpPr>
        <p:spPr/>
        <p:txBody>
          <a:bodyPr/>
          <a:lstStyle/>
          <a:p>
            <a:r>
              <a:rPr lang="en-US" dirty="0"/>
              <a:t>Plurality of languages – plurality of realities (Lyotard)</a:t>
            </a:r>
          </a:p>
          <a:p>
            <a:r>
              <a:rPr lang="en-US" dirty="0"/>
              <a:t>Retelling stories from a different perspective is popular in postmodernism</a:t>
            </a:r>
          </a:p>
          <a:p>
            <a:r>
              <a:rPr lang="en-US" b="1" dirty="0"/>
              <a:t>The grand narrative </a:t>
            </a:r>
            <a:r>
              <a:rPr lang="en-US" dirty="0"/>
              <a:t>– Jean-Francois Lyotard’s term that describes a certain kind of coherent narrative that characterizes a certain age</a:t>
            </a:r>
          </a:p>
          <a:p>
            <a:r>
              <a:rPr lang="en-US" dirty="0"/>
              <a:t>In postmodernism the grand narrative is split into small narratives  many ideologies and many truths – the truth of the Selkie daughter is as valid as the truth of the Selkie</a:t>
            </a:r>
          </a:p>
          <a:p>
            <a:r>
              <a:rPr lang="en-US" dirty="0"/>
              <a:t>The refusal of the One Truth – after the 1960 many theories started to focus on this plurality, questioning meaning, truth, existence</a:t>
            </a:r>
          </a:p>
          <a:p>
            <a:r>
              <a:rPr lang="en-US" dirty="0"/>
              <a:t>The ambiguity of meaning – the Grand Narrative is being questioned.</a:t>
            </a:r>
          </a:p>
          <a:p>
            <a:endParaRPr lang="en-US" dirty="0"/>
          </a:p>
          <a:p>
            <a:pPr marL="0" indent="0">
              <a:buNone/>
            </a:pPr>
            <a:endParaRPr lang="en-US" dirty="0"/>
          </a:p>
        </p:txBody>
      </p:sp>
    </p:spTree>
    <p:extLst>
      <p:ext uri="{BB962C8B-B14F-4D97-AF65-F5344CB8AC3E}">
        <p14:creationId xmlns:p14="http://schemas.microsoft.com/office/powerpoint/2010/main" val="4228632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68F8D-3B5B-554B-88C4-CCFB8523969B}"/>
              </a:ext>
            </a:extLst>
          </p:cNvPr>
          <p:cNvSpPr>
            <a:spLocks noGrp="1"/>
          </p:cNvSpPr>
          <p:nvPr>
            <p:ph type="title"/>
          </p:nvPr>
        </p:nvSpPr>
        <p:spPr/>
        <p:txBody>
          <a:bodyPr/>
          <a:lstStyle/>
          <a:p>
            <a:r>
              <a:rPr lang="en-US" dirty="0"/>
              <a:t>Introduction to Narrative Fiction</a:t>
            </a:r>
          </a:p>
        </p:txBody>
      </p:sp>
      <p:sp>
        <p:nvSpPr>
          <p:cNvPr id="3" name="Content Placeholder 2">
            <a:extLst>
              <a:ext uri="{FF2B5EF4-FFF2-40B4-BE49-F238E27FC236}">
                <a16:creationId xmlns:a16="http://schemas.microsoft.com/office/drawing/2014/main" id="{75B44CC6-8105-C14C-8458-5AA5CD8E293F}"/>
              </a:ext>
            </a:extLst>
          </p:cNvPr>
          <p:cNvSpPr>
            <a:spLocks noGrp="1"/>
          </p:cNvSpPr>
          <p:nvPr>
            <p:ph idx="1"/>
          </p:nvPr>
        </p:nvSpPr>
        <p:spPr/>
        <p:txBody>
          <a:bodyPr/>
          <a:lstStyle/>
          <a:p>
            <a:r>
              <a:rPr lang="en-US" dirty="0"/>
              <a:t>Narrative: contains a story, at least one event that induces change</a:t>
            </a:r>
          </a:p>
          <a:p>
            <a:r>
              <a:rPr lang="en-US" dirty="0"/>
              <a:t>Possible worlds – it doesn’t have to be real, only resemble reality</a:t>
            </a:r>
          </a:p>
          <a:p>
            <a:r>
              <a:rPr lang="en-US" b="1" dirty="0"/>
              <a:t>Story</a:t>
            </a:r>
            <a:r>
              <a:rPr lang="en-US" dirty="0"/>
              <a:t>: chronological succession of events and contains characters</a:t>
            </a:r>
          </a:p>
          <a:p>
            <a:r>
              <a:rPr lang="en-US" dirty="0"/>
              <a:t>“The story is an abstraction from the represented world (the fictional reality) in the narrative. This is the essence of the narrative that can be paraphrased, it is transferable from medium to medium (the same story can be used in a drama, a novel, a film, a musical production etc.)”</a:t>
            </a:r>
          </a:p>
          <a:p>
            <a:r>
              <a:rPr lang="en-US" b="1" dirty="0"/>
              <a:t>Plot</a:t>
            </a:r>
            <a:r>
              <a:rPr lang="en-US" dirty="0"/>
              <a:t>: narrative developed by the author - does not have to be chronological</a:t>
            </a:r>
          </a:p>
          <a:p>
            <a:r>
              <a:rPr lang="en-US" b="1" dirty="0"/>
              <a:t>Characters</a:t>
            </a:r>
            <a:r>
              <a:rPr lang="en-US" dirty="0"/>
              <a:t> </a:t>
            </a:r>
          </a:p>
          <a:p>
            <a:pPr marL="0" indent="0">
              <a:buNone/>
            </a:pPr>
            <a:r>
              <a:rPr lang="en-US" dirty="0"/>
              <a:t>- complexity (flat vs complex) </a:t>
            </a:r>
          </a:p>
          <a:p>
            <a:pPr marL="0" indent="0">
              <a:buNone/>
            </a:pPr>
            <a:r>
              <a:rPr lang="en-US" dirty="0"/>
              <a:t>- development (developing vs non-developing characters</a:t>
            </a:r>
          </a:p>
          <a:p>
            <a:endParaRPr lang="en-US" dirty="0"/>
          </a:p>
        </p:txBody>
      </p:sp>
    </p:spTree>
    <p:extLst>
      <p:ext uri="{BB962C8B-B14F-4D97-AF65-F5344CB8AC3E}">
        <p14:creationId xmlns:p14="http://schemas.microsoft.com/office/powerpoint/2010/main" val="280312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1D7D0-912A-9E49-97E5-6A925B94E8EB}"/>
              </a:ext>
            </a:extLst>
          </p:cNvPr>
          <p:cNvSpPr>
            <a:spLocks noGrp="1"/>
          </p:cNvSpPr>
          <p:nvPr>
            <p:ph type="title"/>
          </p:nvPr>
        </p:nvSpPr>
        <p:spPr/>
        <p:txBody>
          <a:bodyPr/>
          <a:lstStyle/>
          <a:p>
            <a:r>
              <a:rPr lang="en-US" dirty="0"/>
              <a:t>Introduction to Narrative Fiction</a:t>
            </a:r>
          </a:p>
        </p:txBody>
      </p:sp>
      <p:sp>
        <p:nvSpPr>
          <p:cNvPr id="3" name="Content Placeholder 2">
            <a:extLst>
              <a:ext uri="{FF2B5EF4-FFF2-40B4-BE49-F238E27FC236}">
                <a16:creationId xmlns:a16="http://schemas.microsoft.com/office/drawing/2014/main" id="{4A9507A8-DB87-0649-B985-AFE7DBAFD0F8}"/>
              </a:ext>
            </a:extLst>
          </p:cNvPr>
          <p:cNvSpPr>
            <a:spLocks noGrp="1"/>
          </p:cNvSpPr>
          <p:nvPr>
            <p:ph idx="1"/>
          </p:nvPr>
        </p:nvSpPr>
        <p:spPr>
          <a:xfrm>
            <a:off x="1066800" y="1680210"/>
            <a:ext cx="10058400" cy="4354830"/>
          </a:xfrm>
        </p:spPr>
        <p:txBody>
          <a:bodyPr/>
          <a:lstStyle/>
          <a:p>
            <a:pPr marL="0" indent="0">
              <a:buNone/>
            </a:pPr>
            <a:r>
              <a:rPr lang="en-US" dirty="0"/>
              <a:t>Text: a story developed through a plot. </a:t>
            </a:r>
          </a:p>
          <a:p>
            <a:pPr marL="0" indent="0">
              <a:buNone/>
            </a:pPr>
            <a:r>
              <a:rPr lang="en-US" dirty="0"/>
              <a:t>Plot development techniques:</a:t>
            </a:r>
          </a:p>
          <a:p>
            <a:pPr marL="0" indent="0">
              <a:buNone/>
            </a:pPr>
            <a:r>
              <a:rPr lang="en-US" b="1" dirty="0"/>
              <a:t>1. Time: </a:t>
            </a:r>
            <a:r>
              <a:rPr lang="en-US" dirty="0"/>
              <a:t>there is difference between text time (the amount of time the reader needs to read a story) and story time (elapsed time in the story read).</a:t>
            </a:r>
          </a:p>
          <a:p>
            <a:r>
              <a:rPr lang="en-US" dirty="0"/>
              <a:t>Differences in time order: </a:t>
            </a:r>
            <a:r>
              <a:rPr lang="en-US" i="1" dirty="0" err="1"/>
              <a:t>analepsis</a:t>
            </a:r>
            <a:r>
              <a:rPr lang="en-US" dirty="0"/>
              <a:t> (flashback), </a:t>
            </a:r>
            <a:r>
              <a:rPr lang="en-US" i="1" dirty="0"/>
              <a:t>prolepsis</a:t>
            </a:r>
            <a:r>
              <a:rPr lang="en-US" dirty="0"/>
              <a:t> (jump forward)</a:t>
            </a:r>
          </a:p>
          <a:p>
            <a:r>
              <a:rPr lang="en-US" dirty="0"/>
              <a:t>Difference in duration: </a:t>
            </a:r>
            <a:r>
              <a:rPr lang="en-US" i="1" dirty="0"/>
              <a:t>acceleration</a:t>
            </a:r>
            <a:r>
              <a:rPr lang="en-US" dirty="0"/>
              <a:t> (time speeds up), </a:t>
            </a:r>
            <a:r>
              <a:rPr lang="en-US" i="1" dirty="0"/>
              <a:t>scene</a:t>
            </a:r>
            <a:r>
              <a:rPr lang="en-US" dirty="0"/>
              <a:t> (story duration same as text duration), </a:t>
            </a:r>
            <a:r>
              <a:rPr lang="en-US" i="1" dirty="0"/>
              <a:t>deceleration</a:t>
            </a:r>
            <a:r>
              <a:rPr lang="en-US" dirty="0"/>
              <a:t> (story slows down)</a:t>
            </a:r>
          </a:p>
          <a:p>
            <a:pPr marL="0" indent="0">
              <a:buNone/>
            </a:pPr>
            <a:r>
              <a:rPr lang="en-US" b="1" dirty="0"/>
              <a:t>2. Focalization:</a:t>
            </a:r>
            <a:r>
              <a:rPr lang="en-US" dirty="0"/>
              <a:t> mediation, perspective of the story. System of points of view in a text.</a:t>
            </a:r>
          </a:p>
          <a:p>
            <a:pPr marL="0" indent="0">
              <a:buNone/>
            </a:pPr>
            <a:r>
              <a:rPr lang="en-US" dirty="0"/>
              <a:t>Types: </a:t>
            </a:r>
          </a:p>
          <a:p>
            <a:r>
              <a:rPr lang="en-US" dirty="0"/>
              <a:t>external or internal (position of perspective: </a:t>
            </a:r>
            <a:r>
              <a:rPr lang="en-US" dirty="0" err="1"/>
              <a:t>eg.</a:t>
            </a:r>
            <a:r>
              <a:rPr lang="en-US" dirty="0"/>
              <a:t> 1</a:t>
            </a:r>
            <a:r>
              <a:rPr lang="en-US" baseline="30000" dirty="0"/>
              <a:t>st</a:t>
            </a:r>
            <a:r>
              <a:rPr lang="en-US" dirty="0"/>
              <a:t> person or 3</a:t>
            </a:r>
            <a:r>
              <a:rPr lang="en-US" baseline="30000" dirty="0"/>
              <a:t>rd</a:t>
            </a:r>
            <a:r>
              <a:rPr lang="en-US" dirty="0"/>
              <a:t> person narration)</a:t>
            </a:r>
          </a:p>
          <a:p>
            <a:r>
              <a:rPr lang="en-US" dirty="0"/>
              <a:t>Fixed, variable, multiple (</a:t>
            </a:r>
            <a:r>
              <a:rPr lang="en-US" dirty="0" err="1"/>
              <a:t>eg.</a:t>
            </a:r>
            <a:r>
              <a:rPr lang="en-US" dirty="0"/>
              <a:t> Sometimes two or people can narrate a text)</a:t>
            </a:r>
          </a:p>
        </p:txBody>
      </p:sp>
    </p:spTree>
    <p:extLst>
      <p:ext uri="{BB962C8B-B14F-4D97-AF65-F5344CB8AC3E}">
        <p14:creationId xmlns:p14="http://schemas.microsoft.com/office/powerpoint/2010/main" val="2800770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13B627-3537-924B-B8A7-0EAC354069D5}"/>
              </a:ext>
            </a:extLst>
          </p:cNvPr>
          <p:cNvPicPr>
            <a:picLocks noChangeAspect="1"/>
          </p:cNvPicPr>
          <p:nvPr/>
        </p:nvPicPr>
        <p:blipFill>
          <a:blip r:embed="rId2"/>
          <a:stretch>
            <a:fillRect/>
          </a:stretch>
        </p:blipFill>
        <p:spPr>
          <a:xfrm>
            <a:off x="641887" y="809266"/>
            <a:ext cx="5454113" cy="6048734"/>
          </a:xfrm>
          <a:prstGeom prst="rect">
            <a:avLst/>
          </a:prstGeom>
        </p:spPr>
      </p:pic>
      <p:pic>
        <p:nvPicPr>
          <p:cNvPr id="6" name="Picture 5">
            <a:extLst>
              <a:ext uri="{FF2B5EF4-FFF2-40B4-BE49-F238E27FC236}">
                <a16:creationId xmlns:a16="http://schemas.microsoft.com/office/drawing/2014/main" id="{4913B078-A288-7F48-AE03-F0E2054A9778}"/>
              </a:ext>
            </a:extLst>
          </p:cNvPr>
          <p:cNvPicPr>
            <a:picLocks noChangeAspect="1"/>
          </p:cNvPicPr>
          <p:nvPr/>
        </p:nvPicPr>
        <p:blipFill rotWithShape="1">
          <a:blip r:embed="rId3"/>
          <a:srcRect l="2759" r="6680" b="4762"/>
          <a:stretch/>
        </p:blipFill>
        <p:spPr>
          <a:xfrm>
            <a:off x="6096000" y="809266"/>
            <a:ext cx="5436394" cy="2160422"/>
          </a:xfrm>
          <a:prstGeom prst="rect">
            <a:avLst/>
          </a:prstGeom>
        </p:spPr>
      </p:pic>
      <p:sp>
        <p:nvSpPr>
          <p:cNvPr id="7" name="TextBox 6">
            <a:extLst>
              <a:ext uri="{FF2B5EF4-FFF2-40B4-BE49-F238E27FC236}">
                <a16:creationId xmlns:a16="http://schemas.microsoft.com/office/drawing/2014/main" id="{E1479308-4070-794A-8A21-05BB4045ED9D}"/>
              </a:ext>
            </a:extLst>
          </p:cNvPr>
          <p:cNvSpPr txBox="1"/>
          <p:nvPr/>
        </p:nvSpPr>
        <p:spPr>
          <a:xfrm>
            <a:off x="400050" y="300038"/>
            <a:ext cx="10872788" cy="369332"/>
          </a:xfrm>
          <a:prstGeom prst="rect">
            <a:avLst/>
          </a:prstGeom>
          <a:noFill/>
        </p:spPr>
        <p:txBody>
          <a:bodyPr wrap="square" rtlCol="0">
            <a:spAutoFit/>
          </a:bodyPr>
          <a:lstStyle/>
          <a:p>
            <a:pPr algn="ctr"/>
            <a:r>
              <a:rPr lang="en-US" b="1" dirty="0"/>
              <a:t>Facets of focalization </a:t>
            </a:r>
          </a:p>
        </p:txBody>
      </p:sp>
      <p:pic>
        <p:nvPicPr>
          <p:cNvPr id="8" name="Picture 7">
            <a:extLst>
              <a:ext uri="{FF2B5EF4-FFF2-40B4-BE49-F238E27FC236}">
                <a16:creationId xmlns:a16="http://schemas.microsoft.com/office/drawing/2014/main" id="{17BCFFEA-DB6B-5C4D-97AD-CC229A704216}"/>
              </a:ext>
            </a:extLst>
          </p:cNvPr>
          <p:cNvPicPr>
            <a:picLocks noChangeAspect="1"/>
          </p:cNvPicPr>
          <p:nvPr/>
        </p:nvPicPr>
        <p:blipFill>
          <a:blip r:embed="rId4"/>
          <a:stretch>
            <a:fillRect/>
          </a:stretch>
        </p:blipFill>
        <p:spPr>
          <a:xfrm>
            <a:off x="5972175" y="3244327"/>
            <a:ext cx="5639727" cy="3185047"/>
          </a:xfrm>
          <a:prstGeom prst="rect">
            <a:avLst/>
          </a:prstGeom>
        </p:spPr>
      </p:pic>
    </p:spTree>
    <p:extLst>
      <p:ext uri="{BB962C8B-B14F-4D97-AF65-F5344CB8AC3E}">
        <p14:creationId xmlns:p14="http://schemas.microsoft.com/office/powerpoint/2010/main" val="234790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13BFD-A67F-074B-A4FA-6D8628C345FA}"/>
              </a:ext>
            </a:extLst>
          </p:cNvPr>
          <p:cNvSpPr>
            <a:spLocks noGrp="1"/>
          </p:cNvSpPr>
          <p:nvPr>
            <p:ph type="title"/>
          </p:nvPr>
        </p:nvSpPr>
        <p:spPr/>
        <p:txBody>
          <a:bodyPr/>
          <a:lstStyle/>
          <a:p>
            <a:r>
              <a:rPr lang="en-US" dirty="0"/>
              <a:t>Facets of focalization</a:t>
            </a:r>
          </a:p>
        </p:txBody>
      </p:sp>
      <p:sp>
        <p:nvSpPr>
          <p:cNvPr id="3" name="Content Placeholder 2">
            <a:extLst>
              <a:ext uri="{FF2B5EF4-FFF2-40B4-BE49-F238E27FC236}">
                <a16:creationId xmlns:a16="http://schemas.microsoft.com/office/drawing/2014/main" id="{BF3B8840-8A6D-3C41-B7C2-8BE2F0D46D71}"/>
              </a:ext>
            </a:extLst>
          </p:cNvPr>
          <p:cNvSpPr>
            <a:spLocks noGrp="1"/>
          </p:cNvSpPr>
          <p:nvPr>
            <p:ph idx="1"/>
          </p:nvPr>
        </p:nvSpPr>
        <p:spPr/>
        <p:txBody>
          <a:bodyPr/>
          <a:lstStyle/>
          <a:p>
            <a:r>
              <a:rPr lang="en-US" dirty="0"/>
              <a:t>Can you name examples for the above?</a:t>
            </a:r>
          </a:p>
          <a:p>
            <a:r>
              <a:rPr lang="en-US" dirty="0"/>
              <a:t>“The </a:t>
            </a:r>
            <a:r>
              <a:rPr lang="en-US" b="1" dirty="0"/>
              <a:t>polyphonic</a:t>
            </a:r>
            <a:r>
              <a:rPr lang="en-US" dirty="0"/>
              <a:t> novel provides the reader with the greatest challenge, because we have to decide which ideological perspective we trust. In a polyphonic novel, the plot might be unfolding through the narration of several narrators, each having a different ideological </a:t>
            </a:r>
            <a:r>
              <a:rPr lang="en-US" dirty="0" err="1"/>
              <a:t>position.”</a:t>
            </a:r>
            <a:r>
              <a:rPr lang="en-US" sz="1050" dirty="0" err="1"/>
              <a:t>Excerpt</a:t>
            </a:r>
            <a:r>
              <a:rPr lang="en-US" sz="1050" dirty="0"/>
              <a:t> From: Kiss Attila, </a:t>
            </a:r>
            <a:r>
              <a:rPr lang="en-US" sz="1050" dirty="0" err="1"/>
              <a:t>Matuska</a:t>
            </a:r>
            <a:r>
              <a:rPr lang="en-US" sz="1050" dirty="0"/>
              <a:t> </a:t>
            </a:r>
            <a:r>
              <a:rPr lang="en-US" sz="1050" dirty="0" err="1"/>
              <a:t>Ágnes</a:t>
            </a:r>
            <a:r>
              <a:rPr lang="en-US" sz="1050" dirty="0"/>
              <a:t>. “Introduction to the Study of Cultures and Literatures in English.” </a:t>
            </a:r>
            <a:r>
              <a:rPr lang="en-US" sz="1050" dirty="0" err="1"/>
              <a:t>iBooks</a:t>
            </a:r>
            <a:endParaRPr lang="en-US" dirty="0"/>
          </a:p>
          <a:p>
            <a:r>
              <a:rPr lang="en-US" dirty="0"/>
              <a:t>Restricted knowledge – is it better than an all knowing narrator?</a:t>
            </a:r>
          </a:p>
          <a:p>
            <a:r>
              <a:rPr lang="en-US" dirty="0"/>
              <a:t>How does the restricted knowledge relate to film narration? </a:t>
            </a:r>
          </a:p>
          <a:p>
            <a:r>
              <a:rPr lang="en-US" dirty="0"/>
              <a:t>Objective: is it realistically possible?</a:t>
            </a:r>
          </a:p>
          <a:p>
            <a:endParaRPr lang="en-US" dirty="0"/>
          </a:p>
        </p:txBody>
      </p:sp>
    </p:spTree>
    <p:extLst>
      <p:ext uri="{BB962C8B-B14F-4D97-AF65-F5344CB8AC3E}">
        <p14:creationId xmlns:p14="http://schemas.microsoft.com/office/powerpoint/2010/main" val="1000849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3D72D-B286-5349-89C3-38DBD4FDADC8}"/>
              </a:ext>
            </a:extLst>
          </p:cNvPr>
          <p:cNvSpPr>
            <a:spLocks noGrp="1"/>
          </p:cNvSpPr>
          <p:nvPr>
            <p:ph type="title"/>
          </p:nvPr>
        </p:nvSpPr>
        <p:spPr/>
        <p:txBody>
          <a:bodyPr>
            <a:normAutofit/>
          </a:bodyPr>
          <a:lstStyle/>
          <a:p>
            <a:r>
              <a:rPr lang="en-US" sz="2800" dirty="0"/>
              <a:t>Nathaniel Hawthorne: </a:t>
            </a:r>
            <a:r>
              <a:rPr lang="en-US" sz="2800" i="1" dirty="0"/>
              <a:t>The Artist of the Beautiful</a:t>
            </a:r>
            <a:r>
              <a:rPr lang="en-US" sz="2800" dirty="0"/>
              <a:t> (1884)</a:t>
            </a:r>
            <a:endParaRPr lang="en-US" sz="2800" i="1" dirty="0"/>
          </a:p>
        </p:txBody>
      </p:sp>
      <p:sp>
        <p:nvSpPr>
          <p:cNvPr id="3" name="Content Placeholder 2">
            <a:extLst>
              <a:ext uri="{FF2B5EF4-FFF2-40B4-BE49-F238E27FC236}">
                <a16:creationId xmlns:a16="http://schemas.microsoft.com/office/drawing/2014/main" id="{B21895EB-3A94-F242-9045-6F7283F5AA21}"/>
              </a:ext>
            </a:extLst>
          </p:cNvPr>
          <p:cNvSpPr>
            <a:spLocks noGrp="1"/>
          </p:cNvSpPr>
          <p:nvPr>
            <p:ph idx="1"/>
          </p:nvPr>
        </p:nvSpPr>
        <p:spPr>
          <a:xfrm>
            <a:off x="1066800" y="1725930"/>
            <a:ext cx="10058400" cy="4309110"/>
          </a:xfrm>
        </p:spPr>
        <p:txBody>
          <a:bodyPr/>
          <a:lstStyle/>
          <a:p>
            <a:pPr marL="0" indent="0">
              <a:buNone/>
            </a:pPr>
            <a:r>
              <a:rPr lang="en-US" dirty="0"/>
              <a:t>N. Hawthorne: prolific author from the American Romanticism</a:t>
            </a:r>
          </a:p>
          <a:p>
            <a:r>
              <a:rPr lang="en-US" dirty="0"/>
              <a:t>How does the shorts story’s narrative relate to our reality?</a:t>
            </a:r>
          </a:p>
          <a:p>
            <a:r>
              <a:rPr lang="en-US" dirty="0"/>
              <a:t>Name magical elements in the story.</a:t>
            </a:r>
          </a:p>
          <a:p>
            <a:pPr marL="0" indent="0">
              <a:buNone/>
            </a:pPr>
            <a:r>
              <a:rPr lang="en-US" b="1" dirty="0"/>
              <a:t>First level of understanding:</a:t>
            </a:r>
          </a:p>
          <a:p>
            <a:r>
              <a:rPr lang="en-US" dirty="0"/>
              <a:t>Formal characteristics: prose has a more free form than poetry. </a:t>
            </a:r>
          </a:p>
          <a:p>
            <a:r>
              <a:rPr lang="en-US" dirty="0"/>
              <a:t>Hawthorne called his short stories tales: why do you think he did? </a:t>
            </a:r>
          </a:p>
          <a:p>
            <a:r>
              <a:rPr lang="en-US" dirty="0"/>
              <a:t>Identify the narrator: what is his/her perspective? Is it objective or subjective?</a:t>
            </a:r>
          </a:p>
          <a:p>
            <a:r>
              <a:rPr lang="en-US" dirty="0"/>
              <a:t>Is the narrator reliable?</a:t>
            </a:r>
          </a:p>
          <a:p>
            <a:r>
              <a:rPr lang="en-US" dirty="0"/>
              <a:t>Ideological perspectives: world of matter vs world of spirituality</a:t>
            </a:r>
          </a:p>
          <a:p>
            <a:r>
              <a:rPr lang="en-US" dirty="0"/>
              <a:t>Allegorical tale – characters have many levels of meaning </a:t>
            </a:r>
          </a:p>
          <a:p>
            <a:pPr marL="0" indent="0">
              <a:buNone/>
            </a:pPr>
            <a:endParaRPr lang="en-US" dirty="0"/>
          </a:p>
        </p:txBody>
      </p:sp>
    </p:spTree>
    <p:extLst>
      <p:ext uri="{BB962C8B-B14F-4D97-AF65-F5344CB8AC3E}">
        <p14:creationId xmlns:p14="http://schemas.microsoft.com/office/powerpoint/2010/main" val="2109961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8AA0B-FB91-1545-8910-551C6FABA502}"/>
              </a:ext>
            </a:extLst>
          </p:cNvPr>
          <p:cNvSpPr>
            <a:spLocks noGrp="1"/>
          </p:cNvSpPr>
          <p:nvPr>
            <p:ph type="title"/>
          </p:nvPr>
        </p:nvSpPr>
        <p:spPr>
          <a:xfrm>
            <a:off x="1066800" y="642594"/>
            <a:ext cx="10058400" cy="1371600"/>
          </a:xfrm>
        </p:spPr>
        <p:txBody>
          <a:bodyPr>
            <a:normAutofit/>
          </a:bodyPr>
          <a:lstStyle/>
          <a:p>
            <a:r>
              <a:rPr lang="en-US" i="1"/>
              <a:t>The Artist of the Beautiful</a:t>
            </a:r>
          </a:p>
        </p:txBody>
      </p:sp>
      <p:sp>
        <p:nvSpPr>
          <p:cNvPr id="3" name="Content Placeholder 2">
            <a:extLst>
              <a:ext uri="{FF2B5EF4-FFF2-40B4-BE49-F238E27FC236}">
                <a16:creationId xmlns:a16="http://schemas.microsoft.com/office/drawing/2014/main" id="{188B27CA-2AB6-3D48-93A8-1E79071FE82C}"/>
              </a:ext>
            </a:extLst>
          </p:cNvPr>
          <p:cNvSpPr>
            <a:spLocks noGrp="1"/>
          </p:cNvSpPr>
          <p:nvPr>
            <p:ph idx="1"/>
          </p:nvPr>
        </p:nvSpPr>
        <p:spPr>
          <a:xfrm>
            <a:off x="1066800" y="2103120"/>
            <a:ext cx="6485467" cy="3931920"/>
          </a:xfrm>
        </p:spPr>
        <p:txBody>
          <a:bodyPr>
            <a:normAutofit/>
          </a:bodyPr>
          <a:lstStyle/>
          <a:p>
            <a:pPr>
              <a:lnSpc>
                <a:spcPct val="90000"/>
              </a:lnSpc>
            </a:pPr>
            <a:r>
              <a:rPr lang="en-US" sz="1400" b="1" dirty="0"/>
              <a:t>Character symbolism – second level of understanding</a:t>
            </a:r>
          </a:p>
          <a:p>
            <a:pPr>
              <a:lnSpc>
                <a:spcPct val="90000"/>
              </a:lnSpc>
            </a:pPr>
            <a:r>
              <a:rPr lang="en-US" sz="1400" dirty="0"/>
              <a:t>Owen: slender, sensitive figure, tortured artist, genius, Apollon, Prometheus, </a:t>
            </a:r>
          </a:p>
          <a:p>
            <a:pPr>
              <a:lnSpc>
                <a:spcPct val="90000"/>
              </a:lnSpc>
            </a:pPr>
            <a:r>
              <a:rPr lang="en-US" sz="1400" dirty="0"/>
              <a:t>Annie: angelic figure, ‘Laura’ (</a:t>
            </a:r>
            <a:r>
              <a:rPr lang="en-US" sz="1400" dirty="0" err="1"/>
              <a:t>Petrarca</a:t>
            </a:r>
            <a:r>
              <a:rPr lang="en-US" sz="1400" dirty="0"/>
              <a:t>), sensitive, innocent, dull, cannot understand complex ideas</a:t>
            </a:r>
          </a:p>
          <a:p>
            <a:pPr>
              <a:lnSpc>
                <a:spcPct val="90000"/>
              </a:lnSpc>
            </a:pPr>
            <a:r>
              <a:rPr lang="en-US" sz="1400" dirty="0"/>
              <a:t>Danforth: brute force, earthiness, strength, lack of delicacy, stupid, dull</a:t>
            </a:r>
          </a:p>
          <a:p>
            <a:pPr>
              <a:lnSpc>
                <a:spcPct val="90000"/>
              </a:lnSpc>
            </a:pPr>
            <a:r>
              <a:rPr lang="en-US" sz="1400" dirty="0"/>
              <a:t>Peter </a:t>
            </a:r>
            <a:r>
              <a:rPr lang="en-US" sz="1400" dirty="0" err="1"/>
              <a:t>Hovenden</a:t>
            </a:r>
            <a:r>
              <a:rPr lang="en-US" sz="1400" dirty="0"/>
              <a:t>: old, cynical, skeptical, doubt</a:t>
            </a:r>
          </a:p>
          <a:p>
            <a:pPr>
              <a:lnSpc>
                <a:spcPct val="90000"/>
              </a:lnSpc>
            </a:pPr>
            <a:r>
              <a:rPr lang="en-US" sz="1400" dirty="0"/>
              <a:t>Butterfly: ethereal beauty in physical form, Hermes the messenger of Gods</a:t>
            </a:r>
          </a:p>
          <a:p>
            <a:pPr>
              <a:lnSpc>
                <a:spcPct val="90000"/>
              </a:lnSpc>
            </a:pPr>
            <a:r>
              <a:rPr lang="en-US" sz="1400" dirty="0"/>
              <a:t>Mechanical butterfly: the philosopher's stone, homunculus, embodiment of the spirit, AI</a:t>
            </a:r>
          </a:p>
          <a:p>
            <a:pPr marL="0" indent="0">
              <a:lnSpc>
                <a:spcPct val="90000"/>
              </a:lnSpc>
              <a:buNone/>
            </a:pPr>
            <a:endParaRPr lang="en-US" sz="1400" dirty="0"/>
          </a:p>
          <a:p>
            <a:pPr marL="0" indent="0">
              <a:lnSpc>
                <a:spcPct val="90000"/>
              </a:lnSpc>
              <a:buNone/>
            </a:pPr>
            <a:r>
              <a:rPr lang="en-US" sz="1400" dirty="0"/>
              <a:t>Which alternative stories, myths, allegories come to mind?</a:t>
            </a:r>
          </a:p>
          <a:p>
            <a:pPr marL="0" indent="0">
              <a:lnSpc>
                <a:spcPct val="90000"/>
              </a:lnSpc>
              <a:buNone/>
            </a:pPr>
            <a:r>
              <a:rPr lang="en-US" sz="1400" dirty="0"/>
              <a:t>(i.e. Myth of Prometheus, Doctor Faustus, Holy Grail </a:t>
            </a:r>
            <a:r>
              <a:rPr lang="en-US" sz="1400" dirty="0" err="1"/>
              <a:t>etc</a:t>
            </a:r>
            <a:r>
              <a:rPr lang="en-US" sz="1400" dirty="0"/>
              <a:t>)</a:t>
            </a:r>
          </a:p>
        </p:txBody>
      </p:sp>
      <p:pic>
        <p:nvPicPr>
          <p:cNvPr id="4" name="Picture 3">
            <a:extLst>
              <a:ext uri="{FF2B5EF4-FFF2-40B4-BE49-F238E27FC236}">
                <a16:creationId xmlns:a16="http://schemas.microsoft.com/office/drawing/2014/main" id="{6FF5690D-1A0E-F542-BD04-835CAA55306B}"/>
              </a:ext>
            </a:extLst>
          </p:cNvPr>
          <p:cNvPicPr>
            <a:picLocks noChangeAspect="1"/>
          </p:cNvPicPr>
          <p:nvPr/>
        </p:nvPicPr>
        <p:blipFill>
          <a:blip r:embed="rId2"/>
          <a:stretch>
            <a:fillRect/>
          </a:stretch>
        </p:blipFill>
        <p:spPr>
          <a:xfrm>
            <a:off x="8354326" y="2161488"/>
            <a:ext cx="2352136" cy="3632643"/>
          </a:xfrm>
          <a:prstGeom prst="rect">
            <a:avLst/>
          </a:prstGeom>
        </p:spPr>
      </p:pic>
    </p:spTree>
    <p:extLst>
      <p:ext uri="{BB962C8B-B14F-4D97-AF65-F5344CB8AC3E}">
        <p14:creationId xmlns:p14="http://schemas.microsoft.com/office/powerpoint/2010/main" val="1683519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5ECA8-B1F4-1E49-8780-CDFE89B99D89}"/>
              </a:ext>
            </a:extLst>
          </p:cNvPr>
          <p:cNvSpPr>
            <a:spLocks noGrp="1"/>
          </p:cNvSpPr>
          <p:nvPr>
            <p:ph type="title"/>
          </p:nvPr>
        </p:nvSpPr>
        <p:spPr/>
        <p:txBody>
          <a:bodyPr/>
          <a:lstStyle/>
          <a:p>
            <a:r>
              <a:rPr lang="en-US" i="1" dirty="0"/>
              <a:t>The Artist of the Beautiful</a:t>
            </a:r>
          </a:p>
        </p:txBody>
      </p:sp>
      <p:sp>
        <p:nvSpPr>
          <p:cNvPr id="3" name="Content Placeholder 2">
            <a:extLst>
              <a:ext uri="{FF2B5EF4-FFF2-40B4-BE49-F238E27FC236}">
                <a16:creationId xmlns:a16="http://schemas.microsoft.com/office/drawing/2014/main" id="{98DCF064-99E4-FD46-8699-B57804F2B3FE}"/>
              </a:ext>
            </a:extLst>
          </p:cNvPr>
          <p:cNvSpPr>
            <a:spLocks noGrp="1"/>
          </p:cNvSpPr>
          <p:nvPr>
            <p:ph idx="1"/>
          </p:nvPr>
        </p:nvSpPr>
        <p:spPr/>
        <p:txBody>
          <a:bodyPr/>
          <a:lstStyle/>
          <a:p>
            <a:pPr marL="0" indent="0">
              <a:buNone/>
            </a:pPr>
            <a:r>
              <a:rPr lang="en-US" dirty="0"/>
              <a:t>Second level of understanding:</a:t>
            </a:r>
          </a:p>
          <a:p>
            <a:r>
              <a:rPr lang="en-US" dirty="0"/>
              <a:t>Owen representing the century long aspiration to understand the mystery of life</a:t>
            </a:r>
          </a:p>
          <a:p>
            <a:r>
              <a:rPr lang="en-US" dirty="0"/>
              <a:t>Transcending the limitations of matter, becoming enlightened</a:t>
            </a:r>
          </a:p>
          <a:p>
            <a:r>
              <a:rPr lang="en-US" dirty="0"/>
              <a:t>Danforth representing the industrial revolution, technical progress, steam engines</a:t>
            </a:r>
          </a:p>
          <a:p>
            <a:r>
              <a:rPr lang="en-US" dirty="0" err="1"/>
              <a:t>Hovenden</a:t>
            </a:r>
            <a:r>
              <a:rPr lang="en-US" dirty="0"/>
              <a:t>: negativity, skepticism, the death of ambition</a:t>
            </a:r>
          </a:p>
          <a:p>
            <a:pPr marL="0" indent="0">
              <a:buNone/>
            </a:pPr>
            <a:r>
              <a:rPr lang="en-US" b="1" dirty="0"/>
              <a:t>The third allegorical level of understanding connects this short story to the mythical intertext. </a:t>
            </a:r>
          </a:p>
          <a:p>
            <a:r>
              <a:rPr lang="en-US" dirty="0"/>
              <a:t>Connecting Hawthorne to the Romantic tradition: comparing this story to Mary Shelly’s </a:t>
            </a:r>
            <a:r>
              <a:rPr lang="en-US" i="1" dirty="0"/>
              <a:t>Frankenstein</a:t>
            </a:r>
          </a:p>
        </p:txBody>
      </p:sp>
    </p:spTree>
    <p:extLst>
      <p:ext uri="{BB962C8B-B14F-4D97-AF65-F5344CB8AC3E}">
        <p14:creationId xmlns:p14="http://schemas.microsoft.com/office/powerpoint/2010/main" val="1180163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A744B-FC62-9347-B125-E69F61D09890}"/>
              </a:ext>
            </a:extLst>
          </p:cNvPr>
          <p:cNvSpPr>
            <a:spLocks noGrp="1"/>
          </p:cNvSpPr>
          <p:nvPr>
            <p:ph type="title"/>
          </p:nvPr>
        </p:nvSpPr>
        <p:spPr>
          <a:xfrm>
            <a:off x="1066800" y="642594"/>
            <a:ext cx="10058400" cy="1371600"/>
          </a:xfrm>
        </p:spPr>
        <p:txBody>
          <a:bodyPr>
            <a:normAutofit/>
          </a:bodyPr>
          <a:lstStyle/>
          <a:p>
            <a:r>
              <a:rPr lang="en-US" sz="4000" dirty="0"/>
              <a:t>Oscar Wilde: </a:t>
            </a:r>
            <a:r>
              <a:rPr lang="en-US" sz="4000" i="1" dirty="0"/>
              <a:t>The Happy Prince </a:t>
            </a:r>
            <a:r>
              <a:rPr lang="en-US" sz="4000" dirty="0"/>
              <a:t>(1888)</a:t>
            </a:r>
          </a:p>
        </p:txBody>
      </p:sp>
      <p:sp>
        <p:nvSpPr>
          <p:cNvPr id="3" name="Content Placeholder 2">
            <a:extLst>
              <a:ext uri="{FF2B5EF4-FFF2-40B4-BE49-F238E27FC236}">
                <a16:creationId xmlns:a16="http://schemas.microsoft.com/office/drawing/2014/main" id="{34C908A7-7BF6-9C49-BE23-E731AD570FF0}"/>
              </a:ext>
            </a:extLst>
          </p:cNvPr>
          <p:cNvSpPr>
            <a:spLocks noGrp="1"/>
          </p:cNvSpPr>
          <p:nvPr>
            <p:ph idx="1"/>
          </p:nvPr>
        </p:nvSpPr>
        <p:spPr>
          <a:xfrm>
            <a:off x="1066800" y="2103120"/>
            <a:ext cx="6485467" cy="3931920"/>
          </a:xfrm>
        </p:spPr>
        <p:txBody>
          <a:bodyPr>
            <a:normAutofit/>
          </a:bodyPr>
          <a:lstStyle/>
          <a:p>
            <a:pPr marL="0" indent="0">
              <a:lnSpc>
                <a:spcPct val="90000"/>
              </a:lnSpc>
              <a:buNone/>
            </a:pPr>
            <a:r>
              <a:rPr lang="en-US" sz="1400" dirty="0"/>
              <a:t>How is this allegorical tale relate to </a:t>
            </a:r>
            <a:r>
              <a:rPr lang="en-US" sz="1400" i="1" dirty="0"/>
              <a:t>The Artist of the Beautiful</a:t>
            </a:r>
            <a:r>
              <a:rPr lang="en-US" sz="1400" dirty="0"/>
              <a:t>?</a:t>
            </a:r>
          </a:p>
          <a:p>
            <a:pPr>
              <a:lnSpc>
                <a:spcPct val="90000"/>
              </a:lnSpc>
            </a:pPr>
            <a:r>
              <a:rPr lang="en-US" sz="1400" dirty="0"/>
              <a:t>Characters, language, plot development</a:t>
            </a:r>
          </a:p>
          <a:p>
            <a:pPr>
              <a:lnSpc>
                <a:spcPct val="90000"/>
              </a:lnSpc>
            </a:pPr>
            <a:r>
              <a:rPr lang="en-US" sz="1400" dirty="0"/>
              <a:t>Narration style: is it the same or similar?</a:t>
            </a:r>
          </a:p>
          <a:p>
            <a:pPr>
              <a:lnSpc>
                <a:spcPct val="90000"/>
              </a:lnSpc>
            </a:pPr>
            <a:r>
              <a:rPr lang="en-US" sz="1400" dirty="0"/>
              <a:t>Hypocrisy – the world of the the industrial revolution, class inequality</a:t>
            </a:r>
          </a:p>
          <a:p>
            <a:pPr>
              <a:lnSpc>
                <a:spcPct val="90000"/>
              </a:lnSpc>
            </a:pPr>
            <a:r>
              <a:rPr lang="en-US" sz="1400" dirty="0"/>
              <a:t>Is this story more or less close to our shared reality than Hawthorne’s narrative?</a:t>
            </a:r>
          </a:p>
          <a:p>
            <a:pPr>
              <a:lnSpc>
                <a:spcPct val="90000"/>
              </a:lnSpc>
            </a:pPr>
            <a:r>
              <a:rPr lang="en-US" sz="1400" dirty="0"/>
              <a:t>Swallow: symbol of freedom, sailor’s sailing experience, hope</a:t>
            </a:r>
          </a:p>
          <a:p>
            <a:pPr>
              <a:lnSpc>
                <a:spcPct val="90000"/>
              </a:lnSpc>
            </a:pPr>
            <a:r>
              <a:rPr lang="en-US" sz="1400" dirty="0"/>
              <a:t>Happy Prince: young, naïve, innocent, represents the ideal young man </a:t>
            </a:r>
          </a:p>
          <a:p>
            <a:pPr>
              <a:lnSpc>
                <a:spcPct val="90000"/>
              </a:lnSpc>
            </a:pPr>
            <a:r>
              <a:rPr lang="en-US" sz="1400" dirty="0"/>
              <a:t>Prince is a statue – his inability to act and help the people</a:t>
            </a:r>
          </a:p>
          <a:p>
            <a:pPr>
              <a:lnSpc>
                <a:spcPct val="90000"/>
              </a:lnSpc>
            </a:pPr>
            <a:r>
              <a:rPr lang="en-US" sz="1400" dirty="0"/>
              <a:t>Romance: love between two male characters – in a sense revolutionary</a:t>
            </a:r>
          </a:p>
          <a:p>
            <a:pPr>
              <a:lnSpc>
                <a:spcPct val="90000"/>
              </a:lnSpc>
            </a:pPr>
            <a:r>
              <a:rPr lang="en-US" sz="1400" i="1" dirty="0"/>
              <a:t>The Happy Prince </a:t>
            </a:r>
            <a:r>
              <a:rPr lang="en-US" sz="1400" dirty="0"/>
              <a:t>(2018) – a film adaptation of Oscar Wilde’s life written by Rupert Everett</a:t>
            </a:r>
          </a:p>
          <a:p>
            <a:pPr>
              <a:lnSpc>
                <a:spcPct val="90000"/>
              </a:lnSpc>
            </a:pPr>
            <a:endParaRPr lang="en-US" sz="1400" dirty="0"/>
          </a:p>
        </p:txBody>
      </p:sp>
      <p:pic>
        <p:nvPicPr>
          <p:cNvPr id="4" name="Picture 3">
            <a:extLst>
              <a:ext uri="{FF2B5EF4-FFF2-40B4-BE49-F238E27FC236}">
                <a16:creationId xmlns:a16="http://schemas.microsoft.com/office/drawing/2014/main" id="{BC5F5B33-2BF8-424D-8014-883A7CA75858}"/>
              </a:ext>
            </a:extLst>
          </p:cNvPr>
          <p:cNvPicPr>
            <a:picLocks noChangeAspect="1"/>
          </p:cNvPicPr>
          <p:nvPr/>
        </p:nvPicPr>
        <p:blipFill rotWithShape="1">
          <a:blip r:embed="rId2"/>
          <a:srcRect t="4963" r="2" b="2"/>
          <a:stretch/>
        </p:blipFill>
        <p:spPr>
          <a:xfrm>
            <a:off x="7991996" y="2252758"/>
            <a:ext cx="3019646" cy="3632643"/>
          </a:xfrm>
          <a:prstGeom prst="rect">
            <a:avLst/>
          </a:prstGeom>
        </p:spPr>
      </p:pic>
    </p:spTree>
    <p:extLst>
      <p:ext uri="{BB962C8B-B14F-4D97-AF65-F5344CB8AC3E}">
        <p14:creationId xmlns:p14="http://schemas.microsoft.com/office/powerpoint/2010/main" val="15927696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otalTime>2518</TotalTime>
  <Words>1588</Words>
  <Application>Microsoft Macintosh PowerPoint</Application>
  <PresentationFormat>Widescreen</PresentationFormat>
  <Paragraphs>132</Paragraphs>
  <Slides>16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Century Gothic</vt:lpstr>
      <vt:lpstr>Garamond</vt:lpstr>
      <vt:lpstr>Savon</vt:lpstr>
      <vt:lpstr>Introduction to Literary Studies pt3</vt:lpstr>
      <vt:lpstr>Introduction to Narrative Fiction</vt:lpstr>
      <vt:lpstr>Introduction to Narrative Fiction</vt:lpstr>
      <vt:lpstr>PowerPoint Presentation</vt:lpstr>
      <vt:lpstr>Facets of focalization</vt:lpstr>
      <vt:lpstr>Nathaniel Hawthorne: The Artist of the Beautiful (1884)</vt:lpstr>
      <vt:lpstr>The Artist of the Beautiful</vt:lpstr>
      <vt:lpstr>The Artist of the Beautiful</vt:lpstr>
      <vt:lpstr>Oscar Wilde: The Happy Prince (1888)</vt:lpstr>
      <vt:lpstr>H.G. Wells: The Magic Shop</vt:lpstr>
      <vt:lpstr>The Magic Shop</vt:lpstr>
      <vt:lpstr>The Magic Shop and the Vice character</vt:lpstr>
      <vt:lpstr>William Faulkner: A Rose for Emily (1930)</vt:lpstr>
      <vt:lpstr>A Rose for Emily</vt:lpstr>
      <vt:lpstr>Selkie Stories are for Losers (2013)</vt:lpstr>
      <vt:lpstr>The Postmodern Condition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Literary Studies pt3</dc:title>
  <dc:creator>Zsofia Marki</dc:creator>
  <cp:lastModifiedBy>Zsofia Marki</cp:lastModifiedBy>
  <cp:revision>7</cp:revision>
  <dcterms:created xsi:type="dcterms:W3CDTF">2018-11-10T16:02:13Z</dcterms:created>
  <dcterms:modified xsi:type="dcterms:W3CDTF">2018-11-12T10:01:56Z</dcterms:modified>
</cp:coreProperties>
</file>