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sldIdLst>
    <p:sldId id="256" r:id="rId2"/>
    <p:sldId id="257" r:id="rId3"/>
    <p:sldId id="258" r:id="rId4"/>
    <p:sldId id="259" r:id="rId5"/>
    <p:sldId id="260" r:id="rId6"/>
    <p:sldId id="261" r:id="rId7"/>
    <p:sldId id="262" r:id="rId8"/>
    <p:sldId id="264" r:id="rId9"/>
    <p:sldId id="263" r:id="rId10"/>
    <p:sldId id="265" r:id="rId11"/>
    <p:sldId id="267" r:id="rId12"/>
    <p:sldId id="266"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2"/>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9/8/18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9/8/18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9/8/18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9/8/18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9/8/18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l.uk/20th-century-literature/articles/a-close-reading-of-the-love-song-of-j-alfred-prufrock" TargetMode="Externa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tedhughessociety.org/lif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literary studies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Fall semester 15 September 2018</a:t>
            </a:r>
          </a:p>
          <a:p>
            <a:r>
              <a:rPr lang="en-US" dirty="0" err="1" smtClean="0"/>
              <a:t>Zsofia.Marki@btk.ppke.hu</a:t>
            </a:r>
            <a:endParaRPr lang="en-US" dirty="0"/>
          </a:p>
        </p:txBody>
      </p:sp>
    </p:spTree>
    <p:extLst>
      <p:ext uri="{BB962C8B-B14F-4D97-AF65-F5344CB8AC3E}">
        <p14:creationId xmlns:p14="http://schemas.microsoft.com/office/powerpoint/2010/main" val="39987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analysis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Comparative analysis uses two texts and analyzes the relationship between them based on one or few common themes.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a:spcBef>
                <a:spcPts val="0"/>
              </a:spcBef>
              <a:buClrTx/>
            </a:pPr>
            <a:r>
              <a:rPr lang="en-US" dirty="0" smtClean="0"/>
              <a:t>Ted Hughes and Sylvia Plath were married between 1956 and 1962. </a:t>
            </a:r>
          </a:p>
          <a:p>
            <a:pPr>
              <a:spcBef>
                <a:spcPts val="0"/>
              </a:spcBef>
              <a:buClrTx/>
            </a:pPr>
            <a:r>
              <a:rPr lang="en-US" dirty="0" smtClean="0"/>
              <a:t>She was </a:t>
            </a:r>
            <a:r>
              <a:rPr lang="en-US" dirty="0"/>
              <a:t>A</a:t>
            </a:r>
            <a:r>
              <a:rPr lang="en-US" dirty="0" smtClean="0"/>
              <a:t>merican he was English</a:t>
            </a:r>
          </a:p>
          <a:p>
            <a:pPr>
              <a:spcBef>
                <a:spcPts val="0"/>
              </a:spcBef>
              <a:buClrTx/>
            </a:pPr>
            <a:r>
              <a:rPr lang="en-US" dirty="0" smtClean="0"/>
              <a:t>Their relationship was violent, passionate</a:t>
            </a:r>
          </a:p>
          <a:p>
            <a:pPr>
              <a:spcBef>
                <a:spcPts val="0"/>
              </a:spcBef>
              <a:buClrTx/>
            </a:pPr>
            <a:r>
              <a:rPr lang="en-US" dirty="0" smtClean="0"/>
              <a:t>Ted Hughes was known for being hotheaded</a:t>
            </a:r>
          </a:p>
          <a:p>
            <a:pPr>
              <a:spcBef>
                <a:spcPts val="0"/>
              </a:spcBef>
              <a:buClrTx/>
            </a:pPr>
            <a:r>
              <a:rPr lang="en-US" dirty="0" smtClean="0"/>
              <a:t>Sylvia Plath battled clinical depression her whole life</a:t>
            </a:r>
            <a:r>
              <a:rPr lang="en-US" dirty="0"/>
              <a:t>, committed suicide </a:t>
            </a:r>
            <a:r>
              <a:rPr lang="en-US" dirty="0" smtClean="0"/>
              <a:t>1963</a:t>
            </a:r>
          </a:p>
          <a:p>
            <a:pPr marL="0" indent="0">
              <a:spcBef>
                <a:spcPts val="0"/>
              </a:spcBef>
              <a:buClrTx/>
              <a:buNone/>
            </a:pPr>
            <a:endParaRPr lang="en-US" dirty="0"/>
          </a:p>
          <a:p>
            <a:pPr marL="0" indent="0">
              <a:spcBef>
                <a:spcPts val="0"/>
              </a:spcBef>
              <a:buClrTx/>
              <a:buNone/>
            </a:pPr>
            <a:r>
              <a:rPr lang="en-US" dirty="0" smtClean="0"/>
              <a:t>Common themes in both poems:</a:t>
            </a:r>
          </a:p>
          <a:p>
            <a:pPr>
              <a:spcBef>
                <a:spcPts val="0"/>
              </a:spcBef>
              <a:buClrTx/>
            </a:pPr>
            <a:r>
              <a:rPr lang="en-US" dirty="0" smtClean="0"/>
              <a:t>Reference to mythology</a:t>
            </a:r>
          </a:p>
          <a:p>
            <a:pPr>
              <a:spcBef>
                <a:spcPts val="0"/>
              </a:spcBef>
              <a:buClrTx/>
            </a:pPr>
            <a:r>
              <a:rPr lang="en-US" dirty="0" smtClean="0"/>
              <a:t>Reference to life and death</a:t>
            </a:r>
          </a:p>
          <a:p>
            <a:pPr>
              <a:spcBef>
                <a:spcPts val="0"/>
              </a:spcBef>
              <a:buClrTx/>
            </a:pPr>
            <a:endParaRPr lang="en-US" dirty="0" smtClean="0"/>
          </a:p>
          <a:p>
            <a:pPr>
              <a:spcBef>
                <a:spcPts val="0"/>
              </a:spcBef>
              <a:buClrTx/>
            </a:pPr>
            <a:endParaRPr lang="en-US" dirty="0"/>
          </a:p>
        </p:txBody>
      </p:sp>
    </p:spTree>
    <p:extLst>
      <p:ext uri="{BB962C8B-B14F-4D97-AF65-F5344CB8AC3E}">
        <p14:creationId xmlns:p14="http://schemas.microsoft.com/office/powerpoint/2010/main" val="150292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Mythology in </a:t>
            </a:r>
            <a:r>
              <a:rPr lang="en-US" dirty="0" err="1" smtClean="0"/>
              <a:t>Wodwo</a:t>
            </a:r>
            <a:r>
              <a:rPr lang="en-US" dirty="0" smtClean="0"/>
              <a:t> and Lady Lazarus</a:t>
            </a:r>
            <a:endParaRPr lang="en-US" dirty="0"/>
          </a:p>
        </p:txBody>
      </p:sp>
      <p:sp>
        <p:nvSpPr>
          <p:cNvPr id="3" name="Content Placeholder 2"/>
          <p:cNvSpPr>
            <a:spLocks noGrp="1"/>
          </p:cNvSpPr>
          <p:nvPr>
            <p:ph idx="1"/>
          </p:nvPr>
        </p:nvSpPr>
        <p:spPr/>
        <p:txBody>
          <a:bodyPr/>
          <a:lstStyle/>
          <a:p>
            <a:r>
              <a:rPr lang="en-US" dirty="0" smtClean="0"/>
              <a:t>Mythical creature and mythical person representing a part of the psyche</a:t>
            </a:r>
          </a:p>
          <a:p>
            <a:r>
              <a:rPr lang="en-US" dirty="0" smtClean="0"/>
              <a:t>Metaphor for the subject talking in the poem: Hughes IS </a:t>
            </a:r>
            <a:r>
              <a:rPr lang="en-US" dirty="0" err="1" smtClean="0"/>
              <a:t>Wodwo</a:t>
            </a:r>
            <a:r>
              <a:rPr lang="en-US" dirty="0" smtClean="0"/>
              <a:t>, Plath IS Lady Lazarus</a:t>
            </a:r>
          </a:p>
          <a:p>
            <a:r>
              <a:rPr lang="en-US" dirty="0" smtClean="0"/>
              <a:t>Lazarus </a:t>
            </a:r>
            <a:r>
              <a:rPr lang="mr-IN" dirty="0" smtClean="0"/>
              <a:t>–</a:t>
            </a:r>
            <a:r>
              <a:rPr lang="en-US" dirty="0" smtClean="0"/>
              <a:t> resurrected by Jesus </a:t>
            </a:r>
            <a:r>
              <a:rPr lang="mr-IN" dirty="0" smtClean="0"/>
              <a:t>–</a:t>
            </a:r>
            <a:r>
              <a:rPr lang="en-US" dirty="0" smtClean="0"/>
              <a:t> mythical parallel is the Phoenix (‘out of the ash / I rise with my red hair’)</a:t>
            </a:r>
          </a:p>
          <a:p>
            <a:r>
              <a:rPr lang="en-US" dirty="0" smtClean="0"/>
              <a:t>Feminizing a male character </a:t>
            </a:r>
            <a:r>
              <a:rPr lang="mr-IN" dirty="0" smtClean="0"/>
              <a:t>–</a:t>
            </a:r>
            <a:r>
              <a:rPr lang="en-US" dirty="0" smtClean="0"/>
              <a:t> feminist act.</a:t>
            </a:r>
          </a:p>
          <a:p>
            <a:r>
              <a:rPr lang="en-US" dirty="0" err="1" smtClean="0"/>
              <a:t>Wodwo</a:t>
            </a:r>
            <a:r>
              <a:rPr lang="en-US" dirty="0" smtClean="0"/>
              <a:t> </a:t>
            </a:r>
            <a:r>
              <a:rPr lang="mr-IN" dirty="0" smtClean="0"/>
              <a:t>–</a:t>
            </a:r>
            <a:r>
              <a:rPr lang="en-US" dirty="0" smtClean="0"/>
              <a:t> human behavior, but events take place in nature</a:t>
            </a:r>
          </a:p>
          <a:p>
            <a:r>
              <a:rPr lang="en-US" dirty="0" smtClean="0"/>
              <a:t>Archetypal elements </a:t>
            </a:r>
            <a:r>
              <a:rPr lang="mr-IN" dirty="0" smtClean="0"/>
              <a:t>–</a:t>
            </a:r>
            <a:r>
              <a:rPr lang="en-US" dirty="0" smtClean="0"/>
              <a:t> both mythical creatures represent archetypes reoccurring in literature</a:t>
            </a:r>
          </a:p>
          <a:p>
            <a:r>
              <a:rPr lang="en-US" dirty="0" smtClean="0"/>
              <a:t>Further reading: Joseph Campbell: </a:t>
            </a:r>
            <a:r>
              <a:rPr lang="en-US" i="1" dirty="0" smtClean="0"/>
              <a:t>Hero with a Thousand Faces</a:t>
            </a:r>
            <a:r>
              <a:rPr lang="en-US" dirty="0" smtClean="0"/>
              <a:t>; Northrop Frye: </a:t>
            </a:r>
            <a:r>
              <a:rPr lang="en-US" i="1" dirty="0" smtClean="0"/>
              <a:t>Anatomy of Criticism</a:t>
            </a:r>
          </a:p>
          <a:p>
            <a:endParaRPr lang="en-US" dirty="0"/>
          </a:p>
        </p:txBody>
      </p:sp>
    </p:spTree>
    <p:extLst>
      <p:ext uri="{BB962C8B-B14F-4D97-AF65-F5344CB8AC3E}">
        <p14:creationId xmlns:p14="http://schemas.microsoft.com/office/powerpoint/2010/main" val="192404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Sylvia Plath and Feminism</a:t>
            </a:r>
            <a:endParaRPr lang="en-US" dirty="0"/>
          </a:p>
        </p:txBody>
      </p:sp>
      <p:sp>
        <p:nvSpPr>
          <p:cNvPr id="3" name="Content Placeholder 2"/>
          <p:cNvSpPr>
            <a:spLocks noGrp="1"/>
          </p:cNvSpPr>
          <p:nvPr>
            <p:ph idx="1"/>
          </p:nvPr>
        </p:nvSpPr>
        <p:spPr/>
        <p:txBody>
          <a:bodyPr/>
          <a:lstStyle/>
          <a:p>
            <a:r>
              <a:rPr lang="en-US" dirty="0" smtClean="0"/>
              <a:t>‘The anguish of female existence’ </a:t>
            </a:r>
            <a:r>
              <a:rPr lang="en-US" sz="1200" dirty="0" smtClean="0"/>
              <a:t>(</a:t>
            </a:r>
            <a:r>
              <a:rPr lang="en-US" sz="1200" dirty="0" err="1"/>
              <a:t>Majumdar</a:t>
            </a:r>
            <a:r>
              <a:rPr lang="en-US" sz="1200" dirty="0"/>
              <a:t>, </a:t>
            </a:r>
            <a:r>
              <a:rPr lang="en-US" sz="1200" dirty="0"/>
              <a:t>K</a:t>
            </a:r>
            <a:r>
              <a:rPr lang="en-US" sz="1200" dirty="0" smtClean="0"/>
              <a:t>eya</a:t>
            </a:r>
            <a:r>
              <a:rPr lang="en-US" sz="1200" dirty="0"/>
              <a:t>. Sylvia Plath as a Complete Poet. </a:t>
            </a:r>
            <a:r>
              <a:rPr lang="en-US" sz="1200" dirty="0" smtClean="0"/>
              <a:t>New Delhi, 2002</a:t>
            </a:r>
            <a:r>
              <a:rPr lang="en-US" sz="1200" dirty="0"/>
              <a:t>. </a:t>
            </a:r>
            <a:r>
              <a:rPr lang="en-US" sz="1200" dirty="0" smtClean="0"/>
              <a:t>)</a:t>
            </a:r>
          </a:p>
          <a:p>
            <a:r>
              <a:rPr lang="en-US" dirty="0" smtClean="0"/>
              <a:t>Relationship with Hughes </a:t>
            </a:r>
            <a:r>
              <a:rPr lang="mr-IN" dirty="0" smtClean="0"/>
              <a:t>–</a:t>
            </a:r>
            <a:r>
              <a:rPr lang="en-US" dirty="0" smtClean="0"/>
              <a:t> hotly debated, criticized as an example of patriarchal oppression.</a:t>
            </a:r>
          </a:p>
          <a:p>
            <a:r>
              <a:rPr lang="en-US" dirty="0" smtClean="0"/>
              <a:t>The problematic idea of female roles: wife and mother</a:t>
            </a:r>
          </a:p>
          <a:p>
            <a:r>
              <a:rPr lang="en-US" dirty="0" smtClean="0"/>
              <a:t>Empowering women: ‘I eat men like air’</a:t>
            </a:r>
          </a:p>
          <a:p>
            <a:r>
              <a:rPr lang="en-US" dirty="0" smtClean="0"/>
              <a:t>Often depicted as a ‘martyr’ </a:t>
            </a:r>
            <a:r>
              <a:rPr lang="mr-IN" dirty="0" smtClean="0"/>
              <a:t>–</a:t>
            </a:r>
            <a:r>
              <a:rPr lang="en-US" dirty="0" smtClean="0"/>
              <a:t> neglecting the fact that she was clinically depressed and attempted suicide twice.</a:t>
            </a:r>
            <a:endParaRPr lang="en-US" dirty="0"/>
          </a:p>
          <a:p>
            <a:r>
              <a:rPr lang="en-US" dirty="0" smtClean="0"/>
              <a:t>Father’s early death </a:t>
            </a:r>
            <a:r>
              <a:rPr lang="mr-IN" dirty="0" smtClean="0"/>
              <a:t>–</a:t>
            </a:r>
            <a:r>
              <a:rPr lang="en-US" dirty="0" smtClean="0"/>
              <a:t> depicted in the poem ‘Daddy’</a:t>
            </a:r>
          </a:p>
          <a:p>
            <a:r>
              <a:rPr lang="en-US" dirty="0" smtClean="0"/>
              <a:t>Electra-complex </a:t>
            </a:r>
            <a:r>
              <a:rPr lang="mr-IN" dirty="0" smtClean="0"/>
              <a:t>–</a:t>
            </a:r>
            <a:r>
              <a:rPr lang="en-US" dirty="0" smtClean="0"/>
              <a:t> invented by late Freudians as the binary opposite of Oedipus-complex</a:t>
            </a:r>
            <a:endParaRPr lang="en-US" dirty="0"/>
          </a:p>
        </p:txBody>
      </p:sp>
    </p:spTree>
    <p:extLst>
      <p:ext uri="{BB962C8B-B14F-4D97-AF65-F5344CB8AC3E}">
        <p14:creationId xmlns:p14="http://schemas.microsoft.com/office/powerpoint/2010/main" val="204487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1488"/>
            <a:ext cx="10058400" cy="1371600"/>
          </a:xfrm>
        </p:spPr>
        <p:txBody>
          <a:bodyPr>
            <a:normAutofit/>
          </a:bodyPr>
          <a:lstStyle/>
          <a:p>
            <a:r>
              <a:rPr lang="en-US" sz="4000" dirty="0" smtClean="0"/>
              <a:t>T. S Eliot:</a:t>
            </a:r>
            <a:r>
              <a:rPr lang="en-US" sz="3600" dirty="0" smtClean="0"/>
              <a:t> </a:t>
            </a:r>
            <a:r>
              <a:rPr lang="en-US" sz="3600" i="1" dirty="0" smtClean="0"/>
              <a:t>The </a:t>
            </a:r>
            <a:r>
              <a:rPr lang="en-US" sz="3600" i="1" dirty="0"/>
              <a:t>Love Song of J. Alfred </a:t>
            </a:r>
            <a:r>
              <a:rPr lang="en-US" sz="3600" i="1" dirty="0" err="1" smtClean="0"/>
              <a:t>Prufrock</a:t>
            </a:r>
            <a:endParaRPr lang="en-US" sz="4000" i="1" dirty="0"/>
          </a:p>
        </p:txBody>
      </p:sp>
      <p:sp>
        <p:nvSpPr>
          <p:cNvPr id="3" name="Content Placeholder 2"/>
          <p:cNvSpPr>
            <a:spLocks noGrp="1"/>
          </p:cNvSpPr>
          <p:nvPr>
            <p:ph idx="1"/>
          </p:nvPr>
        </p:nvSpPr>
        <p:spPr>
          <a:xfrm>
            <a:off x="1066800" y="2103120"/>
            <a:ext cx="7150151" cy="3931920"/>
          </a:xfrm>
        </p:spPr>
        <p:txBody>
          <a:bodyPr>
            <a:normAutofit/>
          </a:bodyPr>
          <a:lstStyle/>
          <a:p>
            <a:pPr marL="0" indent="0">
              <a:buNone/>
            </a:pPr>
            <a:r>
              <a:rPr lang="en-US" dirty="0" smtClean="0"/>
              <a:t>Close reading</a:t>
            </a:r>
          </a:p>
          <a:p>
            <a:pPr marL="0" indent="0">
              <a:buNone/>
            </a:pPr>
            <a:r>
              <a:rPr lang="en-US" b="1" dirty="0" smtClean="0"/>
              <a:t>Dramatic monologue </a:t>
            </a:r>
            <a:r>
              <a:rPr lang="mr-IN" dirty="0" smtClean="0"/>
              <a:t>–</a:t>
            </a:r>
            <a:r>
              <a:rPr lang="en-US" dirty="0" smtClean="0"/>
              <a:t> typical poetic style of T.S Eliot and English Modernism. </a:t>
            </a:r>
            <a:r>
              <a:rPr lang="en-US" dirty="0"/>
              <a:t>A monologue in the voices of assumed </a:t>
            </a:r>
            <a:r>
              <a:rPr lang="en-US" dirty="0" smtClean="0"/>
              <a:t>personae.</a:t>
            </a:r>
          </a:p>
          <a:p>
            <a:r>
              <a:rPr lang="en-US" dirty="0" smtClean="0"/>
              <a:t>Are there any rhymes or recognizable rhythm/meter? </a:t>
            </a:r>
          </a:p>
          <a:p>
            <a:r>
              <a:rPr lang="en-US" dirty="0" smtClean="0"/>
              <a:t>Free verse. Repetitions.</a:t>
            </a:r>
          </a:p>
          <a:p>
            <a:r>
              <a:rPr lang="en-US" dirty="0" smtClean="0"/>
              <a:t>Who is </a:t>
            </a:r>
            <a:r>
              <a:rPr lang="en-US" dirty="0" err="1" smtClean="0"/>
              <a:t>Prufrock</a:t>
            </a:r>
            <a:r>
              <a:rPr lang="en-US" dirty="0" smtClean="0"/>
              <a:t>? Is he T.S Eliot? </a:t>
            </a:r>
            <a:r>
              <a:rPr lang="mr-IN" dirty="0" smtClean="0"/>
              <a:t>–</a:t>
            </a:r>
            <a:r>
              <a:rPr lang="en-US" dirty="0" smtClean="0"/>
              <a:t> subject talking (narrator, speaker) versus author.</a:t>
            </a:r>
          </a:p>
          <a:p>
            <a:r>
              <a:rPr lang="en-US" dirty="0" smtClean="0"/>
              <a:t>If there was a </a:t>
            </a:r>
            <a:r>
              <a:rPr lang="en-US" b="1" dirty="0" smtClean="0">
                <a:hlinkClick r:id="rId2"/>
              </a:rPr>
              <a:t>Prufrock-complex </a:t>
            </a:r>
            <a:r>
              <a:rPr lang="en-US" dirty="0" smtClean="0"/>
              <a:t>how would you define it?</a:t>
            </a:r>
          </a:p>
          <a:p>
            <a:r>
              <a:rPr lang="en-US" dirty="0" smtClean="0"/>
              <a:t>Is this a love song?</a:t>
            </a:r>
          </a:p>
          <a:p>
            <a:r>
              <a:rPr lang="en-US" dirty="0" smtClean="0"/>
              <a:t>Is there movement?</a:t>
            </a:r>
          </a:p>
          <a:p>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951" y="3611686"/>
            <a:ext cx="2908249" cy="2430465"/>
          </a:xfrm>
          <a:prstGeom prst="rect">
            <a:avLst/>
          </a:prstGeom>
        </p:spPr>
      </p:pic>
      <p:sp>
        <p:nvSpPr>
          <p:cNvPr id="5" name="TextBox 4"/>
          <p:cNvSpPr txBox="1"/>
          <p:nvPr/>
        </p:nvSpPr>
        <p:spPr>
          <a:xfrm>
            <a:off x="6966285" y="1379840"/>
            <a:ext cx="4836693" cy="701731"/>
          </a:xfrm>
          <a:prstGeom prst="rect">
            <a:avLst/>
          </a:prstGeom>
          <a:noFill/>
        </p:spPr>
        <p:txBody>
          <a:bodyPr wrap="square" rtlCol="0">
            <a:spAutoFit/>
          </a:bodyPr>
          <a:lstStyle/>
          <a:p>
            <a:pPr>
              <a:lnSpc>
                <a:spcPct val="110000"/>
              </a:lnSpc>
            </a:pPr>
            <a:r>
              <a:rPr lang="en-US" sz="1200" dirty="0"/>
              <a:t>“Shall I part my hair behind? Do I dare to eat a peach?</a:t>
            </a:r>
            <a:br>
              <a:rPr lang="en-US" sz="1200" dirty="0"/>
            </a:br>
            <a:r>
              <a:rPr lang="en-US" sz="1200" dirty="0"/>
              <a:t>I shall wear white flannel trousers, and walk upon the beach.</a:t>
            </a:r>
            <a:br>
              <a:rPr lang="en-US" sz="1200" dirty="0"/>
            </a:br>
            <a:r>
              <a:rPr lang="en-US" sz="1200" dirty="0"/>
              <a:t>I have heard the mermaids singing, each to each.”</a:t>
            </a:r>
            <a:endParaRPr lang="en-US" sz="1200" dirty="0"/>
          </a:p>
        </p:txBody>
      </p:sp>
    </p:spTree>
    <p:extLst>
      <p:ext uri="{BB962C8B-B14F-4D97-AF65-F5344CB8AC3E}">
        <p14:creationId xmlns:p14="http://schemas.microsoft.com/office/powerpoint/2010/main" val="12635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 S Eliot:</a:t>
            </a:r>
            <a:r>
              <a:rPr lang="en-US" sz="3200" dirty="0"/>
              <a:t> </a:t>
            </a:r>
            <a:r>
              <a:rPr lang="en-US" sz="3200" i="1" dirty="0"/>
              <a:t>The Love Song of J. Alfred </a:t>
            </a:r>
            <a:r>
              <a:rPr lang="en-US" sz="3200" i="1" dirty="0" err="1"/>
              <a:t>Prufrock</a:t>
            </a:r>
            <a:endParaRPr lang="en-US" sz="3200" dirty="0"/>
          </a:p>
        </p:txBody>
      </p:sp>
      <p:sp>
        <p:nvSpPr>
          <p:cNvPr id="3" name="Content Placeholder 2"/>
          <p:cNvSpPr>
            <a:spLocks noGrp="1"/>
          </p:cNvSpPr>
          <p:nvPr>
            <p:ph idx="1"/>
          </p:nvPr>
        </p:nvSpPr>
        <p:spPr/>
        <p:txBody>
          <a:bodyPr>
            <a:normAutofit/>
          </a:bodyPr>
          <a:lstStyle/>
          <a:p>
            <a:r>
              <a:rPr lang="en-US" dirty="0"/>
              <a:t>‘</a:t>
            </a:r>
            <a:r>
              <a:rPr lang="en-US" dirty="0" err="1"/>
              <a:t>Prufrock</a:t>
            </a:r>
            <a:r>
              <a:rPr lang="en-US" dirty="0"/>
              <a:t> is one of the great inventions of the modern literary imagination: he has become an archetype for the ‘complex’ of over-scrupulous timidity.’ (Seamus Perry</a:t>
            </a:r>
            <a:r>
              <a:rPr lang="en-US" dirty="0" smtClean="0"/>
              <a:t>)</a:t>
            </a:r>
          </a:p>
          <a:p>
            <a:r>
              <a:rPr lang="en-US" dirty="0"/>
              <a:t>Going nowhere </a:t>
            </a:r>
            <a:r>
              <a:rPr lang="mr-IN" dirty="0" smtClean="0"/>
              <a:t>–</a:t>
            </a:r>
            <a:r>
              <a:rPr lang="en-US" dirty="0" smtClean="0"/>
              <a:t> ‘Let </a:t>
            </a:r>
            <a:r>
              <a:rPr lang="en-US" dirty="0"/>
              <a:t>us go then, you and </a:t>
            </a:r>
            <a:r>
              <a:rPr lang="en-US" dirty="0" smtClean="0"/>
              <a:t>I’ </a:t>
            </a:r>
            <a:r>
              <a:rPr lang="mr-IN" dirty="0" smtClean="0"/>
              <a:t>–</a:t>
            </a:r>
            <a:r>
              <a:rPr lang="en-US" dirty="0" smtClean="0"/>
              <a:t> other references to starting the movement </a:t>
            </a:r>
            <a:r>
              <a:rPr lang="mr-IN" dirty="0" smtClean="0"/>
              <a:t>–</a:t>
            </a:r>
            <a:r>
              <a:rPr lang="en-US" dirty="0" smtClean="0"/>
              <a:t> </a:t>
            </a:r>
            <a:r>
              <a:rPr lang="en-US" b="1" dirty="0" smtClean="0"/>
              <a:t>mapping the movements in the poem</a:t>
            </a:r>
          </a:p>
          <a:p>
            <a:r>
              <a:rPr lang="en-US" sz="1600" dirty="0" smtClean="0"/>
              <a:t>“Time </a:t>
            </a:r>
            <a:r>
              <a:rPr lang="en-US" sz="1600" dirty="0"/>
              <a:t>for you and time for me,</a:t>
            </a:r>
            <a:br>
              <a:rPr lang="en-US" sz="1600" dirty="0"/>
            </a:br>
            <a:r>
              <a:rPr lang="en-US" sz="1600" dirty="0" smtClean="0"/>
              <a:t>And </a:t>
            </a:r>
            <a:r>
              <a:rPr lang="en-US" sz="1600" dirty="0"/>
              <a:t>time yet for a hundred </a:t>
            </a:r>
            <a:r>
              <a:rPr lang="en-US" sz="1600" b="1" dirty="0"/>
              <a:t>indecisions</a:t>
            </a:r>
            <a:r>
              <a:rPr lang="en-US" sz="1600" dirty="0"/>
              <a:t>,</a:t>
            </a:r>
            <a:br>
              <a:rPr lang="en-US" sz="1600" dirty="0"/>
            </a:br>
            <a:r>
              <a:rPr lang="en-US" sz="1600" dirty="0" smtClean="0"/>
              <a:t>And </a:t>
            </a:r>
            <a:r>
              <a:rPr lang="en-US" sz="1600" dirty="0"/>
              <a:t>for a hundred visions and revisions,</a:t>
            </a:r>
            <a:br>
              <a:rPr lang="en-US" sz="1600" dirty="0"/>
            </a:br>
            <a:r>
              <a:rPr lang="en-US" sz="1600" dirty="0" smtClean="0"/>
              <a:t>Before </a:t>
            </a:r>
            <a:r>
              <a:rPr lang="en-US" sz="1600" dirty="0"/>
              <a:t>the taking of a toast and tea</a:t>
            </a:r>
            <a:r>
              <a:rPr lang="en-US" sz="1600" dirty="0" smtClean="0"/>
              <a:t>.”</a:t>
            </a:r>
          </a:p>
          <a:p>
            <a:r>
              <a:rPr lang="en-US" dirty="0" smtClean="0"/>
              <a:t>Growing anxiety further we go into the poem</a:t>
            </a:r>
          </a:p>
          <a:p>
            <a:r>
              <a:rPr lang="en-US" dirty="0" smtClean="0"/>
              <a:t>Growing old </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93687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S Eliot, the Modernist</a:t>
            </a:r>
            <a:endParaRPr lang="en-US" dirty="0"/>
          </a:p>
        </p:txBody>
      </p:sp>
      <p:sp>
        <p:nvSpPr>
          <p:cNvPr id="3" name="Content Placeholder 2"/>
          <p:cNvSpPr>
            <a:spLocks noGrp="1"/>
          </p:cNvSpPr>
          <p:nvPr>
            <p:ph idx="1"/>
          </p:nvPr>
        </p:nvSpPr>
        <p:spPr>
          <a:xfrm>
            <a:off x="1066800" y="2115151"/>
            <a:ext cx="10058400" cy="3931920"/>
          </a:xfrm>
        </p:spPr>
        <p:txBody>
          <a:bodyPr/>
          <a:lstStyle/>
          <a:p>
            <a:pPr marL="0" indent="0">
              <a:buNone/>
            </a:pPr>
            <a:r>
              <a:rPr lang="en-US" dirty="0" smtClean="0"/>
              <a:t>Looking at Eliot’s poem from Eliot’s perspective</a:t>
            </a:r>
          </a:p>
          <a:p>
            <a:r>
              <a:rPr lang="en-US" dirty="0" smtClean="0"/>
              <a:t>Eliot was a poet, a writer and a literary critic</a:t>
            </a:r>
          </a:p>
          <a:p>
            <a:r>
              <a:rPr lang="en-US" b="1" i="1" dirty="0"/>
              <a:t>Tradition and the Individual </a:t>
            </a:r>
            <a:r>
              <a:rPr lang="en-US" b="1" i="1" dirty="0" smtClean="0"/>
              <a:t>Talent </a:t>
            </a:r>
            <a:r>
              <a:rPr lang="mr-IN" dirty="0" smtClean="0"/>
              <a:t>–</a:t>
            </a:r>
            <a:r>
              <a:rPr lang="en-US" dirty="0" smtClean="0"/>
              <a:t> Published in a collection of essays </a:t>
            </a:r>
            <a:r>
              <a:rPr lang="en-US" i="1" dirty="0" smtClean="0"/>
              <a:t>The Sacred Wood </a:t>
            </a:r>
            <a:r>
              <a:rPr lang="en-US" dirty="0" smtClean="0"/>
              <a:t>(1920)</a:t>
            </a:r>
          </a:p>
          <a:p>
            <a:r>
              <a:rPr lang="en-US" dirty="0" smtClean="0"/>
              <a:t>Eliot emphasizes the importance of tradition</a:t>
            </a:r>
          </a:p>
          <a:p>
            <a:r>
              <a:rPr lang="en-US" dirty="0" smtClean="0"/>
              <a:t>‘on the shoulders of giants’ </a:t>
            </a:r>
            <a:r>
              <a:rPr lang="mr-IN" dirty="0" smtClean="0"/>
              <a:t>–</a:t>
            </a:r>
            <a:r>
              <a:rPr lang="en-US" dirty="0" smtClean="0"/>
              <a:t> greatest art is achieved by learning from the giants of the past</a:t>
            </a:r>
          </a:p>
          <a:p>
            <a:r>
              <a:rPr lang="en-US" dirty="0" smtClean="0"/>
              <a:t>Eliot’s biggest influence was the poet Robert Browning </a:t>
            </a:r>
            <a:r>
              <a:rPr lang="mr-IN" dirty="0" smtClean="0"/>
              <a:t>–</a:t>
            </a:r>
            <a:r>
              <a:rPr lang="en-US" dirty="0" smtClean="0"/>
              <a:t> who was a prolific user of the dramatic monologue.</a:t>
            </a:r>
          </a:p>
          <a:p>
            <a:r>
              <a:rPr lang="en-US" b="1" dirty="0" smtClean="0"/>
              <a:t>Allusions: </a:t>
            </a:r>
            <a:r>
              <a:rPr lang="en-US" dirty="0" smtClean="0"/>
              <a:t>a </a:t>
            </a:r>
            <a:r>
              <a:rPr lang="en-US" dirty="0"/>
              <a:t>figure of speech that refers to a well-known story, event, person, or object in order to make a comparison in the readers' minds.</a:t>
            </a:r>
            <a:endParaRPr lang="en-US" dirty="0" smtClean="0"/>
          </a:p>
          <a:p>
            <a:endParaRPr lang="en-US" dirty="0" smtClean="0"/>
          </a:p>
          <a:p>
            <a:endParaRPr lang="en-US" b="1" dirty="0"/>
          </a:p>
          <a:p>
            <a:endParaRPr lang="en-US" dirty="0"/>
          </a:p>
        </p:txBody>
      </p:sp>
    </p:spTree>
    <p:extLst>
      <p:ext uri="{BB962C8B-B14F-4D97-AF65-F5344CB8AC3E}">
        <p14:creationId xmlns:p14="http://schemas.microsoft.com/office/powerpoint/2010/main" val="66074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864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What is an academic approach to literature?</a:t>
            </a:r>
          </a:p>
          <a:p>
            <a:r>
              <a:rPr lang="en-US" dirty="0" smtClean="0"/>
              <a:t>Differentiation between facts, opinions and beliefs</a:t>
            </a:r>
          </a:p>
          <a:p>
            <a:r>
              <a:rPr lang="en-US" b="1" dirty="0" smtClean="0"/>
              <a:t>Literary research: primary sources (literary text), secondary sources (books, articles), tertiary sources </a:t>
            </a:r>
          </a:p>
          <a:p>
            <a:r>
              <a:rPr lang="en-US" dirty="0" smtClean="0"/>
              <a:t>Primary </a:t>
            </a:r>
            <a:r>
              <a:rPr lang="en-US" dirty="0"/>
              <a:t>sources are materials you are directly writing about, the ‘raw materials’ of your research</a:t>
            </a:r>
            <a:r>
              <a:rPr lang="en-US" dirty="0" smtClean="0"/>
              <a:t>.</a:t>
            </a:r>
          </a:p>
          <a:p>
            <a:r>
              <a:rPr lang="en-US" dirty="0" smtClean="0"/>
              <a:t>Secondary </a:t>
            </a:r>
            <a:r>
              <a:rPr lang="en-US" dirty="0"/>
              <a:t>sources are books and articles in which other researchers report the results of their own research based on primary data. You quote or cite them in order to support your own research. This is where scholarship happens. Since secondary materials present original scholarship, they are also debatable</a:t>
            </a:r>
            <a:r>
              <a:rPr lang="en-US" dirty="0" smtClean="0"/>
              <a:t>.</a:t>
            </a:r>
          </a:p>
          <a:p>
            <a:r>
              <a:rPr lang="en-US" dirty="0" smtClean="0"/>
              <a:t>Tertiary </a:t>
            </a:r>
            <a:r>
              <a:rPr lang="en-US" dirty="0"/>
              <a:t>sources are books and articles based on secondary sources, on the research of others, synthesizing and explaining research in a field for a wider audience. They are helpful in </a:t>
            </a:r>
            <a:r>
              <a:rPr lang="en-US" dirty="0" smtClean="0"/>
              <a:t>the</a:t>
            </a:r>
          </a:p>
          <a:p>
            <a:r>
              <a:rPr lang="en-US" sz="1300" dirty="0" smtClean="0"/>
              <a:t>From</a:t>
            </a:r>
            <a:r>
              <a:rPr lang="en-US" sz="1300" dirty="0"/>
              <a:t>: Kiss Attila, </a:t>
            </a:r>
            <a:r>
              <a:rPr lang="en-US" sz="1300" dirty="0" err="1"/>
              <a:t>Matuska</a:t>
            </a:r>
            <a:r>
              <a:rPr lang="en-US" sz="1300" dirty="0"/>
              <a:t> </a:t>
            </a:r>
            <a:r>
              <a:rPr lang="en-US" sz="1300" dirty="0" err="1"/>
              <a:t>Ágnes</a:t>
            </a:r>
            <a:r>
              <a:rPr lang="en-US" sz="1300" dirty="0"/>
              <a:t>. “Introduction to the Study of Cultures and Literatures in English.” </a:t>
            </a:r>
            <a:r>
              <a:rPr lang="en-US" sz="1300" dirty="0" err="1"/>
              <a:t>iBooks</a:t>
            </a:r>
            <a:r>
              <a:rPr lang="en-US" sz="1300" dirty="0"/>
              <a:t>. </a:t>
            </a:r>
            <a:r>
              <a:rPr lang="en-US" sz="1300" dirty="0" smtClean="0"/>
              <a:t> </a:t>
            </a:r>
            <a:r>
              <a:rPr lang="en-US" sz="1300" dirty="0"/>
              <a:t>early stages of research, because ”</a:t>
            </a:r>
            <a:r>
              <a:rPr lang="en-US" sz="1300" dirty="0" smtClean="0"/>
              <a:t>Excerpt</a:t>
            </a:r>
            <a:endParaRPr lang="en-US" sz="1300" dirty="0"/>
          </a:p>
        </p:txBody>
      </p:sp>
    </p:spTree>
    <p:extLst>
      <p:ext uri="{BB962C8B-B14F-4D97-AF65-F5344CB8AC3E}">
        <p14:creationId xmlns:p14="http://schemas.microsoft.com/office/powerpoint/2010/main" val="124736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criticism</a:t>
            </a:r>
            <a:endParaRPr lang="en-US" dirty="0"/>
          </a:p>
        </p:txBody>
      </p:sp>
      <p:sp>
        <p:nvSpPr>
          <p:cNvPr id="3" name="Content Placeholder 2"/>
          <p:cNvSpPr>
            <a:spLocks noGrp="1"/>
          </p:cNvSpPr>
          <p:nvPr>
            <p:ph idx="1"/>
          </p:nvPr>
        </p:nvSpPr>
        <p:spPr/>
        <p:txBody>
          <a:bodyPr/>
          <a:lstStyle/>
          <a:p>
            <a:pPr marL="0" indent="0">
              <a:buNone/>
            </a:pPr>
            <a:r>
              <a:rPr lang="en-US" dirty="0" smtClean="0"/>
              <a:t>1</a:t>
            </a:r>
            <a:r>
              <a:rPr lang="en-US" dirty="0"/>
              <a:t>        Critic: a person who is professionally engaged in the analysis and interpretation of works of </a:t>
            </a:r>
            <a:r>
              <a:rPr lang="en-US" dirty="0" smtClean="0"/>
              <a:t>art</a:t>
            </a:r>
          </a:p>
          <a:p>
            <a:pPr marL="0" indent="0">
              <a:buNone/>
            </a:pPr>
            <a:r>
              <a:rPr lang="en-US" dirty="0" smtClean="0"/>
              <a:t>2</a:t>
            </a:r>
            <a:r>
              <a:rPr lang="en-US" dirty="0"/>
              <a:t>        Critique: review, an essay or article that gives a critical evaluation (as of a book or </a:t>
            </a:r>
            <a:r>
              <a:rPr lang="en-US" dirty="0" smtClean="0"/>
              <a:t>play)</a:t>
            </a:r>
            <a:endParaRPr lang="en-US" dirty="0"/>
          </a:p>
          <a:p>
            <a:pPr marL="0" indent="0">
              <a:buNone/>
            </a:pPr>
            <a:r>
              <a:rPr lang="en-US" dirty="0" smtClean="0"/>
              <a:t>The complex nature of looking for meaning in a text</a:t>
            </a:r>
          </a:p>
          <a:p>
            <a:r>
              <a:rPr lang="en-US" dirty="0" smtClean="0"/>
              <a:t>Horizon of expectations </a:t>
            </a:r>
            <a:r>
              <a:rPr lang="mr-IN" dirty="0" smtClean="0"/>
              <a:t>–</a:t>
            </a:r>
            <a:r>
              <a:rPr lang="en-US" dirty="0" smtClean="0"/>
              <a:t> based on your previous knowledge you expect something of the text </a:t>
            </a:r>
          </a:p>
          <a:p>
            <a:r>
              <a:rPr lang="en-US" dirty="0" smtClean="0"/>
              <a:t>Context </a:t>
            </a:r>
            <a:r>
              <a:rPr lang="mr-IN" dirty="0" smtClean="0"/>
              <a:t>–</a:t>
            </a:r>
            <a:r>
              <a:rPr lang="en-US" dirty="0" smtClean="0"/>
              <a:t> horizontal: actual environment present when the text gets published</a:t>
            </a:r>
          </a:p>
          <a:p>
            <a:r>
              <a:rPr lang="en-US" dirty="0" smtClean="0"/>
              <a:t>Context </a:t>
            </a:r>
            <a:r>
              <a:rPr lang="mr-IN" dirty="0" smtClean="0"/>
              <a:t>–</a:t>
            </a:r>
            <a:r>
              <a:rPr lang="en-US" dirty="0" smtClean="0"/>
              <a:t> vertical: history behind the text, references to traditions, historical facts, previous literary works</a:t>
            </a:r>
          </a:p>
          <a:p>
            <a:endParaRPr lang="en-US" dirty="0" smtClean="0"/>
          </a:p>
        </p:txBody>
      </p:sp>
    </p:spTree>
    <p:extLst>
      <p:ext uri="{BB962C8B-B14F-4D97-AF65-F5344CB8AC3E}">
        <p14:creationId xmlns:p14="http://schemas.microsoft.com/office/powerpoint/2010/main" val="913403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genres: poetry</a:t>
            </a:r>
            <a:endParaRPr lang="en-US" dirty="0"/>
          </a:p>
        </p:txBody>
      </p:sp>
      <p:sp>
        <p:nvSpPr>
          <p:cNvPr id="3" name="Content Placeholder 2"/>
          <p:cNvSpPr>
            <a:spLocks noGrp="1"/>
          </p:cNvSpPr>
          <p:nvPr>
            <p:ph idx="1"/>
          </p:nvPr>
        </p:nvSpPr>
        <p:spPr/>
        <p:txBody>
          <a:bodyPr>
            <a:normAutofit/>
          </a:bodyPr>
          <a:lstStyle/>
          <a:p>
            <a:r>
              <a:rPr lang="en-US" dirty="0" smtClean="0"/>
              <a:t>Three main literary genres: poetry, drama and prose (narrative fiction)</a:t>
            </a:r>
          </a:p>
          <a:p>
            <a:r>
              <a:rPr lang="en-US" dirty="0" smtClean="0"/>
              <a:t>Sub-genres: novel, short story, tragedy, comedy etc.</a:t>
            </a:r>
          </a:p>
          <a:p>
            <a:r>
              <a:rPr lang="en-US" dirty="0" smtClean="0"/>
              <a:t>Literary text do not represent reality.</a:t>
            </a:r>
          </a:p>
          <a:p>
            <a:r>
              <a:rPr lang="en-US" dirty="0" smtClean="0"/>
              <a:t>Poetry is ‘expressive </a:t>
            </a:r>
            <a:r>
              <a:rPr lang="en-US" dirty="0"/>
              <a:t>representation of a personal state of mind</a:t>
            </a:r>
            <a:r>
              <a:rPr lang="en-US" dirty="0" smtClean="0"/>
              <a:t>.’ Uses a so called </a:t>
            </a:r>
            <a:r>
              <a:rPr lang="en-US" i="1" dirty="0" smtClean="0"/>
              <a:t>figurative language</a:t>
            </a:r>
          </a:p>
          <a:p>
            <a:r>
              <a:rPr lang="en-US" i="1" dirty="0" smtClean="0"/>
              <a:t>When </a:t>
            </a:r>
            <a:r>
              <a:rPr lang="en-US" i="1" dirty="0"/>
              <a:t>we read in a poem “My love is a rose, and I love her truly”, we will realize that the poetic voice is actually not talking about a flower. Instead, the flower as a rhetorical device stands for the woman that is the object of love in the poem. In this case, the rhetorical figure is called a </a:t>
            </a:r>
            <a:r>
              <a:rPr lang="en-US" b="1" i="1" dirty="0"/>
              <a:t>metaphor</a:t>
            </a:r>
            <a:r>
              <a:rPr lang="en-US" i="1" dirty="0" smtClean="0"/>
              <a:t>.</a:t>
            </a:r>
          </a:p>
          <a:p>
            <a:endParaRPr lang="en-US" i="1" dirty="0" smtClean="0"/>
          </a:p>
          <a:p>
            <a:r>
              <a:rPr lang="en-US" sz="1200" i="1" dirty="0" smtClean="0"/>
              <a:t>Excerpt </a:t>
            </a:r>
            <a:r>
              <a:rPr lang="en-US" sz="1200" i="1" dirty="0"/>
              <a:t>From: Kiss Attila, </a:t>
            </a:r>
            <a:r>
              <a:rPr lang="en-US" sz="1200" i="1" dirty="0" err="1"/>
              <a:t>Matuska</a:t>
            </a:r>
            <a:r>
              <a:rPr lang="en-US" sz="1200" i="1" dirty="0"/>
              <a:t> </a:t>
            </a:r>
            <a:r>
              <a:rPr lang="en-US" sz="1200" i="1" dirty="0" err="1"/>
              <a:t>Ágnes</a:t>
            </a:r>
            <a:r>
              <a:rPr lang="en-US" sz="1200" i="1" dirty="0"/>
              <a:t>. “Introduction to the Study of Cultures and Literatures in English.” </a:t>
            </a:r>
            <a:endParaRPr lang="en-US" sz="1200" i="1" dirty="0" smtClean="0"/>
          </a:p>
        </p:txBody>
      </p:sp>
    </p:spTree>
    <p:extLst>
      <p:ext uri="{BB962C8B-B14F-4D97-AF65-F5344CB8AC3E}">
        <p14:creationId xmlns:p14="http://schemas.microsoft.com/office/powerpoint/2010/main" val="195050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 HUGHES: </a:t>
            </a:r>
            <a:r>
              <a:rPr lang="en-US" i="1" dirty="0" smtClean="0"/>
              <a:t>WODWO</a:t>
            </a:r>
            <a:endParaRPr lang="en-US" i="1" dirty="0"/>
          </a:p>
        </p:txBody>
      </p:sp>
      <p:sp>
        <p:nvSpPr>
          <p:cNvPr id="3" name="Content Placeholder 2"/>
          <p:cNvSpPr>
            <a:spLocks noGrp="1"/>
          </p:cNvSpPr>
          <p:nvPr>
            <p:ph idx="1"/>
          </p:nvPr>
        </p:nvSpPr>
        <p:spPr>
          <a:xfrm>
            <a:off x="1066800" y="2103120"/>
            <a:ext cx="8193372" cy="3931920"/>
          </a:xfrm>
        </p:spPr>
        <p:txBody>
          <a:bodyPr>
            <a:normAutofit lnSpcReduction="10000"/>
          </a:bodyPr>
          <a:lstStyle/>
          <a:p>
            <a:pPr marL="0" indent="0">
              <a:buNone/>
            </a:pPr>
            <a:r>
              <a:rPr lang="en-US" b="1" dirty="0" smtClean="0"/>
              <a:t>Levels of understanding: first level </a:t>
            </a:r>
            <a:r>
              <a:rPr lang="mr-IN" b="1" dirty="0" smtClean="0"/>
              <a:t>–</a:t>
            </a:r>
            <a:r>
              <a:rPr lang="en-US" b="1" dirty="0" smtClean="0"/>
              <a:t> close reading of the text.</a:t>
            </a:r>
          </a:p>
          <a:p>
            <a:r>
              <a:rPr lang="en-US" dirty="0" smtClean="0"/>
              <a:t>First reading: what do we know form reading the text?</a:t>
            </a:r>
          </a:p>
          <a:p>
            <a:r>
              <a:rPr lang="en-US" dirty="0" smtClean="0"/>
              <a:t>Who is speaking?</a:t>
            </a:r>
          </a:p>
          <a:p>
            <a:r>
              <a:rPr lang="en-US" dirty="0" smtClean="0"/>
              <a:t>What we don’t know? </a:t>
            </a:r>
          </a:p>
          <a:p>
            <a:r>
              <a:rPr lang="en-US" dirty="0" smtClean="0"/>
              <a:t>Title: what is a </a:t>
            </a:r>
            <a:r>
              <a:rPr lang="en-US" i="1" dirty="0" err="1" smtClean="0"/>
              <a:t>wodwo</a:t>
            </a:r>
            <a:r>
              <a:rPr lang="en-US" dirty="0" smtClean="0"/>
              <a:t>? Wild man - mythology</a:t>
            </a:r>
          </a:p>
          <a:p>
            <a:r>
              <a:rPr lang="en-US" dirty="0" smtClean="0"/>
              <a:t>What is the relationship between the title and the text?</a:t>
            </a:r>
          </a:p>
          <a:p>
            <a:r>
              <a:rPr lang="en-US" dirty="0" smtClean="0"/>
              <a:t>Questions the narrator asks: ’What am I?’ Does he get an answer?</a:t>
            </a:r>
          </a:p>
          <a:p>
            <a:r>
              <a:rPr lang="en-US" dirty="0" smtClean="0"/>
              <a:t>Describing very human activities: giving name to things, dissecting a frog</a:t>
            </a:r>
          </a:p>
          <a:p>
            <a:r>
              <a:rPr lang="en-US" dirty="0"/>
              <a:t>Question of freedom: </a:t>
            </a:r>
            <a:r>
              <a:rPr lang="en-US" dirty="0" smtClean="0"/>
              <a:t>‘I’ve </a:t>
            </a:r>
            <a:r>
              <a:rPr lang="en-US" dirty="0"/>
              <a:t>no </a:t>
            </a:r>
            <a:r>
              <a:rPr lang="en-US" dirty="0" smtClean="0"/>
              <a:t>threads fastening / me </a:t>
            </a:r>
            <a:r>
              <a:rPr lang="en-US" dirty="0"/>
              <a:t>to anything I can go anywhere</a:t>
            </a: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0172" y="642594"/>
            <a:ext cx="2662844" cy="5329238"/>
          </a:xfrm>
          <a:prstGeom prst="rect">
            <a:avLst/>
          </a:prstGeom>
        </p:spPr>
      </p:pic>
    </p:spTree>
    <p:extLst>
      <p:ext uri="{BB962C8B-B14F-4D97-AF65-F5344CB8AC3E}">
        <p14:creationId xmlns:p14="http://schemas.microsoft.com/office/powerpoint/2010/main" val="73043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Ted Hughes?</a:t>
            </a:r>
            <a:endParaRPr lang="en-US" dirty="0"/>
          </a:p>
        </p:txBody>
      </p:sp>
      <p:sp>
        <p:nvSpPr>
          <p:cNvPr id="3" name="Content Placeholder 2"/>
          <p:cNvSpPr>
            <a:spLocks noGrp="1"/>
          </p:cNvSpPr>
          <p:nvPr>
            <p:ph idx="1"/>
          </p:nvPr>
        </p:nvSpPr>
        <p:spPr/>
        <p:txBody>
          <a:bodyPr/>
          <a:lstStyle/>
          <a:p>
            <a:pPr marL="0" indent="0">
              <a:buNone/>
            </a:pPr>
            <a:r>
              <a:rPr lang="en-US" b="1" dirty="0" smtClean="0"/>
              <a:t>Second level of understanding </a:t>
            </a:r>
            <a:r>
              <a:rPr lang="mr-IN" b="1" dirty="0" smtClean="0"/>
              <a:t>–</a:t>
            </a:r>
            <a:r>
              <a:rPr lang="en-US" b="1" dirty="0" smtClean="0"/>
              <a:t> contextual analysis</a:t>
            </a:r>
          </a:p>
          <a:p>
            <a:r>
              <a:rPr lang="en-US" dirty="0" smtClean="0"/>
              <a:t>Who is the author, and is the author important in analysis?</a:t>
            </a:r>
          </a:p>
          <a:p>
            <a:r>
              <a:rPr lang="en-US" dirty="0" smtClean="0"/>
              <a:t>‘The author is dead.’ (Roland Barthes)</a:t>
            </a:r>
          </a:p>
          <a:p>
            <a:r>
              <a:rPr lang="en-US" dirty="0"/>
              <a:t>Ted Hughes </a:t>
            </a:r>
            <a:r>
              <a:rPr lang="en-US" dirty="0">
                <a:hlinkClick r:id="rId2"/>
              </a:rPr>
              <a:t>http://thetedhughessociety.org/life</a:t>
            </a:r>
            <a:r>
              <a:rPr lang="en-US" dirty="0" smtClean="0">
                <a:hlinkClick r:id="rId2"/>
              </a:rPr>
              <a:t>/</a:t>
            </a:r>
            <a:endParaRPr lang="en-US" dirty="0" smtClean="0"/>
          </a:p>
          <a:p>
            <a:r>
              <a:rPr lang="en-US" dirty="0" smtClean="0"/>
              <a:t>‘Born </a:t>
            </a:r>
            <a:r>
              <a:rPr lang="en-US" dirty="0"/>
              <a:t>on 17 August 1930, Edward James 'Ted' Hughes would, over the course of his life, produce some of the most important and innovative poetry written in English in the twentieth </a:t>
            </a:r>
            <a:r>
              <a:rPr lang="en-US" dirty="0" smtClean="0"/>
              <a:t>century.’</a:t>
            </a:r>
          </a:p>
          <a:p>
            <a:r>
              <a:rPr lang="en-US" dirty="0" err="1" smtClean="0"/>
              <a:t>Wodwo</a:t>
            </a:r>
            <a:r>
              <a:rPr lang="en-US" dirty="0" smtClean="0"/>
              <a:t> </a:t>
            </a:r>
            <a:r>
              <a:rPr lang="mr-IN" dirty="0" smtClean="0"/>
              <a:t>–</a:t>
            </a:r>
            <a:r>
              <a:rPr lang="en-US" dirty="0" smtClean="0"/>
              <a:t> collection of poems </a:t>
            </a:r>
            <a:r>
              <a:rPr lang="en-US" dirty="0"/>
              <a:t>(London: Faber and Faber, 1967</a:t>
            </a:r>
            <a:r>
              <a:rPr lang="en-US" dirty="0" smtClean="0"/>
              <a:t>)</a:t>
            </a:r>
          </a:p>
          <a:p>
            <a:r>
              <a:rPr lang="en-US" dirty="0" smtClean="0"/>
              <a:t>Collection to be read as an adventure, narrative (according to Hughes)</a:t>
            </a:r>
          </a:p>
          <a:p>
            <a:r>
              <a:rPr lang="en-US" dirty="0" smtClean="0"/>
              <a:t>Theme of the collection: ‘must </a:t>
            </a:r>
            <a:r>
              <a:rPr lang="en-US" dirty="0" err="1"/>
              <a:t>shamanize</a:t>
            </a:r>
            <a:r>
              <a:rPr lang="en-US" dirty="0"/>
              <a:t> or die</a:t>
            </a:r>
            <a:r>
              <a:rPr lang="en-US" dirty="0" smtClean="0"/>
              <a:t>’ </a:t>
            </a:r>
            <a:r>
              <a:rPr lang="mr-IN" dirty="0" smtClean="0"/>
              <a:t>–</a:t>
            </a:r>
            <a:r>
              <a:rPr lang="en-US" dirty="0" smtClean="0"/>
              <a:t> rituals, myths, reconstruction of the self</a:t>
            </a:r>
            <a:endParaRPr lang="en-US" dirty="0"/>
          </a:p>
          <a:p>
            <a:endParaRPr lang="en-US" dirty="0"/>
          </a:p>
        </p:txBody>
      </p:sp>
    </p:spTree>
    <p:extLst>
      <p:ext uri="{BB962C8B-B14F-4D97-AF65-F5344CB8AC3E}">
        <p14:creationId xmlns:p14="http://schemas.microsoft.com/office/powerpoint/2010/main" val="48998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Psychoanalytic approach</a:t>
            </a:r>
            <a:endParaRPr lang="en-US" dirty="0"/>
          </a:p>
        </p:txBody>
      </p:sp>
      <p:sp>
        <p:nvSpPr>
          <p:cNvPr id="3" name="Content Placeholder 2"/>
          <p:cNvSpPr>
            <a:spLocks noGrp="1"/>
          </p:cNvSpPr>
          <p:nvPr>
            <p:ph idx="1"/>
          </p:nvPr>
        </p:nvSpPr>
        <p:spPr/>
        <p:txBody>
          <a:bodyPr/>
          <a:lstStyle/>
          <a:p>
            <a:pPr marL="0" indent="0">
              <a:buNone/>
            </a:pPr>
            <a:r>
              <a:rPr lang="en-US" b="1" dirty="0" smtClean="0"/>
              <a:t>Third level of reading: theoretical approach </a:t>
            </a:r>
            <a:r>
              <a:rPr lang="mr-IN" b="1" dirty="0" smtClean="0"/>
              <a:t>–</a:t>
            </a:r>
            <a:r>
              <a:rPr lang="en-US" b="1" dirty="0" smtClean="0"/>
              <a:t> understanding the text with the help of tertiary literature </a:t>
            </a:r>
            <a:r>
              <a:rPr lang="mr-IN" b="1" dirty="0" smtClean="0"/>
              <a:t>–</a:t>
            </a:r>
            <a:r>
              <a:rPr lang="en-US" b="1" dirty="0" smtClean="0"/>
              <a:t> philosophy, psychology, literary theory.</a:t>
            </a:r>
          </a:p>
          <a:p>
            <a:r>
              <a:rPr lang="en-US" dirty="0" smtClean="0"/>
              <a:t>One possible: psychoanalytical </a:t>
            </a:r>
            <a:r>
              <a:rPr lang="mr-IN" dirty="0" smtClean="0"/>
              <a:t>–</a:t>
            </a:r>
            <a:r>
              <a:rPr lang="hu-HU" dirty="0" smtClean="0"/>
              <a:t> </a:t>
            </a:r>
            <a:r>
              <a:rPr lang="en-US" dirty="0" smtClean="0"/>
              <a:t>Jungian approach.</a:t>
            </a:r>
          </a:p>
          <a:p>
            <a:r>
              <a:rPr lang="en-US" b="1" dirty="0" smtClean="0"/>
              <a:t>The shadow </a:t>
            </a:r>
            <a:r>
              <a:rPr lang="mr-IN" dirty="0" smtClean="0"/>
              <a:t>–</a:t>
            </a:r>
            <a:r>
              <a:rPr lang="en-US" dirty="0" smtClean="0"/>
              <a:t> C. G. Jung: a part of the human psyche that resides in the unconscious</a:t>
            </a:r>
          </a:p>
          <a:p>
            <a:r>
              <a:rPr lang="en-US" dirty="0" smtClean="0"/>
              <a:t>Archetype - </a:t>
            </a:r>
          </a:p>
          <a:p>
            <a:r>
              <a:rPr lang="en-US" dirty="0" err="1" smtClean="0"/>
              <a:t>Wodwo</a:t>
            </a:r>
            <a:r>
              <a:rPr lang="en-US" dirty="0" smtClean="0"/>
              <a:t> </a:t>
            </a:r>
            <a:r>
              <a:rPr lang="mr-IN" dirty="0" smtClean="0"/>
              <a:t>–</a:t>
            </a:r>
            <a:r>
              <a:rPr lang="en-US" dirty="0" smtClean="0"/>
              <a:t> shadow being, an </a:t>
            </a:r>
            <a:r>
              <a:rPr lang="en-US" b="1" dirty="0" smtClean="0"/>
              <a:t>archetype</a:t>
            </a:r>
            <a:r>
              <a:rPr lang="en-US" dirty="0" smtClean="0"/>
              <a:t> representing the male shadow</a:t>
            </a:r>
          </a:p>
          <a:p>
            <a:r>
              <a:rPr lang="en-US" dirty="0" smtClean="0"/>
              <a:t>Are humans more than animals?</a:t>
            </a:r>
          </a:p>
          <a:p>
            <a:r>
              <a:rPr lang="en-US" dirty="0" smtClean="0"/>
              <a:t>What defines human existence? Do we have free will or slaves to the unconscious drives?</a:t>
            </a:r>
          </a:p>
          <a:p>
            <a:endParaRPr lang="en-US" dirty="0"/>
          </a:p>
        </p:txBody>
      </p:sp>
    </p:spTree>
    <p:extLst>
      <p:ext uri="{BB962C8B-B14F-4D97-AF65-F5344CB8AC3E}">
        <p14:creationId xmlns:p14="http://schemas.microsoft.com/office/powerpoint/2010/main" val="1794179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964" y="348916"/>
            <a:ext cx="5683584" cy="6071962"/>
          </a:xfrm>
          <a:prstGeom prst="rect">
            <a:avLst/>
          </a:prstGeom>
        </p:spPr>
      </p:pic>
    </p:spTree>
    <p:extLst>
      <p:ext uri="{BB962C8B-B14F-4D97-AF65-F5344CB8AC3E}">
        <p14:creationId xmlns:p14="http://schemas.microsoft.com/office/powerpoint/2010/main" val="41271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Sylvia Plath: Lady Lazarus</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50000"/>
              </a:lnSpc>
              <a:spcBef>
                <a:spcPts val="0"/>
              </a:spcBef>
              <a:spcAft>
                <a:spcPts val="0"/>
              </a:spcAft>
              <a:buClrTx/>
              <a:buSzTx/>
              <a:buFontTx/>
              <a:buNone/>
              <a:tabLst/>
              <a:defRPr/>
            </a:pPr>
            <a:r>
              <a:rPr lang="en-US" b="1" dirty="0" smtClean="0"/>
              <a:t>Main themes in the text:</a:t>
            </a:r>
          </a:p>
          <a:p>
            <a:pPr>
              <a:lnSpc>
                <a:spcPct val="150000"/>
              </a:lnSpc>
              <a:spcBef>
                <a:spcPts val="0"/>
              </a:spcBef>
              <a:buClrTx/>
            </a:pPr>
            <a:r>
              <a:rPr lang="en-US" dirty="0" smtClean="0"/>
              <a:t>Rebirth, death </a:t>
            </a:r>
            <a:r>
              <a:rPr lang="mr-IN" dirty="0" smtClean="0"/>
              <a:t>–</a:t>
            </a:r>
            <a:r>
              <a:rPr lang="en-US" dirty="0" smtClean="0"/>
              <a:t> where can you find them?</a:t>
            </a:r>
          </a:p>
          <a:p>
            <a:pPr>
              <a:lnSpc>
                <a:spcPct val="150000"/>
              </a:lnSpc>
              <a:spcBef>
                <a:spcPts val="0"/>
              </a:spcBef>
              <a:buClrTx/>
            </a:pPr>
            <a:r>
              <a:rPr lang="en-US" dirty="0" smtClean="0"/>
              <a:t>What is the relationship between the title and the text?</a:t>
            </a:r>
          </a:p>
          <a:p>
            <a:pPr>
              <a:lnSpc>
                <a:spcPct val="150000"/>
              </a:lnSpc>
              <a:spcBef>
                <a:spcPts val="0"/>
              </a:spcBef>
              <a:buClrTx/>
            </a:pPr>
            <a:r>
              <a:rPr lang="en-US" dirty="0" smtClean="0"/>
              <a:t>Historical references -</a:t>
            </a:r>
          </a:p>
          <a:p>
            <a:pPr>
              <a:lnSpc>
                <a:spcPct val="150000"/>
              </a:lnSpc>
              <a:spcBef>
                <a:spcPts val="0"/>
              </a:spcBef>
              <a:buClrTx/>
            </a:pPr>
            <a:r>
              <a:rPr lang="en-US" dirty="0" smtClean="0"/>
              <a:t>Personal life</a:t>
            </a:r>
          </a:p>
          <a:p>
            <a:pPr>
              <a:lnSpc>
                <a:spcPct val="150000"/>
              </a:lnSpc>
              <a:spcBef>
                <a:spcPts val="0"/>
              </a:spcBef>
              <a:buClrTx/>
            </a:pPr>
            <a:r>
              <a:rPr lang="en-US" dirty="0" smtClean="0"/>
              <a:t>Body parts, profanity </a:t>
            </a:r>
            <a:r>
              <a:rPr lang="mr-IN" dirty="0" smtClean="0"/>
              <a:t>–</a:t>
            </a:r>
            <a:r>
              <a:rPr lang="en-US" dirty="0" smtClean="0"/>
              <a:t> ‘there is a charge’, ‘strip tease’</a:t>
            </a:r>
          </a:p>
          <a:p>
            <a:pPr>
              <a:lnSpc>
                <a:spcPct val="150000"/>
              </a:lnSpc>
              <a:spcBef>
                <a:spcPts val="0"/>
              </a:spcBef>
              <a:buClrTx/>
            </a:pPr>
            <a:r>
              <a:rPr lang="en-US" dirty="0" smtClean="0"/>
              <a:t>”Out </a:t>
            </a:r>
            <a:r>
              <a:rPr lang="en-US" dirty="0"/>
              <a:t>of the ash</a:t>
            </a:r>
            <a:br>
              <a:rPr lang="en-US" dirty="0"/>
            </a:br>
            <a:r>
              <a:rPr lang="en-US" dirty="0"/>
              <a:t>I rise with my red hair</a:t>
            </a:r>
            <a:br>
              <a:rPr lang="en-US" dirty="0"/>
            </a:br>
            <a:r>
              <a:rPr lang="en-US" dirty="0"/>
              <a:t>And I eat men like air</a:t>
            </a:r>
            <a:r>
              <a:rPr lang="en-US" dirty="0" smtClean="0"/>
              <a:t>.”</a:t>
            </a:r>
          </a:p>
          <a:p>
            <a:pPr>
              <a:lnSpc>
                <a:spcPct val="150000"/>
              </a:lnSpc>
              <a:spcBef>
                <a:spcPts val="0"/>
              </a:spcBef>
              <a:buClrTx/>
            </a:pPr>
            <a:r>
              <a:rPr lang="en-US" dirty="0" smtClean="0"/>
              <a:t>Is there a relationship between </a:t>
            </a:r>
            <a:r>
              <a:rPr lang="en-US" i="1" dirty="0" err="1" smtClean="0"/>
              <a:t>Wodwo</a:t>
            </a:r>
            <a:r>
              <a:rPr lang="en-US" dirty="0" smtClean="0"/>
              <a:t> and </a:t>
            </a:r>
            <a:r>
              <a:rPr lang="en-US" i="1" dirty="0" smtClean="0"/>
              <a:t>Lady Lazarus</a:t>
            </a:r>
            <a:r>
              <a:rPr lang="en-US" dirty="0" smtClean="0"/>
              <a:t>?</a:t>
            </a:r>
          </a:p>
          <a:p>
            <a:pPr>
              <a:lnSpc>
                <a:spcPct val="150000"/>
              </a:lnSpc>
              <a:spcBef>
                <a:spcPts val="0"/>
              </a:spcBef>
              <a:buClrTx/>
            </a:pPr>
            <a:endParaRPr lang="en-US" dirty="0" smtClean="0"/>
          </a:p>
          <a:p>
            <a:pPr>
              <a:spcBef>
                <a:spcPts val="0"/>
              </a:spcBef>
              <a:buClrTx/>
            </a:pPr>
            <a:endParaRPr lang="en-US" dirty="0" smtClean="0"/>
          </a:p>
          <a:p>
            <a:pPr>
              <a:spcBef>
                <a:spcPts val="0"/>
              </a:spcBef>
              <a:buClrTx/>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172" y="2103120"/>
            <a:ext cx="3373849" cy="3171418"/>
          </a:xfrm>
          <a:prstGeom prst="rect">
            <a:avLst/>
          </a:prstGeom>
        </p:spPr>
      </p:pic>
    </p:spTree>
    <p:extLst>
      <p:ext uri="{BB962C8B-B14F-4D97-AF65-F5344CB8AC3E}">
        <p14:creationId xmlns:p14="http://schemas.microsoft.com/office/powerpoint/2010/main" val="1361319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419</TotalTime>
  <Words>1298</Words>
  <Application>Microsoft Macintosh PowerPoint</Application>
  <PresentationFormat>Widescreen</PresentationFormat>
  <Paragraphs>121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Century Gothic</vt:lpstr>
      <vt:lpstr>Garamond</vt:lpstr>
      <vt:lpstr>Mangal</vt:lpstr>
      <vt:lpstr>Arial</vt:lpstr>
      <vt:lpstr>Savon</vt:lpstr>
      <vt:lpstr>Introduction to literary studies</vt:lpstr>
      <vt:lpstr>Introduction</vt:lpstr>
      <vt:lpstr>Literary criticism</vt:lpstr>
      <vt:lpstr>Literary genres: poetry</vt:lpstr>
      <vt:lpstr>TED HUGHES: WODWO</vt:lpstr>
      <vt:lpstr>Who is Ted Hughes?</vt:lpstr>
      <vt:lpstr>Psychoanalytic approach</vt:lpstr>
      <vt:lpstr>PowerPoint Presentation</vt:lpstr>
      <vt:lpstr>Sylvia Plath: Lady Lazarus</vt:lpstr>
      <vt:lpstr>Comparative analysis</vt:lpstr>
      <vt:lpstr>Mythology in Wodwo and Lady Lazarus</vt:lpstr>
      <vt:lpstr>Sylvia Plath and Feminism</vt:lpstr>
      <vt:lpstr>T. S Eliot: The Love Song of J. Alfred Prufrock</vt:lpstr>
      <vt:lpstr>T. S Eliot: The Love Song of J. Alfred Prufrock</vt:lpstr>
      <vt:lpstr>T. S Eliot, the Modernist</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literary studies</dc:title>
  <dc:creator>Zsofia Marki</dc:creator>
  <cp:lastModifiedBy>Zsofia Marki</cp:lastModifiedBy>
  <cp:revision>27</cp:revision>
  <dcterms:created xsi:type="dcterms:W3CDTF">2018-09-08T13:05:36Z</dcterms:created>
  <dcterms:modified xsi:type="dcterms:W3CDTF">2018-09-08T20:04:48Z</dcterms:modified>
</cp:coreProperties>
</file>