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9" r:id="rId4"/>
    <p:sldId id="260" r:id="rId5"/>
    <p:sldId id="261" r:id="rId6"/>
    <p:sldId id="262" r:id="rId7"/>
    <p:sldId id="263" r:id="rId8"/>
    <p:sldId id="264" r:id="rId9"/>
    <p:sldId id="268" r:id="rId10"/>
    <p:sldId id="270" r:id="rId11"/>
    <p:sldId id="267" r:id="rId12"/>
    <p:sldId id="265" r:id="rId13"/>
    <p:sldId id="266" r:id="rId14"/>
    <p:sldId id="269" r:id="rId15"/>
    <p:sldId id="271" r:id="rId16"/>
    <p:sldId id="272" r:id="rId17"/>
    <p:sldId id="274" r:id="rId18"/>
    <p:sldId id="273"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92"/>
  </p:normalViewPr>
  <p:slideViewPr>
    <p:cSldViewPr snapToGrid="0" snapToObjects="1">
      <p:cViewPr>
        <p:scale>
          <a:sx n="104" d="100"/>
          <a:sy n="104" d="100"/>
        </p:scale>
        <p:origin x="89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9/24/18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9/24/18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9/24/18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9/24/18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9/24/18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source.org/wiki/The_Golden_Bough/The_Killing_of_the_Divine_K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N5C3VavvSUo?t=645" TargetMode="External"/><Relationship Id="rId2" Type="http://schemas.openxmlformats.org/officeDocument/2006/relationships/hyperlink" Target="https://www.folger.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List_of_William_Shakespeare_screen_adapta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members.efn.org/~dredmond/Hamletmachine.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BvPdWcCHkxM?t=126" TargetMode="External"/><Relationship Id="rId2" Type="http://schemas.openxmlformats.org/officeDocument/2006/relationships/hyperlink" Target="https://youtu.be/5XWbGN0zmlw?t=124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D78-A34B-D745-96C0-D71606E81890}"/>
              </a:ext>
            </a:extLst>
          </p:cNvPr>
          <p:cNvSpPr>
            <a:spLocks noGrp="1"/>
          </p:cNvSpPr>
          <p:nvPr>
            <p:ph type="ctrTitle"/>
          </p:nvPr>
        </p:nvSpPr>
        <p:spPr/>
        <p:txBody>
          <a:bodyPr/>
          <a:lstStyle/>
          <a:p>
            <a:r>
              <a:rPr lang="en-US" dirty="0"/>
              <a:t>Introduction to literary studies pt2</a:t>
            </a:r>
          </a:p>
        </p:txBody>
      </p:sp>
      <p:sp>
        <p:nvSpPr>
          <p:cNvPr id="3" name="Subtitle 2">
            <a:extLst>
              <a:ext uri="{FF2B5EF4-FFF2-40B4-BE49-F238E27FC236}">
                <a16:creationId xmlns:a16="http://schemas.microsoft.com/office/drawing/2014/main" id="{8C9F5008-942B-C84F-B8A1-79BAA22F3BF7}"/>
              </a:ext>
            </a:extLst>
          </p:cNvPr>
          <p:cNvSpPr>
            <a:spLocks noGrp="1"/>
          </p:cNvSpPr>
          <p:nvPr>
            <p:ph type="subTitle" idx="1"/>
          </p:nvPr>
        </p:nvSpPr>
        <p:spPr/>
        <p:txBody>
          <a:bodyPr>
            <a:normAutofit fontScale="92500" lnSpcReduction="20000"/>
          </a:bodyPr>
          <a:lstStyle/>
          <a:p>
            <a:r>
              <a:rPr lang="en-US" dirty="0"/>
              <a:t>Drama</a:t>
            </a:r>
          </a:p>
          <a:p>
            <a:r>
              <a:rPr lang="en-US" dirty="0"/>
              <a:t>Fall semester, 28 September 2018. </a:t>
            </a:r>
            <a:r>
              <a:rPr lang="en-US" dirty="0" err="1"/>
              <a:t>marki.zsofia@btk.ppke.hu</a:t>
            </a:r>
            <a:endParaRPr lang="en-US" dirty="0"/>
          </a:p>
        </p:txBody>
      </p:sp>
    </p:spTree>
    <p:extLst>
      <p:ext uri="{BB962C8B-B14F-4D97-AF65-F5344CB8AC3E}">
        <p14:creationId xmlns:p14="http://schemas.microsoft.com/office/powerpoint/2010/main" val="92879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B1C3-2DEB-CB49-A9A7-0083524D343A}"/>
              </a:ext>
            </a:extLst>
          </p:cNvPr>
          <p:cNvSpPr>
            <a:spLocks noGrp="1"/>
          </p:cNvSpPr>
          <p:nvPr>
            <p:ph type="title"/>
          </p:nvPr>
        </p:nvSpPr>
        <p:spPr/>
        <p:txBody>
          <a:bodyPr/>
          <a:lstStyle/>
          <a:p>
            <a:r>
              <a:rPr lang="en-US" dirty="0"/>
              <a:t>Hamlet and Women</a:t>
            </a:r>
          </a:p>
        </p:txBody>
      </p:sp>
      <p:sp>
        <p:nvSpPr>
          <p:cNvPr id="3" name="Content Placeholder 2">
            <a:extLst>
              <a:ext uri="{FF2B5EF4-FFF2-40B4-BE49-F238E27FC236}">
                <a16:creationId xmlns:a16="http://schemas.microsoft.com/office/drawing/2014/main" id="{13DD4A8E-C033-0D4B-8D53-EEAA6D7B43D0}"/>
              </a:ext>
            </a:extLst>
          </p:cNvPr>
          <p:cNvSpPr>
            <a:spLocks noGrp="1"/>
          </p:cNvSpPr>
          <p:nvPr>
            <p:ph idx="1"/>
          </p:nvPr>
        </p:nvSpPr>
        <p:spPr/>
        <p:txBody>
          <a:bodyPr/>
          <a:lstStyle/>
          <a:p>
            <a:r>
              <a:rPr lang="en-US" dirty="0"/>
              <a:t>Female characters in Shakespeare’s time: played by men on stage, usually few lines. Hamlet has very bad opinion about women:</a:t>
            </a:r>
          </a:p>
          <a:p>
            <a:pPr marL="0" indent="0">
              <a:buNone/>
            </a:pPr>
            <a:endParaRPr lang="en-US" dirty="0"/>
          </a:p>
          <a:p>
            <a:r>
              <a:rPr lang="en-US" dirty="0"/>
              <a:t>‘Frailty – thy name is woman!’(Act I, Scene 2) </a:t>
            </a:r>
          </a:p>
          <a:p>
            <a:r>
              <a:rPr lang="en-US" dirty="0"/>
              <a:t>‘Get thee to a nunnery’ scene (Act III, Scene 1)</a:t>
            </a:r>
          </a:p>
          <a:p>
            <a:r>
              <a:rPr lang="en-US" dirty="0"/>
              <a:t>Bedroom scene with Gertrude (Act III, Scene 4)</a:t>
            </a:r>
          </a:p>
          <a:p>
            <a:endParaRPr lang="en-US" dirty="0"/>
          </a:p>
          <a:p>
            <a:r>
              <a:rPr lang="en-US" dirty="0"/>
              <a:t>Ophelia – feminist reading: mirror of Hamlet without patriarchal power.</a:t>
            </a:r>
          </a:p>
          <a:p>
            <a:r>
              <a:rPr lang="en-US" dirty="0"/>
              <a:t>Gertrude – Why does she drink poison in the las scene?</a:t>
            </a:r>
          </a:p>
          <a:p>
            <a:endParaRPr lang="en-US" dirty="0"/>
          </a:p>
          <a:p>
            <a:endParaRPr lang="en-US" dirty="0"/>
          </a:p>
        </p:txBody>
      </p:sp>
    </p:spTree>
    <p:extLst>
      <p:ext uri="{BB962C8B-B14F-4D97-AF65-F5344CB8AC3E}">
        <p14:creationId xmlns:p14="http://schemas.microsoft.com/office/powerpoint/2010/main" val="33454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F978-5AC5-6C4B-AF50-0BC6FEC1E966}"/>
              </a:ext>
            </a:extLst>
          </p:cNvPr>
          <p:cNvSpPr>
            <a:spLocks noGrp="1"/>
          </p:cNvSpPr>
          <p:nvPr>
            <p:ph type="title"/>
          </p:nvPr>
        </p:nvSpPr>
        <p:spPr/>
        <p:txBody>
          <a:bodyPr/>
          <a:lstStyle/>
          <a:p>
            <a:r>
              <a:rPr lang="en-US" dirty="0"/>
              <a:t>Myths and Hamlet</a:t>
            </a:r>
          </a:p>
        </p:txBody>
      </p:sp>
      <p:sp>
        <p:nvSpPr>
          <p:cNvPr id="3" name="Content Placeholder 2">
            <a:extLst>
              <a:ext uri="{FF2B5EF4-FFF2-40B4-BE49-F238E27FC236}">
                <a16:creationId xmlns:a16="http://schemas.microsoft.com/office/drawing/2014/main" id="{1378779E-1216-3E41-A6A5-27CE7FC37DCC}"/>
              </a:ext>
            </a:extLst>
          </p:cNvPr>
          <p:cNvSpPr>
            <a:spLocks noGrp="1"/>
          </p:cNvSpPr>
          <p:nvPr>
            <p:ph idx="1"/>
          </p:nvPr>
        </p:nvSpPr>
        <p:spPr/>
        <p:txBody>
          <a:bodyPr/>
          <a:lstStyle/>
          <a:p>
            <a:r>
              <a:rPr lang="en-US" dirty="0"/>
              <a:t>Hamlet as Electra: revenge of the murder of the father – the good king. Usurper: Claudius.</a:t>
            </a:r>
          </a:p>
          <a:p>
            <a:r>
              <a:rPr lang="en-US" dirty="0"/>
              <a:t>Hamlet’s Oedipus complex</a:t>
            </a:r>
          </a:p>
          <a:p>
            <a:pPr marL="0" indent="0">
              <a:buNone/>
            </a:pPr>
            <a:r>
              <a:rPr lang="en-US" dirty="0"/>
              <a:t>Killing of the Divine King: (</a:t>
            </a:r>
            <a:r>
              <a:rPr lang="en-US" dirty="0">
                <a:hlinkClick r:id="rId2"/>
              </a:rPr>
              <a:t>James G. Frazer, </a:t>
            </a:r>
            <a:r>
              <a:rPr lang="en-US" i="1" dirty="0">
                <a:hlinkClick r:id="rId2"/>
              </a:rPr>
              <a:t>The Golden Bough</a:t>
            </a:r>
            <a:r>
              <a:rPr lang="en-US" dirty="0"/>
              <a:t>) – if the king becomes corrupted, sick, ill or old, he must be killed. In this sense the king represents the country. If the king is sick the country is sick.</a:t>
            </a:r>
          </a:p>
          <a:p>
            <a:r>
              <a:rPr lang="en-US" dirty="0"/>
              <a:t>King Hamlet was murdered – the new king is a murderer</a:t>
            </a:r>
          </a:p>
          <a:p>
            <a:r>
              <a:rPr lang="en-US" dirty="0"/>
              <a:t>Hamlet goes mad – he is the heir to the throne, but by killing his uncle, he himself becomes corrupted.</a:t>
            </a:r>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200" dirty="0"/>
          </a:p>
          <a:p>
            <a:endParaRPr lang="en-US" dirty="0"/>
          </a:p>
        </p:txBody>
      </p:sp>
    </p:spTree>
    <p:extLst>
      <p:ext uri="{BB962C8B-B14F-4D97-AF65-F5344CB8AC3E}">
        <p14:creationId xmlns:p14="http://schemas.microsoft.com/office/powerpoint/2010/main" val="334045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F4A4-8C68-E04E-8F22-256F81BD4C42}"/>
              </a:ext>
            </a:extLst>
          </p:cNvPr>
          <p:cNvSpPr>
            <a:spLocks noGrp="1"/>
          </p:cNvSpPr>
          <p:nvPr>
            <p:ph type="title"/>
          </p:nvPr>
        </p:nvSpPr>
        <p:spPr/>
        <p:txBody>
          <a:bodyPr/>
          <a:lstStyle/>
          <a:p>
            <a:r>
              <a:rPr lang="en-US" dirty="0"/>
              <a:t>Shakespeare, Hamlet, Canon</a:t>
            </a:r>
          </a:p>
        </p:txBody>
      </p:sp>
      <p:sp>
        <p:nvSpPr>
          <p:cNvPr id="3" name="Content Placeholder 2">
            <a:extLst>
              <a:ext uri="{FF2B5EF4-FFF2-40B4-BE49-F238E27FC236}">
                <a16:creationId xmlns:a16="http://schemas.microsoft.com/office/drawing/2014/main" id="{AC5DC1BA-6FE6-CC45-9A0D-0D221596B9F0}"/>
              </a:ext>
            </a:extLst>
          </p:cNvPr>
          <p:cNvSpPr>
            <a:spLocks noGrp="1"/>
          </p:cNvSpPr>
          <p:nvPr>
            <p:ph idx="1"/>
          </p:nvPr>
        </p:nvSpPr>
        <p:spPr/>
        <p:txBody>
          <a:bodyPr/>
          <a:lstStyle/>
          <a:p>
            <a:r>
              <a:rPr lang="en-US" dirty="0"/>
              <a:t>Is </a:t>
            </a:r>
            <a:r>
              <a:rPr lang="en-US" i="1" dirty="0"/>
              <a:t>Hamlet, Prince of Denmark </a:t>
            </a:r>
            <a:r>
              <a:rPr lang="en-US" dirty="0"/>
              <a:t>the greatest English play of all time?</a:t>
            </a:r>
          </a:p>
          <a:p>
            <a:r>
              <a:rPr lang="en-US" dirty="0"/>
              <a:t>Is William Shakespeare the greatest English playwright?</a:t>
            </a:r>
          </a:p>
          <a:p>
            <a:r>
              <a:rPr lang="en-US" dirty="0"/>
              <a:t>Canon (Greek: measuring rod, standard)</a:t>
            </a:r>
          </a:p>
          <a:p>
            <a:r>
              <a:rPr lang="en-US" dirty="0"/>
              <a:t>The process of canonization: originally referring to canonization of scripture in the Bible</a:t>
            </a:r>
          </a:p>
          <a:p>
            <a:r>
              <a:rPr lang="en-US" dirty="0"/>
              <a:t>Western literary canon</a:t>
            </a:r>
          </a:p>
          <a:p>
            <a:r>
              <a:rPr lang="en-US" dirty="0"/>
              <a:t>Folger Shakespeare Library </a:t>
            </a:r>
            <a:r>
              <a:rPr lang="en-US" dirty="0">
                <a:hlinkClick r:id="rId2"/>
              </a:rPr>
              <a:t>https://www.folger.edu/</a:t>
            </a:r>
            <a:r>
              <a:rPr lang="en-US" dirty="0"/>
              <a:t> - sources for research (bibliographies, stage versions, primary texts, </a:t>
            </a:r>
            <a:r>
              <a:rPr lang="en-US" dirty="0" err="1"/>
              <a:t>etc</a:t>
            </a:r>
            <a:r>
              <a:rPr lang="en-US" dirty="0"/>
              <a:t>)</a:t>
            </a:r>
          </a:p>
          <a:p>
            <a:r>
              <a:rPr lang="en-US" dirty="0"/>
              <a:t>Perpetual re-telling of stories: Hamlet, and its many adaptations</a:t>
            </a:r>
          </a:p>
          <a:p>
            <a:r>
              <a:rPr lang="en-US" dirty="0"/>
              <a:t>How to perform something that has become a cliché?</a:t>
            </a:r>
          </a:p>
          <a:p>
            <a:r>
              <a:rPr lang="en-US" dirty="0">
                <a:hlinkClick r:id="rId3"/>
              </a:rPr>
              <a:t>https://youtu.be/N5C3VavvSUo?t=645</a:t>
            </a:r>
            <a:endParaRPr lang="en-US" dirty="0"/>
          </a:p>
          <a:p>
            <a:endParaRPr lang="en-US" dirty="0"/>
          </a:p>
        </p:txBody>
      </p:sp>
    </p:spTree>
    <p:extLst>
      <p:ext uri="{BB962C8B-B14F-4D97-AF65-F5344CB8AC3E}">
        <p14:creationId xmlns:p14="http://schemas.microsoft.com/office/powerpoint/2010/main" val="91669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2E63-2917-4643-80E8-0376AEC2A586}"/>
              </a:ext>
            </a:extLst>
          </p:cNvPr>
          <p:cNvSpPr>
            <a:spLocks noGrp="1"/>
          </p:cNvSpPr>
          <p:nvPr>
            <p:ph type="title"/>
          </p:nvPr>
        </p:nvSpPr>
        <p:spPr/>
        <p:txBody>
          <a:bodyPr/>
          <a:lstStyle/>
          <a:p>
            <a:r>
              <a:rPr lang="en-US" dirty="0"/>
              <a:t>Adaptation, and it’s theories</a:t>
            </a:r>
          </a:p>
        </p:txBody>
      </p:sp>
      <p:sp>
        <p:nvSpPr>
          <p:cNvPr id="3" name="Content Placeholder 2">
            <a:extLst>
              <a:ext uri="{FF2B5EF4-FFF2-40B4-BE49-F238E27FC236}">
                <a16:creationId xmlns:a16="http://schemas.microsoft.com/office/drawing/2014/main" id="{EC090081-CF76-9642-8EED-D1DB0B30B3D6}"/>
              </a:ext>
            </a:extLst>
          </p:cNvPr>
          <p:cNvSpPr>
            <a:spLocks noGrp="1"/>
          </p:cNvSpPr>
          <p:nvPr>
            <p:ph idx="1"/>
          </p:nvPr>
        </p:nvSpPr>
        <p:spPr/>
        <p:txBody>
          <a:bodyPr/>
          <a:lstStyle/>
          <a:p>
            <a:r>
              <a:rPr lang="en-US" dirty="0"/>
              <a:t>First literary adaptations to film started with the creation of cinema</a:t>
            </a:r>
          </a:p>
          <a:p>
            <a:r>
              <a:rPr lang="en-US" dirty="0"/>
              <a:t>Adaptation of Shakespeare’s </a:t>
            </a:r>
            <a:r>
              <a:rPr lang="en-US" i="1" dirty="0"/>
              <a:t>King John, </a:t>
            </a:r>
            <a:r>
              <a:rPr lang="en-US" dirty="0"/>
              <a:t>1899.</a:t>
            </a:r>
          </a:p>
          <a:p>
            <a:r>
              <a:rPr lang="en-US" dirty="0"/>
              <a:t>Shakespeare has </a:t>
            </a:r>
            <a:r>
              <a:rPr lang="en-US" dirty="0">
                <a:hlinkClick r:id="rId2"/>
              </a:rPr>
              <a:t>410 screen </a:t>
            </a:r>
            <a:r>
              <a:rPr lang="en-US" dirty="0"/>
              <a:t>adaptations</a:t>
            </a:r>
          </a:p>
          <a:p>
            <a:pPr marL="0" indent="0">
              <a:buNone/>
            </a:pPr>
            <a:r>
              <a:rPr lang="en-US" dirty="0"/>
              <a:t>Not only screen adaptations:</a:t>
            </a:r>
          </a:p>
          <a:p>
            <a:r>
              <a:rPr lang="en-US" dirty="0"/>
              <a:t>Heiner Müller: </a:t>
            </a:r>
            <a:r>
              <a:rPr lang="en-US" i="1" dirty="0" err="1"/>
              <a:t>Hamletmachine</a:t>
            </a:r>
            <a:r>
              <a:rPr lang="en-US" dirty="0"/>
              <a:t>, 1977</a:t>
            </a:r>
          </a:p>
          <a:p>
            <a:r>
              <a:rPr lang="en-US" dirty="0"/>
              <a:t>Tom Stoppard: </a:t>
            </a:r>
            <a:r>
              <a:rPr lang="en-US" i="1" dirty="0"/>
              <a:t>Rosencrantz and Guildenstern are Dead</a:t>
            </a:r>
            <a:r>
              <a:rPr lang="en-US" dirty="0"/>
              <a:t>, 1966.</a:t>
            </a:r>
          </a:p>
          <a:p>
            <a:r>
              <a:rPr lang="en-US" dirty="0"/>
              <a:t>Shakespeare’s plays had rewritten versions with different endings in the Restoration (18</a:t>
            </a:r>
            <a:r>
              <a:rPr lang="en-US" baseline="30000" dirty="0"/>
              <a:t>th</a:t>
            </a:r>
            <a:r>
              <a:rPr lang="en-US" dirty="0"/>
              <a:t> century)</a:t>
            </a:r>
          </a:p>
          <a:p>
            <a:r>
              <a:rPr lang="en-US" dirty="0"/>
              <a:t>Theory of adaptation first only concentrated on literary adaptations to screen</a:t>
            </a:r>
          </a:p>
          <a:p>
            <a:r>
              <a:rPr lang="en-US" dirty="0"/>
              <a:t>Brian McFarlane: </a:t>
            </a:r>
            <a:r>
              <a:rPr lang="en-US" i="1" dirty="0"/>
              <a:t>Novel to Film</a:t>
            </a:r>
            <a:r>
              <a:rPr lang="en-US" dirty="0"/>
              <a:t>, 1996.</a:t>
            </a:r>
          </a:p>
          <a:p>
            <a:endParaRPr lang="en-US" dirty="0"/>
          </a:p>
        </p:txBody>
      </p:sp>
    </p:spTree>
    <p:extLst>
      <p:ext uri="{BB962C8B-B14F-4D97-AF65-F5344CB8AC3E}">
        <p14:creationId xmlns:p14="http://schemas.microsoft.com/office/powerpoint/2010/main" val="371111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33DF-9E9F-2A4F-BD57-01E0302F7FD8}"/>
              </a:ext>
            </a:extLst>
          </p:cNvPr>
          <p:cNvSpPr>
            <a:spLocks noGrp="1"/>
          </p:cNvSpPr>
          <p:nvPr>
            <p:ph type="title"/>
          </p:nvPr>
        </p:nvSpPr>
        <p:spPr/>
        <p:txBody>
          <a:bodyPr/>
          <a:lstStyle/>
          <a:p>
            <a:r>
              <a:rPr lang="en-US" dirty="0"/>
              <a:t>Adaptation, and it’s theories</a:t>
            </a:r>
          </a:p>
        </p:txBody>
      </p:sp>
      <p:sp>
        <p:nvSpPr>
          <p:cNvPr id="3" name="Content Placeholder 2">
            <a:extLst>
              <a:ext uri="{FF2B5EF4-FFF2-40B4-BE49-F238E27FC236}">
                <a16:creationId xmlns:a16="http://schemas.microsoft.com/office/drawing/2014/main" id="{B8EB9D17-7555-2343-82A0-B8CFDC860F36}"/>
              </a:ext>
            </a:extLst>
          </p:cNvPr>
          <p:cNvSpPr>
            <a:spLocks noGrp="1"/>
          </p:cNvSpPr>
          <p:nvPr>
            <p:ph idx="1"/>
          </p:nvPr>
        </p:nvSpPr>
        <p:spPr/>
        <p:txBody>
          <a:bodyPr/>
          <a:lstStyle/>
          <a:p>
            <a:r>
              <a:rPr lang="en-US" dirty="0"/>
              <a:t>Later theorists expanded it to every possibility: novel to film, film to novel, film to film, drama to novel, novel to video games and so on.</a:t>
            </a:r>
          </a:p>
          <a:p>
            <a:r>
              <a:rPr lang="en-US" dirty="0"/>
              <a:t>Linda Hutcheon: </a:t>
            </a:r>
            <a:r>
              <a:rPr lang="en-US" i="1" dirty="0"/>
              <a:t>A Theory of Adaptation </a:t>
            </a:r>
            <a:r>
              <a:rPr lang="en-US" dirty="0"/>
              <a:t>– is the most expansive an thorough description so far.</a:t>
            </a:r>
          </a:p>
          <a:p>
            <a:pPr marL="0" indent="0">
              <a:buNone/>
            </a:pPr>
            <a:r>
              <a:rPr lang="en-US" dirty="0"/>
              <a:t>Defines adaptations as:</a:t>
            </a:r>
          </a:p>
          <a:p>
            <a:pPr marL="342900" indent="-342900">
              <a:buAutoNum type="arabicPeriod"/>
            </a:pPr>
            <a:r>
              <a:rPr lang="en-US" dirty="0"/>
              <a:t>Formal entity or product: transposition of a work that can involve a shift of medium</a:t>
            </a:r>
          </a:p>
          <a:p>
            <a:pPr marL="342900" indent="-342900">
              <a:buAutoNum type="arabicPeriod"/>
            </a:pPr>
            <a:r>
              <a:rPr lang="en-US" dirty="0"/>
              <a:t>Process of creation: it involves re-interpretation and re-creation, appropriation, salvaging</a:t>
            </a:r>
          </a:p>
          <a:p>
            <a:pPr marL="342900" indent="-342900">
              <a:buAutoNum type="arabicPeriod"/>
            </a:pPr>
            <a:r>
              <a:rPr lang="en-US" dirty="0"/>
              <a:t>Process of reception: it is a form of intertextuality – it is engaged with the adapted work</a:t>
            </a:r>
          </a:p>
        </p:txBody>
      </p:sp>
    </p:spTree>
    <p:extLst>
      <p:ext uri="{BB962C8B-B14F-4D97-AF65-F5344CB8AC3E}">
        <p14:creationId xmlns:p14="http://schemas.microsoft.com/office/powerpoint/2010/main" val="46588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6F9D-2E33-E741-AFE4-C6327193DAEA}"/>
              </a:ext>
            </a:extLst>
          </p:cNvPr>
          <p:cNvSpPr>
            <a:spLocks noGrp="1"/>
          </p:cNvSpPr>
          <p:nvPr>
            <p:ph type="title"/>
          </p:nvPr>
        </p:nvSpPr>
        <p:spPr/>
        <p:txBody>
          <a:bodyPr>
            <a:normAutofit/>
          </a:bodyPr>
          <a:lstStyle/>
          <a:p>
            <a:r>
              <a:rPr lang="en-US" sz="3600" dirty="0"/>
              <a:t>Rosencrantz and Guildenstern are Dead</a:t>
            </a:r>
          </a:p>
        </p:txBody>
      </p:sp>
      <p:sp>
        <p:nvSpPr>
          <p:cNvPr id="3" name="Content Placeholder 2">
            <a:extLst>
              <a:ext uri="{FF2B5EF4-FFF2-40B4-BE49-F238E27FC236}">
                <a16:creationId xmlns:a16="http://schemas.microsoft.com/office/drawing/2014/main" id="{A0FDF17E-C63D-534E-8E1C-402736AAA80A}"/>
              </a:ext>
            </a:extLst>
          </p:cNvPr>
          <p:cNvSpPr>
            <a:spLocks noGrp="1"/>
          </p:cNvSpPr>
          <p:nvPr>
            <p:ph idx="1"/>
          </p:nvPr>
        </p:nvSpPr>
        <p:spPr>
          <a:xfrm>
            <a:off x="1066800" y="3299254"/>
            <a:ext cx="8213124" cy="2735786"/>
          </a:xfrm>
        </p:spPr>
        <p:txBody>
          <a:bodyPr/>
          <a:lstStyle/>
          <a:p>
            <a:r>
              <a:rPr lang="en-US" dirty="0"/>
              <a:t>Two insignificant characters from Hamlet become main characters</a:t>
            </a:r>
          </a:p>
          <a:p>
            <a:r>
              <a:rPr lang="en-US" dirty="0"/>
              <a:t>The last words of the play become the title</a:t>
            </a:r>
          </a:p>
          <a:p>
            <a:r>
              <a:rPr lang="en-US" dirty="0"/>
              <a:t>Two characters ultimately looking for their role. Is it a tragedy or a comedy?</a:t>
            </a:r>
          </a:p>
          <a:p>
            <a:r>
              <a:rPr lang="en-US" dirty="0"/>
              <a:t>Can you understand the play without knowing </a:t>
            </a:r>
            <a:r>
              <a:rPr lang="en-US" i="1" dirty="0"/>
              <a:t>Hamlet</a:t>
            </a:r>
            <a:r>
              <a:rPr lang="en-US" dirty="0"/>
              <a:t>?</a:t>
            </a:r>
          </a:p>
          <a:p>
            <a:r>
              <a:rPr lang="en-US" dirty="0"/>
              <a:t>Does the play give any commentaries on Shakespeare’s play?</a:t>
            </a:r>
          </a:p>
          <a:p>
            <a:r>
              <a:rPr lang="en-US" dirty="0"/>
              <a:t>Does knowing </a:t>
            </a:r>
            <a:r>
              <a:rPr lang="en-US" i="1" dirty="0"/>
              <a:t>Hamlet</a:t>
            </a:r>
            <a:r>
              <a:rPr lang="en-US" dirty="0"/>
              <a:t> change your perception of the play?</a:t>
            </a:r>
          </a:p>
          <a:p>
            <a:pPr marL="0" indent="0">
              <a:spcBef>
                <a:spcPts val="0"/>
              </a:spcBef>
              <a:buNone/>
            </a:pPr>
            <a:endParaRPr lang="en-US" sz="1400" dirty="0"/>
          </a:p>
          <a:p>
            <a:endParaRPr lang="en-US" dirty="0"/>
          </a:p>
        </p:txBody>
      </p:sp>
      <p:sp>
        <p:nvSpPr>
          <p:cNvPr id="4" name="TextBox 3">
            <a:extLst>
              <a:ext uri="{FF2B5EF4-FFF2-40B4-BE49-F238E27FC236}">
                <a16:creationId xmlns:a16="http://schemas.microsoft.com/office/drawing/2014/main" id="{C57DC685-7254-5C44-BE8E-B0C72EBC4731}"/>
              </a:ext>
            </a:extLst>
          </p:cNvPr>
          <p:cNvSpPr txBox="1"/>
          <p:nvPr/>
        </p:nvSpPr>
        <p:spPr>
          <a:xfrm>
            <a:off x="7858897" y="1655805"/>
            <a:ext cx="3855308" cy="1846659"/>
          </a:xfrm>
          <a:prstGeom prst="rect">
            <a:avLst/>
          </a:prstGeom>
          <a:noFill/>
        </p:spPr>
        <p:txBody>
          <a:bodyPr wrap="square" rtlCol="0">
            <a:spAutoFit/>
          </a:bodyPr>
          <a:lstStyle/>
          <a:p>
            <a:r>
              <a:rPr lang="en-US" sz="1200" dirty="0"/>
              <a:t>No! I am not Prince Hamlet, nor was meant to be; </a:t>
            </a:r>
          </a:p>
          <a:p>
            <a:r>
              <a:rPr lang="en-US" sz="1200" dirty="0"/>
              <a:t>Am an attendant lord, one that will do</a:t>
            </a:r>
            <a:br>
              <a:rPr lang="en-US" sz="1200" dirty="0"/>
            </a:br>
            <a:r>
              <a:rPr lang="en-US" sz="1200" dirty="0"/>
              <a:t>To swell a progress, start a scene or two,</a:t>
            </a:r>
            <a:br>
              <a:rPr lang="en-US" sz="1200" dirty="0"/>
            </a:br>
            <a:r>
              <a:rPr lang="en-US" sz="1200" dirty="0"/>
              <a:t>Advise the prince; no doubt, an easy tool, Deferential, glad to be of use,</a:t>
            </a:r>
          </a:p>
          <a:p>
            <a:r>
              <a:rPr lang="en-US" sz="1200" dirty="0"/>
              <a:t>Politic, cautious, and meticulous; </a:t>
            </a:r>
          </a:p>
          <a:p>
            <a:r>
              <a:rPr lang="en-US" sz="1200" dirty="0"/>
              <a:t>(T. S. Eliot's </a:t>
            </a:r>
            <a:r>
              <a:rPr lang="en-US" sz="1200" i="1" dirty="0"/>
              <a:t>The Love Song of J. Alfred Prufrock, 1917) </a:t>
            </a:r>
            <a:endParaRPr lang="en-US" sz="1050" dirty="0"/>
          </a:p>
          <a:p>
            <a:endParaRPr lang="en-US" dirty="0"/>
          </a:p>
        </p:txBody>
      </p:sp>
    </p:spTree>
    <p:extLst>
      <p:ext uri="{BB962C8B-B14F-4D97-AF65-F5344CB8AC3E}">
        <p14:creationId xmlns:p14="http://schemas.microsoft.com/office/powerpoint/2010/main" val="779403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BFB1-C927-D646-863C-32F4046E1C44}"/>
              </a:ext>
            </a:extLst>
          </p:cNvPr>
          <p:cNvSpPr>
            <a:spLocks noGrp="1"/>
          </p:cNvSpPr>
          <p:nvPr>
            <p:ph type="title"/>
          </p:nvPr>
        </p:nvSpPr>
        <p:spPr/>
        <p:txBody>
          <a:bodyPr>
            <a:normAutofit/>
          </a:bodyPr>
          <a:lstStyle/>
          <a:p>
            <a:r>
              <a:rPr lang="en-US" sz="3600" dirty="0"/>
              <a:t>Rosencrantz and Guildenstern are Dead</a:t>
            </a:r>
          </a:p>
        </p:txBody>
      </p:sp>
      <p:sp>
        <p:nvSpPr>
          <p:cNvPr id="3" name="Content Placeholder 2">
            <a:extLst>
              <a:ext uri="{FF2B5EF4-FFF2-40B4-BE49-F238E27FC236}">
                <a16:creationId xmlns:a16="http://schemas.microsoft.com/office/drawing/2014/main" id="{2B8D6810-83C9-7444-A42D-216DE296D5F3}"/>
              </a:ext>
            </a:extLst>
          </p:cNvPr>
          <p:cNvSpPr>
            <a:spLocks noGrp="1"/>
          </p:cNvSpPr>
          <p:nvPr>
            <p:ph idx="1"/>
          </p:nvPr>
        </p:nvSpPr>
        <p:spPr/>
        <p:txBody>
          <a:bodyPr>
            <a:normAutofit/>
          </a:bodyPr>
          <a:lstStyle/>
          <a:p>
            <a:pPr marL="0" indent="0">
              <a:buNone/>
            </a:pPr>
            <a:r>
              <a:rPr lang="en-US" dirty="0"/>
              <a:t>Existential questions:</a:t>
            </a:r>
          </a:p>
          <a:p>
            <a:pPr marL="0" indent="0" algn="just">
              <a:buNone/>
            </a:pPr>
            <a:r>
              <a:rPr lang="en-US" sz="1600" dirty="0"/>
              <a:t>” All your life you live so close to truth, it becomes a permanent blur in the corner of your eye, and when something nudges it into outline it is like being ambushed by a grotesque. “ </a:t>
            </a:r>
          </a:p>
          <a:p>
            <a:r>
              <a:rPr lang="en-US" dirty="0"/>
              <a:t>What questions do they bring up during the play?</a:t>
            </a:r>
          </a:p>
          <a:p>
            <a:r>
              <a:rPr lang="en-US" dirty="0"/>
              <a:t>How do they think of death?</a:t>
            </a:r>
          </a:p>
          <a:p>
            <a:r>
              <a:rPr lang="en-US" dirty="0"/>
              <a:t>Do they have free choice or was everything determined?</a:t>
            </a:r>
          </a:p>
          <a:p>
            <a:pPr marL="0" indent="0">
              <a:buNone/>
            </a:pPr>
            <a:r>
              <a:rPr lang="en-US" dirty="0"/>
              <a:t>They don’t seem to remember anything before they were on the road. Are they even real people?</a:t>
            </a:r>
          </a:p>
          <a:p>
            <a:r>
              <a:rPr lang="en-US" dirty="0"/>
              <a:t>The play is looking at what the characters do behind the scene, when they are not on stage (not the actors)</a:t>
            </a:r>
          </a:p>
          <a:p>
            <a:pPr marL="0" indent="0">
              <a:buNone/>
            </a:pPr>
            <a:endParaRPr lang="en-US" dirty="0"/>
          </a:p>
          <a:p>
            <a:endParaRPr lang="en-US" dirty="0"/>
          </a:p>
        </p:txBody>
      </p:sp>
    </p:spTree>
    <p:extLst>
      <p:ext uri="{BB962C8B-B14F-4D97-AF65-F5344CB8AC3E}">
        <p14:creationId xmlns:p14="http://schemas.microsoft.com/office/powerpoint/2010/main" val="90028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8780-2E96-E347-998C-1C0EA57816ED}"/>
              </a:ext>
            </a:extLst>
          </p:cNvPr>
          <p:cNvSpPr>
            <a:spLocks noGrp="1"/>
          </p:cNvSpPr>
          <p:nvPr>
            <p:ph type="title"/>
          </p:nvPr>
        </p:nvSpPr>
        <p:spPr>
          <a:xfrm>
            <a:off x="6579450" y="727627"/>
            <a:ext cx="4957553" cy="1645920"/>
          </a:xfrm>
        </p:spPr>
        <p:txBody>
          <a:bodyPr>
            <a:normAutofit/>
          </a:bodyPr>
          <a:lstStyle/>
          <a:p>
            <a:r>
              <a:rPr lang="en-US" sz="4400"/>
              <a:t>Plays within plays within plays…</a:t>
            </a:r>
          </a:p>
        </p:txBody>
      </p:sp>
      <p:sp>
        <p:nvSpPr>
          <p:cNvPr id="71" name="Rectangle 70">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3" name="Rectangle 72">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5122" name="Picture 2" descr="Image result for mise en abyme">
            <a:extLst>
              <a:ext uri="{FF2B5EF4-FFF2-40B4-BE49-F238E27FC236}">
                <a16:creationId xmlns:a16="http://schemas.microsoft.com/office/drawing/2014/main" id="{277D9838-4E06-5B4B-ADDB-27B7E78F1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017" y="1884833"/>
            <a:ext cx="4414438" cy="31011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107E7E0-7ABA-C744-8E96-23DC75F3569C}"/>
              </a:ext>
            </a:extLst>
          </p:cNvPr>
          <p:cNvSpPr>
            <a:spLocks noGrp="1"/>
          </p:cNvSpPr>
          <p:nvPr>
            <p:ph idx="1"/>
          </p:nvPr>
        </p:nvSpPr>
        <p:spPr>
          <a:xfrm>
            <a:off x="6579450" y="2538919"/>
            <a:ext cx="4957554" cy="3496120"/>
          </a:xfrm>
        </p:spPr>
        <p:txBody>
          <a:bodyPr>
            <a:normAutofit lnSpcReduction="10000"/>
          </a:bodyPr>
          <a:lstStyle/>
          <a:p>
            <a:r>
              <a:rPr lang="en-US" dirty="0" err="1"/>
              <a:t>Mise</a:t>
            </a:r>
            <a:r>
              <a:rPr lang="en-US" dirty="0"/>
              <a:t>-</a:t>
            </a:r>
            <a:r>
              <a:rPr lang="en-US" dirty="0" err="1"/>
              <a:t>en</a:t>
            </a:r>
            <a:r>
              <a:rPr lang="en-US" dirty="0"/>
              <a:t>-abyme</a:t>
            </a:r>
          </a:p>
          <a:p>
            <a:r>
              <a:rPr lang="en-US" dirty="0"/>
              <a:t> The perpetual repetition of watching and being watched</a:t>
            </a:r>
          </a:p>
          <a:p>
            <a:r>
              <a:rPr lang="en-US" dirty="0"/>
              <a:t>Perpetual repetition of death</a:t>
            </a:r>
          </a:p>
          <a:p>
            <a:r>
              <a:rPr lang="en-US" dirty="0"/>
              <a:t>Perpetual repetition of coin tossing</a:t>
            </a:r>
          </a:p>
          <a:p>
            <a:r>
              <a:rPr lang="en-US" dirty="0"/>
              <a:t>Repetition of questions</a:t>
            </a:r>
          </a:p>
          <a:p>
            <a:r>
              <a:rPr lang="en-US" dirty="0"/>
              <a:t>Audience watches R and G watching the play within a play scene</a:t>
            </a:r>
          </a:p>
          <a:p>
            <a:r>
              <a:rPr lang="en-US" dirty="0"/>
              <a:t>Does this mean that everything repeats itself?</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32016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2C2D-A6DA-ED46-A015-08FF9B564599}"/>
              </a:ext>
            </a:extLst>
          </p:cNvPr>
          <p:cNvSpPr>
            <a:spLocks noGrp="1"/>
          </p:cNvSpPr>
          <p:nvPr>
            <p:ph type="title"/>
          </p:nvPr>
        </p:nvSpPr>
        <p:spPr/>
        <p:txBody>
          <a:bodyPr/>
          <a:lstStyle/>
          <a:p>
            <a:r>
              <a:rPr lang="en-US" dirty="0"/>
              <a:t>Stoppard and his time</a:t>
            </a:r>
          </a:p>
        </p:txBody>
      </p:sp>
      <p:sp>
        <p:nvSpPr>
          <p:cNvPr id="3" name="Content Placeholder 2">
            <a:extLst>
              <a:ext uri="{FF2B5EF4-FFF2-40B4-BE49-F238E27FC236}">
                <a16:creationId xmlns:a16="http://schemas.microsoft.com/office/drawing/2014/main" id="{8E4FFA97-72D4-4049-B667-AB2A4CD85B60}"/>
              </a:ext>
            </a:extLst>
          </p:cNvPr>
          <p:cNvSpPr>
            <a:spLocks noGrp="1"/>
          </p:cNvSpPr>
          <p:nvPr>
            <p:ph idx="1"/>
          </p:nvPr>
        </p:nvSpPr>
        <p:spPr/>
        <p:txBody>
          <a:bodyPr>
            <a:normAutofit lnSpcReduction="10000"/>
          </a:bodyPr>
          <a:lstStyle/>
          <a:p>
            <a:r>
              <a:rPr lang="en-US" dirty="0"/>
              <a:t>Stoppard is perhaps best </a:t>
            </a:r>
            <a:r>
              <a:rPr lang="en-US" dirty="0" err="1"/>
              <a:t>characterised</a:t>
            </a:r>
            <a:r>
              <a:rPr lang="en-US" dirty="0"/>
              <a:t> as a post-modernist writer, someone who self-consciously interrogates and reflects upon the fragments of the culture he has inherited. (Robert Gordon, 1991)</a:t>
            </a:r>
          </a:p>
          <a:p>
            <a:pPr marL="0" indent="0">
              <a:buNone/>
            </a:pPr>
            <a:r>
              <a:rPr lang="en-US" dirty="0"/>
              <a:t>Post-war dramas:</a:t>
            </a:r>
          </a:p>
          <a:p>
            <a:r>
              <a:rPr lang="en-US" dirty="0"/>
              <a:t>Tradition of characters that are not heroes</a:t>
            </a:r>
          </a:p>
          <a:p>
            <a:r>
              <a:rPr lang="en-US" dirty="0"/>
              <a:t>Typically in Beckett’s plays (</a:t>
            </a:r>
            <a:r>
              <a:rPr lang="en-US" i="1" dirty="0"/>
              <a:t>Waiting for Godot</a:t>
            </a:r>
            <a:r>
              <a:rPr lang="en-US" dirty="0"/>
              <a:t>, especially </a:t>
            </a:r>
            <a:r>
              <a:rPr lang="en-US" i="1" dirty="0"/>
              <a:t>Endgame</a:t>
            </a:r>
            <a:r>
              <a:rPr lang="en-US" dirty="0"/>
              <a:t>)</a:t>
            </a:r>
          </a:p>
          <a:p>
            <a:r>
              <a:rPr lang="en-US" dirty="0"/>
              <a:t>Characters waiting for their doom to come</a:t>
            </a:r>
          </a:p>
          <a:p>
            <a:r>
              <a:rPr lang="en-US" dirty="0"/>
              <a:t>Did they ever had a choice?</a:t>
            </a:r>
          </a:p>
          <a:p>
            <a:pPr marL="0" indent="0">
              <a:buNone/>
            </a:pPr>
            <a:endParaRPr lang="en-US" dirty="0"/>
          </a:p>
          <a:p>
            <a:pPr marL="0" indent="0">
              <a:buNone/>
            </a:pPr>
            <a:r>
              <a:rPr lang="en-US" sz="1600" dirty="0"/>
              <a:t>” GUIL: Our names shouted in a certain dawn ... a message ... a summons... there must have been a </a:t>
            </a:r>
          </a:p>
          <a:p>
            <a:pPr marL="0" indent="0">
              <a:buNone/>
            </a:pPr>
            <a:r>
              <a:rPr lang="en-US" sz="1600" dirty="0"/>
              <a:t>moment, at the beginning, where we could have said-no. But somehow we missed it. “</a:t>
            </a:r>
          </a:p>
          <a:p>
            <a:endParaRPr lang="en-US" dirty="0"/>
          </a:p>
        </p:txBody>
      </p:sp>
    </p:spTree>
    <p:extLst>
      <p:ext uri="{BB962C8B-B14F-4D97-AF65-F5344CB8AC3E}">
        <p14:creationId xmlns:p14="http://schemas.microsoft.com/office/powerpoint/2010/main" val="356513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1F2D-25A1-4D44-B806-C030EAB143AC}"/>
              </a:ext>
            </a:extLst>
          </p:cNvPr>
          <p:cNvSpPr>
            <a:spLocks noGrp="1"/>
          </p:cNvSpPr>
          <p:nvPr>
            <p:ph type="title"/>
          </p:nvPr>
        </p:nvSpPr>
        <p:spPr/>
        <p:txBody>
          <a:bodyPr/>
          <a:lstStyle/>
          <a:p>
            <a:r>
              <a:rPr lang="en-US" dirty="0"/>
              <a:t>Gertrude Talks Back</a:t>
            </a:r>
          </a:p>
        </p:txBody>
      </p:sp>
      <p:sp>
        <p:nvSpPr>
          <p:cNvPr id="3" name="Content Placeholder 2">
            <a:extLst>
              <a:ext uri="{FF2B5EF4-FFF2-40B4-BE49-F238E27FC236}">
                <a16:creationId xmlns:a16="http://schemas.microsoft.com/office/drawing/2014/main" id="{596A2CCD-1AFC-FA41-992D-0565579AA951}"/>
              </a:ext>
            </a:extLst>
          </p:cNvPr>
          <p:cNvSpPr>
            <a:spLocks noGrp="1"/>
          </p:cNvSpPr>
          <p:nvPr>
            <p:ph idx="1"/>
          </p:nvPr>
        </p:nvSpPr>
        <p:spPr/>
        <p:txBody>
          <a:bodyPr/>
          <a:lstStyle/>
          <a:p>
            <a:r>
              <a:rPr lang="en-US" dirty="0"/>
              <a:t>Margaret Atwood, Canadian contemporary author</a:t>
            </a:r>
          </a:p>
          <a:p>
            <a:r>
              <a:rPr lang="en-US" dirty="0"/>
              <a:t>Most of her work deals with complex, ambiguous women, questioning of classical female roles, oppression (</a:t>
            </a:r>
            <a:r>
              <a:rPr lang="en-US" i="1" dirty="0"/>
              <a:t>The Handmaid’s Tale</a:t>
            </a:r>
            <a:r>
              <a:rPr lang="en-US" dirty="0"/>
              <a:t>, </a:t>
            </a:r>
            <a:r>
              <a:rPr lang="en-US" i="1" dirty="0"/>
              <a:t>Alias Grace</a:t>
            </a:r>
            <a:r>
              <a:rPr lang="en-US" dirty="0"/>
              <a:t>, </a:t>
            </a:r>
            <a:r>
              <a:rPr lang="en-US" i="1" dirty="0"/>
              <a:t>The Blind Assassin</a:t>
            </a:r>
            <a:r>
              <a:rPr lang="en-US" dirty="0"/>
              <a:t>)</a:t>
            </a:r>
          </a:p>
          <a:p>
            <a:r>
              <a:rPr lang="en-US" i="1" dirty="0"/>
              <a:t>Gertrude Talks Back </a:t>
            </a:r>
            <a:r>
              <a:rPr lang="en-US" dirty="0"/>
              <a:t>– rewriting canonical portrayal of women</a:t>
            </a:r>
          </a:p>
          <a:p>
            <a:r>
              <a:rPr lang="en-US" dirty="0"/>
              <a:t>Published in a short story collection </a:t>
            </a:r>
            <a:r>
              <a:rPr lang="en-US" i="1" dirty="0"/>
              <a:t>Good Bones</a:t>
            </a:r>
            <a:r>
              <a:rPr lang="en-US" dirty="0"/>
              <a:t> (O. W. Toad, 1992)</a:t>
            </a:r>
          </a:p>
          <a:p>
            <a:pPr marL="0" indent="0">
              <a:buNone/>
            </a:pPr>
            <a:endParaRPr lang="en-US" dirty="0"/>
          </a:p>
          <a:p>
            <a:r>
              <a:rPr lang="en-US" dirty="0"/>
              <a:t>Based on Shakespeare’s play: what do we know of Gertrude?</a:t>
            </a:r>
          </a:p>
          <a:p>
            <a:r>
              <a:rPr lang="en-US" dirty="0"/>
              <a:t>Does Atwood’s approach change the bedroom scene between Hamlet and Gertrude?</a:t>
            </a:r>
          </a:p>
          <a:p>
            <a:r>
              <a:rPr lang="en-US" dirty="0"/>
              <a:t>Can we still talk about Oedipus-complex?</a:t>
            </a:r>
          </a:p>
          <a:p>
            <a:endParaRPr lang="en-US" dirty="0"/>
          </a:p>
          <a:p>
            <a:endParaRPr lang="en-US" dirty="0"/>
          </a:p>
        </p:txBody>
      </p:sp>
    </p:spTree>
    <p:extLst>
      <p:ext uri="{BB962C8B-B14F-4D97-AF65-F5344CB8AC3E}">
        <p14:creationId xmlns:p14="http://schemas.microsoft.com/office/powerpoint/2010/main" val="182239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6048-63F1-A74D-891B-4F188F1BC203}"/>
              </a:ext>
            </a:extLst>
          </p:cNvPr>
          <p:cNvSpPr>
            <a:spLocks noGrp="1"/>
          </p:cNvSpPr>
          <p:nvPr>
            <p:ph type="title"/>
          </p:nvPr>
        </p:nvSpPr>
        <p:spPr/>
        <p:txBody>
          <a:bodyPr/>
          <a:lstStyle/>
          <a:p>
            <a:r>
              <a:rPr lang="en-US" dirty="0"/>
              <a:t>Introduction to Reading Drama</a:t>
            </a:r>
          </a:p>
        </p:txBody>
      </p:sp>
      <p:sp>
        <p:nvSpPr>
          <p:cNvPr id="3" name="Content Placeholder 2">
            <a:extLst>
              <a:ext uri="{FF2B5EF4-FFF2-40B4-BE49-F238E27FC236}">
                <a16:creationId xmlns:a16="http://schemas.microsoft.com/office/drawing/2014/main" id="{24B742A0-C033-8C47-9725-3A0FBB3BB481}"/>
              </a:ext>
            </a:extLst>
          </p:cNvPr>
          <p:cNvSpPr>
            <a:spLocks noGrp="1"/>
          </p:cNvSpPr>
          <p:nvPr>
            <p:ph idx="1"/>
          </p:nvPr>
        </p:nvSpPr>
        <p:spPr>
          <a:xfrm>
            <a:off x="1066800" y="1840230"/>
            <a:ext cx="10058400" cy="4194810"/>
          </a:xfrm>
        </p:spPr>
        <p:txBody>
          <a:bodyPr>
            <a:normAutofit/>
          </a:bodyPr>
          <a:lstStyle/>
          <a:p>
            <a:pPr marL="0" indent="0">
              <a:buNone/>
            </a:pPr>
            <a:r>
              <a:rPr lang="en-US" dirty="0"/>
              <a:t>Origins: rituals, games of make-belief, imitative action. Later fertility plays, where Spring was battling Winter, then conflicts of people and the supernatural. Dramas were written for the live performances.</a:t>
            </a:r>
          </a:p>
          <a:p>
            <a:r>
              <a:rPr lang="en-US" dirty="0"/>
              <a:t>Greek drama – social and cultural event. Renaissance drama – popular culture. From 17</a:t>
            </a:r>
            <a:r>
              <a:rPr lang="en-US" baseline="30000" dirty="0"/>
              <a:t>th</a:t>
            </a:r>
            <a:r>
              <a:rPr lang="en-US" dirty="0"/>
              <a:t> century drama slowly becomes high culture, huge theatre buildings appear.</a:t>
            </a:r>
          </a:p>
          <a:p>
            <a:r>
              <a:rPr lang="en-US" dirty="0"/>
              <a:t>The main modes of drama: tragedy, comedy, romance, satire, tragicomedy</a:t>
            </a:r>
          </a:p>
          <a:p>
            <a:r>
              <a:rPr lang="en-US" dirty="0"/>
              <a:t>Specific identifiable form: dialogue, stage directions, names, author-narrator not visible</a:t>
            </a:r>
          </a:p>
          <a:p>
            <a:pPr lvl="1"/>
            <a:r>
              <a:rPr lang="en-US" dirty="0"/>
              <a:t>Odd example: </a:t>
            </a:r>
            <a:r>
              <a:rPr lang="en-US" dirty="0">
                <a:hlinkClick r:id="rId2"/>
              </a:rPr>
              <a:t>http://members.efn.org/~dredmond/Hamletmachine.PDF</a:t>
            </a:r>
            <a:endParaRPr lang="en-US" dirty="0"/>
          </a:p>
          <a:p>
            <a:r>
              <a:rPr lang="en-US" dirty="0"/>
              <a:t>Performance studies: one text – many performances (in modern times)</a:t>
            </a:r>
          </a:p>
          <a:p>
            <a:pPr lvl="1"/>
            <a:r>
              <a:rPr lang="en-US" dirty="0"/>
              <a:t>Before printing: many versions existed of one play</a:t>
            </a:r>
          </a:p>
          <a:p>
            <a:r>
              <a:rPr lang="en-US" dirty="0"/>
              <a:t>Drama text vs performance text – drama studies vs performance studies</a:t>
            </a:r>
          </a:p>
          <a:p>
            <a:endParaRPr lang="en-US" dirty="0"/>
          </a:p>
        </p:txBody>
      </p:sp>
    </p:spTree>
    <p:extLst>
      <p:ext uri="{BB962C8B-B14F-4D97-AF65-F5344CB8AC3E}">
        <p14:creationId xmlns:p14="http://schemas.microsoft.com/office/powerpoint/2010/main" val="332919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BA34-87FF-844B-84FE-26D9115AD892}"/>
              </a:ext>
            </a:extLst>
          </p:cNvPr>
          <p:cNvSpPr>
            <a:spLocks noGrp="1"/>
          </p:cNvSpPr>
          <p:nvPr>
            <p:ph type="title"/>
          </p:nvPr>
        </p:nvSpPr>
        <p:spPr/>
        <p:txBody>
          <a:bodyPr/>
          <a:lstStyle/>
          <a:p>
            <a:r>
              <a:rPr lang="en-US" dirty="0"/>
              <a:t>Gertrude Talks Back</a:t>
            </a:r>
          </a:p>
        </p:txBody>
      </p:sp>
      <p:sp>
        <p:nvSpPr>
          <p:cNvPr id="3" name="Content Placeholder 2">
            <a:extLst>
              <a:ext uri="{FF2B5EF4-FFF2-40B4-BE49-F238E27FC236}">
                <a16:creationId xmlns:a16="http://schemas.microsoft.com/office/drawing/2014/main" id="{63CA6C8D-7838-4445-8C9E-6398F8204F82}"/>
              </a:ext>
            </a:extLst>
          </p:cNvPr>
          <p:cNvSpPr>
            <a:spLocks noGrp="1"/>
          </p:cNvSpPr>
          <p:nvPr>
            <p:ph idx="1"/>
          </p:nvPr>
        </p:nvSpPr>
        <p:spPr/>
        <p:txBody>
          <a:bodyPr/>
          <a:lstStyle/>
          <a:p>
            <a:r>
              <a:rPr lang="en-US" dirty="0"/>
              <a:t>“The character of Hamlets mother has posed problems of interpretation to readers, critics and performers, past and present, and has been variously or simultaneously appraised as a symbol of female wantonness, the object of Hamlets Oedipus complex, and an example of female submissiveness to the male principle (Hamlets as much as Claudius). Like other revisionist rewritings produced by women writers in the last few decades, Margaret Atwood’s short story challenges received concepts of the female, and particularly the ‘Frailty, thy name is woman’ notion that has marked so much canonical literature.”</a:t>
            </a:r>
          </a:p>
          <a:p>
            <a:r>
              <a:rPr lang="en-US" dirty="0"/>
              <a:t>Based on Shakespeare’s </a:t>
            </a:r>
            <a:r>
              <a:rPr lang="en-US" i="1" dirty="0"/>
              <a:t>Hamlet</a:t>
            </a:r>
            <a:r>
              <a:rPr lang="en-US" dirty="0"/>
              <a:t>, do we know if Gertrude took part in the murder of the King?</a:t>
            </a:r>
          </a:p>
          <a:p>
            <a:r>
              <a:rPr lang="en-US" dirty="0"/>
              <a:t>By admitting the murder, what changes?</a:t>
            </a:r>
          </a:p>
        </p:txBody>
      </p:sp>
    </p:spTree>
    <p:extLst>
      <p:ext uri="{BB962C8B-B14F-4D97-AF65-F5344CB8AC3E}">
        <p14:creationId xmlns:p14="http://schemas.microsoft.com/office/powerpoint/2010/main" val="2206086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BCC5-395D-C247-A935-D66EABEE2C77}"/>
              </a:ext>
            </a:extLst>
          </p:cNvPr>
          <p:cNvSpPr>
            <a:spLocks noGrp="1"/>
          </p:cNvSpPr>
          <p:nvPr>
            <p:ph type="title"/>
          </p:nvPr>
        </p:nvSpPr>
        <p:spPr/>
        <p:txBody>
          <a:bodyPr/>
          <a:lstStyle/>
          <a:p>
            <a:r>
              <a:rPr lang="en-US" dirty="0"/>
              <a:t>Two adaptations</a:t>
            </a:r>
          </a:p>
        </p:txBody>
      </p:sp>
      <p:sp>
        <p:nvSpPr>
          <p:cNvPr id="3" name="Content Placeholder 2">
            <a:extLst>
              <a:ext uri="{FF2B5EF4-FFF2-40B4-BE49-F238E27FC236}">
                <a16:creationId xmlns:a16="http://schemas.microsoft.com/office/drawing/2014/main" id="{84A5E5F6-7AF4-3C42-90A5-6B9D258914A1}"/>
              </a:ext>
            </a:extLst>
          </p:cNvPr>
          <p:cNvSpPr>
            <a:spLocks noGrp="1"/>
          </p:cNvSpPr>
          <p:nvPr>
            <p:ph idx="1"/>
          </p:nvPr>
        </p:nvSpPr>
        <p:spPr/>
        <p:txBody>
          <a:bodyPr/>
          <a:lstStyle/>
          <a:p>
            <a:r>
              <a:rPr lang="en-US" dirty="0"/>
              <a:t>What is the similarity between the two adaptations?</a:t>
            </a:r>
          </a:p>
          <a:p>
            <a:r>
              <a:rPr lang="en-US" dirty="0"/>
              <a:t>How do they approach the original text and the original plot?</a:t>
            </a:r>
          </a:p>
          <a:p>
            <a:r>
              <a:rPr lang="en-US" dirty="0"/>
              <a:t>Do they change the plot of the Shakespearean play?</a:t>
            </a:r>
          </a:p>
          <a:p>
            <a:r>
              <a:rPr lang="en-US" dirty="0"/>
              <a:t>Do they add anything to the intertext of the play?</a:t>
            </a:r>
          </a:p>
          <a:p>
            <a:endParaRPr lang="en-US" dirty="0"/>
          </a:p>
          <a:p>
            <a:r>
              <a:rPr lang="en-US" dirty="0"/>
              <a:t>Intertextuality: a concept that assumes an interrelationship between texts. These can be similar texts, quotes, allusions, adaptations, parody, translations etc. </a:t>
            </a:r>
          </a:p>
          <a:p>
            <a:r>
              <a:rPr lang="en-US" dirty="0"/>
              <a:t>Hutcheon: the intertextual cloud of a certain work contains the adaptations and the original text as well. They should be treated equally.</a:t>
            </a:r>
          </a:p>
        </p:txBody>
      </p:sp>
    </p:spTree>
    <p:extLst>
      <p:ext uri="{BB962C8B-B14F-4D97-AF65-F5344CB8AC3E}">
        <p14:creationId xmlns:p14="http://schemas.microsoft.com/office/powerpoint/2010/main" val="365469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6B6C-8AE4-5441-9C2E-D0F185C3E8CB}"/>
              </a:ext>
            </a:extLst>
          </p:cNvPr>
          <p:cNvSpPr>
            <a:spLocks noGrp="1"/>
          </p:cNvSpPr>
          <p:nvPr>
            <p:ph type="title"/>
          </p:nvPr>
        </p:nvSpPr>
        <p:spPr/>
        <p:txBody>
          <a:bodyPr/>
          <a:lstStyle/>
          <a:p>
            <a:r>
              <a:rPr lang="en-US" dirty="0"/>
              <a:t>Introduction to Reading Drama</a:t>
            </a:r>
          </a:p>
        </p:txBody>
      </p:sp>
      <p:sp>
        <p:nvSpPr>
          <p:cNvPr id="3" name="Content Placeholder 2">
            <a:extLst>
              <a:ext uri="{FF2B5EF4-FFF2-40B4-BE49-F238E27FC236}">
                <a16:creationId xmlns:a16="http://schemas.microsoft.com/office/drawing/2014/main" id="{A0C6898F-9FE3-8640-ACBF-DB3893AF70A3}"/>
              </a:ext>
            </a:extLst>
          </p:cNvPr>
          <p:cNvSpPr>
            <a:spLocks noGrp="1"/>
          </p:cNvSpPr>
          <p:nvPr>
            <p:ph idx="1"/>
          </p:nvPr>
        </p:nvSpPr>
        <p:spPr/>
        <p:txBody>
          <a:bodyPr/>
          <a:lstStyle/>
          <a:p>
            <a:r>
              <a:rPr lang="en-US" dirty="0"/>
              <a:t>What kind of stage was the play written for? </a:t>
            </a:r>
          </a:p>
          <a:p>
            <a:r>
              <a:rPr lang="en-US" dirty="0"/>
              <a:t>When we read a drama, for the understanding of the possible worlds represented in the text it is often indispensable to know </a:t>
            </a:r>
            <a:r>
              <a:rPr lang="en-US" b="1" dirty="0"/>
              <a:t>the kind of theatre and the kind of representational logic </a:t>
            </a:r>
            <a:r>
              <a:rPr lang="en-US" dirty="0"/>
              <a:t>of the stage for which the text was intended.</a:t>
            </a:r>
          </a:p>
          <a:p>
            <a:r>
              <a:rPr lang="en-US" dirty="0"/>
              <a:t>Horizon of expectations: if you don’ know the circumstances, you might have a different interpretation, or even not see hidden meanings in a play.</a:t>
            </a:r>
          </a:p>
          <a:p>
            <a:r>
              <a:rPr lang="en-US" dirty="0"/>
              <a:t>In each era drama was presented in different ways: different shapes of theatres, attitudes, women played by men, masks, high culture or popular culture theatres, religious or secular topics etc.</a:t>
            </a:r>
          </a:p>
          <a:p>
            <a:r>
              <a:rPr lang="en-US" dirty="0"/>
              <a:t>Stages were always changing according to to historical-cultural context</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8220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1F97-13AC-8F4E-952F-8E2A1794D0CA}"/>
              </a:ext>
            </a:extLst>
          </p:cNvPr>
          <p:cNvSpPr>
            <a:spLocks noGrp="1"/>
          </p:cNvSpPr>
          <p:nvPr>
            <p:ph type="title"/>
          </p:nvPr>
        </p:nvSpPr>
        <p:spPr/>
        <p:txBody>
          <a:bodyPr/>
          <a:lstStyle/>
          <a:p>
            <a:r>
              <a:rPr lang="en-US" dirty="0"/>
              <a:t>Drama text</a:t>
            </a:r>
          </a:p>
        </p:txBody>
      </p:sp>
      <p:sp>
        <p:nvSpPr>
          <p:cNvPr id="3" name="Content Placeholder 2">
            <a:extLst>
              <a:ext uri="{FF2B5EF4-FFF2-40B4-BE49-F238E27FC236}">
                <a16:creationId xmlns:a16="http://schemas.microsoft.com/office/drawing/2014/main" id="{086D6ACD-70BC-4341-89CC-F9B165B72311}"/>
              </a:ext>
            </a:extLst>
          </p:cNvPr>
          <p:cNvSpPr>
            <a:spLocks noGrp="1"/>
          </p:cNvSpPr>
          <p:nvPr>
            <p:ph idx="1"/>
          </p:nvPr>
        </p:nvSpPr>
        <p:spPr/>
        <p:txBody>
          <a:bodyPr>
            <a:normAutofit/>
          </a:bodyPr>
          <a:lstStyle/>
          <a:p>
            <a:r>
              <a:rPr lang="en-US" b="1" dirty="0"/>
              <a:t>Information gap</a:t>
            </a:r>
            <a:r>
              <a:rPr lang="en-US" dirty="0"/>
              <a:t>: we don’t know anything aside the dialog, have to fill in the gaps</a:t>
            </a:r>
          </a:p>
          <a:p>
            <a:r>
              <a:rPr lang="en-US" dirty="0"/>
              <a:t>“Special attribute of the dramatic text is that </a:t>
            </a:r>
            <a:r>
              <a:rPr lang="en-US" b="1" dirty="0"/>
              <a:t>it uses words to create action </a:t>
            </a:r>
            <a:r>
              <a:rPr lang="en-US" dirty="0"/>
              <a:t>through the dialogue of characters in a situation which is just happening. The dramatic text always concentrates on the here and now of an action, it intensifies the referentiality of the text, and for this purpose it uses a special capacity of language called </a:t>
            </a:r>
            <a:r>
              <a:rPr lang="en-US" b="1" i="1" dirty="0"/>
              <a:t>deixis</a:t>
            </a:r>
            <a:r>
              <a:rPr lang="en-US" dirty="0"/>
              <a:t>.  Deictic language draws the attention to the here and now of the speech act (here, there, now, look, see, etc.)” (Kiss A, </a:t>
            </a:r>
            <a:r>
              <a:rPr lang="en-US" dirty="0" err="1"/>
              <a:t>Matuska</a:t>
            </a:r>
            <a:r>
              <a:rPr lang="en-US" dirty="0"/>
              <a:t> </a:t>
            </a:r>
            <a:r>
              <a:rPr lang="en-US" dirty="0" err="1"/>
              <a:t>Á</a:t>
            </a:r>
            <a:r>
              <a:rPr lang="en-US" dirty="0"/>
              <a:t>., 227)</a:t>
            </a:r>
          </a:p>
          <a:p>
            <a:r>
              <a:rPr lang="en-US" dirty="0"/>
              <a:t>The text as an always changing entity: each published print of the same LWA can be different even today. Text is not as stable as we think.</a:t>
            </a:r>
          </a:p>
          <a:p>
            <a:r>
              <a:rPr lang="en-US" dirty="0"/>
              <a:t>Shakespeare’s Hamlet has three known versions: Q1, Q2, F1.</a:t>
            </a:r>
          </a:p>
          <a:p>
            <a:r>
              <a:rPr lang="en-US" dirty="0"/>
              <a:t>Q1 – called the bad Quarto, probably a transcript by an actor, who worked based on memory</a:t>
            </a:r>
          </a:p>
          <a:p>
            <a:endParaRPr lang="en-US" dirty="0"/>
          </a:p>
          <a:p>
            <a:endParaRPr lang="en-US" dirty="0"/>
          </a:p>
        </p:txBody>
      </p:sp>
    </p:spTree>
    <p:extLst>
      <p:ext uri="{BB962C8B-B14F-4D97-AF65-F5344CB8AC3E}">
        <p14:creationId xmlns:p14="http://schemas.microsoft.com/office/powerpoint/2010/main" val="108234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9B20-CAE1-E848-A20B-28A0D99729B5}"/>
              </a:ext>
            </a:extLst>
          </p:cNvPr>
          <p:cNvSpPr>
            <a:spLocks noGrp="1"/>
          </p:cNvSpPr>
          <p:nvPr>
            <p:ph type="title"/>
          </p:nvPr>
        </p:nvSpPr>
        <p:spPr>
          <a:xfrm>
            <a:off x="6777990" y="727627"/>
            <a:ext cx="4759013" cy="918293"/>
          </a:xfrm>
        </p:spPr>
        <p:txBody>
          <a:bodyPr>
            <a:normAutofit fontScale="90000"/>
          </a:bodyPr>
          <a:lstStyle/>
          <a:p>
            <a:r>
              <a:rPr lang="en-US" sz="3600" dirty="0"/>
              <a:t>Birth of the Renaissance Drama</a:t>
            </a:r>
          </a:p>
        </p:txBody>
      </p:sp>
      <p:sp>
        <p:nvSpPr>
          <p:cNvPr id="71" name="Rectangle 70">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3" name="Rectangle 72">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2050" name="Picture 2" descr="Image result for medieval world view">
            <a:extLst>
              <a:ext uri="{FF2B5EF4-FFF2-40B4-BE49-F238E27FC236}">
                <a16:creationId xmlns:a16="http://schemas.microsoft.com/office/drawing/2014/main" id="{90810A28-62B2-4D45-BC49-0B200C011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017" y="1384251"/>
            <a:ext cx="4414438" cy="41023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F3239E2-2180-824A-B167-EED9C956A730}"/>
              </a:ext>
            </a:extLst>
          </p:cNvPr>
          <p:cNvSpPr>
            <a:spLocks noGrp="1"/>
          </p:cNvSpPr>
          <p:nvPr>
            <p:ph idx="1"/>
          </p:nvPr>
        </p:nvSpPr>
        <p:spPr>
          <a:xfrm>
            <a:off x="6579450" y="1645920"/>
            <a:ext cx="4957554" cy="4389119"/>
          </a:xfrm>
        </p:spPr>
        <p:txBody>
          <a:bodyPr>
            <a:normAutofit/>
          </a:bodyPr>
          <a:lstStyle/>
          <a:p>
            <a:r>
              <a:rPr lang="en-US" dirty="0"/>
              <a:t>Other names: Early-Modern English Drama, Elizabethan Drama</a:t>
            </a:r>
          </a:p>
          <a:p>
            <a:r>
              <a:rPr lang="en-US" dirty="0"/>
              <a:t>Developed from </a:t>
            </a:r>
            <a:r>
              <a:rPr lang="en-US" b="1" dirty="0"/>
              <a:t>Medieval dramas </a:t>
            </a:r>
            <a:r>
              <a:rPr lang="en-US" dirty="0"/>
              <a:t>– morality plays, nativity plays, liturgical dramas</a:t>
            </a:r>
          </a:p>
          <a:p>
            <a:r>
              <a:rPr lang="en-US" dirty="0"/>
              <a:t>Allegorical events and characters: </a:t>
            </a:r>
            <a:r>
              <a:rPr lang="en-US" i="1" dirty="0"/>
              <a:t>Everyman</a:t>
            </a:r>
            <a:r>
              <a:rPr lang="en-US" dirty="0"/>
              <a:t> (cc 1490): </a:t>
            </a:r>
            <a:r>
              <a:rPr lang="en-US" dirty="0" err="1"/>
              <a:t>e.g</a:t>
            </a:r>
            <a:r>
              <a:rPr lang="en-US" dirty="0"/>
              <a:t> </a:t>
            </a:r>
            <a:r>
              <a:rPr lang="en-US" i="1" dirty="0"/>
              <a:t>Mankind</a:t>
            </a:r>
            <a:r>
              <a:rPr lang="en-US" dirty="0"/>
              <a:t> (1475),</a:t>
            </a:r>
          </a:p>
          <a:p>
            <a:r>
              <a:rPr lang="en-US" b="1" dirty="0" err="1"/>
              <a:t>Psychomachia</a:t>
            </a:r>
            <a:r>
              <a:rPr lang="en-US" dirty="0"/>
              <a:t> – fight of opposing spiritual forces (evil and good)</a:t>
            </a:r>
          </a:p>
          <a:p>
            <a:r>
              <a:rPr lang="en-US" dirty="0"/>
              <a:t>1500s – </a:t>
            </a:r>
            <a:r>
              <a:rPr lang="en-US" b="1" dirty="0"/>
              <a:t>interludes</a:t>
            </a:r>
            <a:r>
              <a:rPr lang="en-US" dirty="0"/>
              <a:t>: small allegories played out in ballrooms of the aristocracy</a:t>
            </a:r>
          </a:p>
          <a:p>
            <a:r>
              <a:rPr lang="en-US" dirty="0"/>
              <a:t>Secularization of drama: non-religious themes.</a:t>
            </a:r>
          </a:p>
        </p:txBody>
      </p:sp>
    </p:spTree>
    <p:extLst>
      <p:ext uri="{BB962C8B-B14F-4D97-AF65-F5344CB8AC3E}">
        <p14:creationId xmlns:p14="http://schemas.microsoft.com/office/powerpoint/2010/main" val="361945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02CB-BD11-644E-B4A6-91C14D833D4A}"/>
              </a:ext>
            </a:extLst>
          </p:cNvPr>
          <p:cNvSpPr>
            <a:spLocks noGrp="1"/>
          </p:cNvSpPr>
          <p:nvPr>
            <p:ph type="title"/>
          </p:nvPr>
        </p:nvSpPr>
        <p:spPr/>
        <p:txBody>
          <a:bodyPr>
            <a:normAutofit fontScale="90000"/>
          </a:bodyPr>
          <a:lstStyle/>
          <a:p>
            <a:r>
              <a:rPr lang="en-US" dirty="0"/>
              <a:t>Humanist Movement and Theatre</a:t>
            </a:r>
          </a:p>
        </p:txBody>
      </p:sp>
      <p:sp>
        <p:nvSpPr>
          <p:cNvPr id="3" name="Content Placeholder 2">
            <a:extLst>
              <a:ext uri="{FF2B5EF4-FFF2-40B4-BE49-F238E27FC236}">
                <a16:creationId xmlns:a16="http://schemas.microsoft.com/office/drawing/2014/main" id="{6EC740B8-59E6-5341-A20C-2E5187AB0667}"/>
              </a:ext>
            </a:extLst>
          </p:cNvPr>
          <p:cNvSpPr>
            <a:spLocks noGrp="1"/>
          </p:cNvSpPr>
          <p:nvPr>
            <p:ph idx="1"/>
          </p:nvPr>
        </p:nvSpPr>
        <p:spPr/>
        <p:txBody>
          <a:bodyPr/>
          <a:lstStyle/>
          <a:p>
            <a:r>
              <a:rPr lang="en-US" dirty="0"/>
              <a:t>The influence of classical (</a:t>
            </a:r>
            <a:r>
              <a:rPr lang="en-US" dirty="0" err="1"/>
              <a:t>ie</a:t>
            </a:r>
            <a:r>
              <a:rPr lang="en-US" dirty="0"/>
              <a:t>. Greek and Roman) drama and philosophy.</a:t>
            </a:r>
          </a:p>
          <a:p>
            <a:r>
              <a:rPr lang="en-US" dirty="0"/>
              <a:t>School reform: classical dramas become part of the curriculum</a:t>
            </a:r>
          </a:p>
          <a:p>
            <a:r>
              <a:rPr lang="en-US" dirty="0"/>
              <a:t>Comedy: influence of Plautus and Terrence</a:t>
            </a:r>
          </a:p>
          <a:p>
            <a:r>
              <a:rPr lang="en-US" dirty="0"/>
              <a:t>Tragedy: influence of Seneca (</a:t>
            </a:r>
            <a:r>
              <a:rPr lang="en-US" i="1" dirty="0" err="1"/>
              <a:t>Tenne</a:t>
            </a:r>
            <a:r>
              <a:rPr lang="en-US" i="1" dirty="0"/>
              <a:t> Tragedies </a:t>
            </a:r>
            <a:r>
              <a:rPr lang="en-US" dirty="0"/>
              <a:t>1581) – drama is rhetorical in character : the birth of monologues. </a:t>
            </a:r>
          </a:p>
          <a:p>
            <a:r>
              <a:rPr lang="en-US" dirty="0"/>
              <a:t>Horror, passion become part, but only told and not shown (as in classical dramas)</a:t>
            </a:r>
          </a:p>
          <a:p>
            <a:r>
              <a:rPr lang="en-US" dirty="0"/>
              <a:t>Inns of Court: Cambridge, Oxford. Schools where upper-class men trained to be lawyers. Students and teachers copied classical plays, and rewrote them.</a:t>
            </a:r>
          </a:p>
          <a:p>
            <a:r>
              <a:rPr lang="en-US" dirty="0"/>
              <a:t>First playwrights: Ben Johnson, Thomas Kyd, Christopher Marlow</a:t>
            </a:r>
          </a:p>
        </p:txBody>
      </p:sp>
    </p:spTree>
    <p:extLst>
      <p:ext uri="{BB962C8B-B14F-4D97-AF65-F5344CB8AC3E}">
        <p14:creationId xmlns:p14="http://schemas.microsoft.com/office/powerpoint/2010/main" val="1795006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565B2778-6678-45B6-9A79-C0910CFCA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6EC547B-4042-6142-8C7D-78611D7C9799}"/>
              </a:ext>
            </a:extLst>
          </p:cNvPr>
          <p:cNvSpPr>
            <a:spLocks noGrp="1"/>
          </p:cNvSpPr>
          <p:nvPr>
            <p:ph type="title"/>
          </p:nvPr>
        </p:nvSpPr>
        <p:spPr>
          <a:xfrm>
            <a:off x="868680" y="642593"/>
            <a:ext cx="6281928" cy="934747"/>
          </a:xfrm>
        </p:spPr>
        <p:txBody>
          <a:bodyPr>
            <a:normAutofit/>
          </a:bodyPr>
          <a:lstStyle/>
          <a:p>
            <a:r>
              <a:rPr lang="en-US" sz="3600" dirty="0"/>
              <a:t>The Stage as Microcosm</a:t>
            </a:r>
          </a:p>
        </p:txBody>
      </p:sp>
      <p:sp>
        <p:nvSpPr>
          <p:cNvPr id="3079" name="Content Placeholder 3078">
            <a:extLst>
              <a:ext uri="{FF2B5EF4-FFF2-40B4-BE49-F238E27FC236}">
                <a16:creationId xmlns:a16="http://schemas.microsoft.com/office/drawing/2014/main" id="{DACFC961-007F-44D0-A817-52BCA6ED9E90}"/>
              </a:ext>
            </a:extLst>
          </p:cNvPr>
          <p:cNvSpPr>
            <a:spLocks noGrp="1"/>
          </p:cNvSpPr>
          <p:nvPr>
            <p:ph idx="1"/>
          </p:nvPr>
        </p:nvSpPr>
        <p:spPr>
          <a:xfrm>
            <a:off x="868680" y="1815084"/>
            <a:ext cx="6281928" cy="4219956"/>
          </a:xfrm>
        </p:spPr>
        <p:txBody>
          <a:bodyPr>
            <a:normAutofit/>
          </a:bodyPr>
          <a:lstStyle/>
          <a:p>
            <a:r>
              <a:rPr lang="en-US" dirty="0"/>
              <a:t>Medieval iconography of the micro and macrocosm.</a:t>
            </a:r>
          </a:p>
          <a:p>
            <a:r>
              <a:rPr lang="en-US" dirty="0"/>
              <a:t>Stage is a representation of the world.</a:t>
            </a:r>
          </a:p>
          <a:p>
            <a:r>
              <a:rPr lang="en-US" dirty="0"/>
              <a:t>Balcony: heavens</a:t>
            </a:r>
          </a:p>
          <a:p>
            <a:r>
              <a:rPr lang="en-US" dirty="0"/>
              <a:t>Trap door – door to hell</a:t>
            </a:r>
          </a:p>
          <a:p>
            <a:r>
              <a:rPr lang="en-US" dirty="0"/>
              <a:t>Shape of theatres  round.</a:t>
            </a:r>
          </a:p>
          <a:p>
            <a:r>
              <a:rPr lang="en-US" dirty="0"/>
              <a:t>Public theatres: Rose, Fortune, Swan, Globe</a:t>
            </a:r>
          </a:p>
          <a:p>
            <a:r>
              <a:rPr lang="en-US" dirty="0"/>
              <a:t>Almost 3000 spectators could fit in</a:t>
            </a:r>
          </a:p>
          <a:p>
            <a:r>
              <a:rPr lang="en-US" dirty="0"/>
              <a:t>Outskirts of the town, popular, secular, socially heterogenous, cheap</a:t>
            </a:r>
          </a:p>
          <a:p>
            <a:r>
              <a:rPr lang="en-US" sz="1400" dirty="0"/>
              <a:t>Further reading: </a:t>
            </a:r>
            <a:r>
              <a:rPr lang="en-US" sz="1400" dirty="0" err="1"/>
              <a:t>Fabiny</a:t>
            </a:r>
            <a:r>
              <a:rPr lang="en-US" sz="1400" dirty="0"/>
              <a:t>, Tibor (Ed.). </a:t>
            </a:r>
            <a:r>
              <a:rPr lang="en-US" sz="1400" i="1" dirty="0"/>
              <a:t>Shakespeare and the Emblem. Studies in Renaissance Iconography and Iconology. </a:t>
            </a:r>
            <a:r>
              <a:rPr lang="en-US" sz="1400" dirty="0"/>
              <a:t>Szeged, 1984</a:t>
            </a:r>
            <a:r>
              <a:rPr lang="en-US" dirty="0"/>
              <a:t>.</a:t>
            </a:r>
          </a:p>
        </p:txBody>
      </p:sp>
      <p:sp useBgFill="1">
        <p:nvSpPr>
          <p:cNvPr id="76" name="Rectangle 75">
            <a:extLst>
              <a:ext uri="{FF2B5EF4-FFF2-40B4-BE49-F238E27FC236}">
                <a16:creationId xmlns:a16="http://schemas.microsoft.com/office/drawing/2014/main" id="{82C57F61-3F6E-4BE5-B964-003AA9B35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2" descr="Image result for renaissance stage">
            <a:extLst>
              <a:ext uri="{FF2B5EF4-FFF2-40B4-BE49-F238E27FC236}">
                <a16:creationId xmlns:a16="http://schemas.microsoft.com/office/drawing/2014/main" id="{1CE57690-04A5-BC4C-ACF8-C5D1B57F5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528" y="1448200"/>
            <a:ext cx="3318836" cy="396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8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s://upload.wikimedia.org/wikipedia/commons/d/df/Hamlet.jpg">
            <a:extLst>
              <a:ext uri="{FF2B5EF4-FFF2-40B4-BE49-F238E27FC236}">
                <a16:creationId xmlns:a16="http://schemas.microsoft.com/office/drawing/2014/main" id="{8AE38744-8659-7A40-A1B8-70E977BC8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 r="902" b="-2"/>
          <a:stretch/>
        </p:blipFill>
        <p:spPr bwMode="auto">
          <a:xfrm>
            <a:off x="190846" y="237744"/>
            <a:ext cx="4040033" cy="63825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E7270DF-375F-4ECC-989A-D033E481A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C0A09A7-4A7D-034E-B0E3-F74086E7B9D1}"/>
              </a:ext>
            </a:extLst>
          </p:cNvPr>
          <p:cNvSpPr>
            <a:spLocks noGrp="1"/>
          </p:cNvSpPr>
          <p:nvPr>
            <p:ph type="title"/>
          </p:nvPr>
        </p:nvSpPr>
        <p:spPr>
          <a:xfrm>
            <a:off x="4965192" y="642593"/>
            <a:ext cx="6179058" cy="1254787"/>
          </a:xfrm>
        </p:spPr>
        <p:txBody>
          <a:bodyPr>
            <a:normAutofit/>
          </a:bodyPr>
          <a:lstStyle/>
          <a:p>
            <a:r>
              <a:rPr lang="en-US" sz="3200" i="1" dirty="0"/>
              <a:t>Hamlet</a:t>
            </a:r>
            <a:r>
              <a:rPr lang="en-US" sz="3200" dirty="0"/>
              <a:t> on Elizabethan stage</a:t>
            </a:r>
          </a:p>
        </p:txBody>
      </p:sp>
      <p:sp>
        <p:nvSpPr>
          <p:cNvPr id="3" name="Content Placeholder 2">
            <a:extLst>
              <a:ext uri="{FF2B5EF4-FFF2-40B4-BE49-F238E27FC236}">
                <a16:creationId xmlns:a16="http://schemas.microsoft.com/office/drawing/2014/main" id="{73F1C445-67EF-0F4D-B5BB-11594966A815}"/>
              </a:ext>
            </a:extLst>
          </p:cNvPr>
          <p:cNvSpPr>
            <a:spLocks noGrp="1"/>
          </p:cNvSpPr>
          <p:nvPr>
            <p:ph idx="1"/>
          </p:nvPr>
        </p:nvSpPr>
        <p:spPr>
          <a:xfrm>
            <a:off x="4965192" y="1805940"/>
            <a:ext cx="6280826" cy="4229100"/>
          </a:xfrm>
        </p:spPr>
        <p:txBody>
          <a:bodyPr>
            <a:normAutofit/>
          </a:bodyPr>
          <a:lstStyle/>
          <a:p>
            <a:r>
              <a:rPr lang="en-US" dirty="0"/>
              <a:t>Hamlet myth had been around for decades (myth of </a:t>
            </a:r>
            <a:r>
              <a:rPr lang="en-US" dirty="0" err="1"/>
              <a:t>Amleth</a:t>
            </a:r>
            <a:r>
              <a:rPr lang="en-US" dirty="0"/>
              <a:t>)</a:t>
            </a:r>
          </a:p>
          <a:p>
            <a:r>
              <a:rPr lang="en-US" dirty="0"/>
              <a:t>So called </a:t>
            </a:r>
            <a:r>
              <a:rPr lang="en-US" i="1" dirty="0"/>
              <a:t>Ur-Hamlet</a:t>
            </a:r>
            <a:r>
              <a:rPr lang="en-US" dirty="0"/>
              <a:t>, the first stage version commonly associated to Thomas Kyd</a:t>
            </a:r>
          </a:p>
          <a:p>
            <a:pPr marL="0" indent="0">
              <a:buNone/>
            </a:pPr>
            <a:r>
              <a:rPr lang="en-US" b="1" dirty="0"/>
              <a:t>Reading </a:t>
            </a:r>
            <a:r>
              <a:rPr lang="en-US" b="1" i="1" dirty="0"/>
              <a:t>Hamlet</a:t>
            </a:r>
            <a:r>
              <a:rPr lang="en-US" b="1" dirty="0"/>
              <a:t> with Early-Modern stage in mind.</a:t>
            </a:r>
          </a:p>
          <a:p>
            <a:r>
              <a:rPr lang="en-US" dirty="0"/>
              <a:t>Looking at scenes differently: ghost scene, graveyard scene - Hamlets in hell.</a:t>
            </a:r>
          </a:p>
          <a:p>
            <a:r>
              <a:rPr lang="en-US" dirty="0"/>
              <a:t>Play within a play: microcosm within the microcosm – meta drama. </a:t>
            </a:r>
          </a:p>
          <a:p>
            <a:r>
              <a:rPr lang="en-US" dirty="0"/>
              <a:t>“Get thee to a nunnery” – nunnery as a brothel. </a:t>
            </a:r>
          </a:p>
        </p:txBody>
      </p:sp>
    </p:spTree>
    <p:extLst>
      <p:ext uri="{BB962C8B-B14F-4D97-AF65-F5344CB8AC3E}">
        <p14:creationId xmlns:p14="http://schemas.microsoft.com/office/powerpoint/2010/main" val="40352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A424-399A-FB4A-84A3-5064416E5121}"/>
              </a:ext>
            </a:extLst>
          </p:cNvPr>
          <p:cNvSpPr>
            <a:spLocks noGrp="1"/>
          </p:cNvSpPr>
          <p:nvPr>
            <p:ph type="title"/>
          </p:nvPr>
        </p:nvSpPr>
        <p:spPr/>
        <p:txBody>
          <a:bodyPr/>
          <a:lstStyle/>
          <a:p>
            <a:r>
              <a:rPr lang="en-US" dirty="0"/>
              <a:t>Hamlet in Purgatory</a:t>
            </a:r>
          </a:p>
        </p:txBody>
      </p:sp>
      <p:sp>
        <p:nvSpPr>
          <p:cNvPr id="3" name="Content Placeholder 2">
            <a:extLst>
              <a:ext uri="{FF2B5EF4-FFF2-40B4-BE49-F238E27FC236}">
                <a16:creationId xmlns:a16="http://schemas.microsoft.com/office/drawing/2014/main" id="{DF0AE15F-84EF-F84A-8A9A-DF900F42FD79}"/>
              </a:ext>
            </a:extLst>
          </p:cNvPr>
          <p:cNvSpPr>
            <a:spLocks noGrp="1"/>
          </p:cNvSpPr>
          <p:nvPr>
            <p:ph idx="1"/>
          </p:nvPr>
        </p:nvSpPr>
        <p:spPr/>
        <p:txBody>
          <a:bodyPr>
            <a:normAutofit/>
          </a:bodyPr>
          <a:lstStyle/>
          <a:p>
            <a:r>
              <a:rPr lang="en-US" dirty="0"/>
              <a:t>Though in drama there is only text, and no one speaker, not all characters are equally reliable.</a:t>
            </a:r>
            <a:endParaRPr lang="en-US" i="1" dirty="0"/>
          </a:p>
          <a:p>
            <a:r>
              <a:rPr lang="en-US" i="1" dirty="0"/>
              <a:t>Hamlet in Purgatory </a:t>
            </a:r>
            <a:r>
              <a:rPr lang="en-US" dirty="0"/>
              <a:t>– Stephen Greenblatt</a:t>
            </a:r>
          </a:p>
          <a:p>
            <a:r>
              <a:rPr lang="en-US" dirty="0"/>
              <a:t>Hamlet’s indecisiveness – his knowledge of the murder comes from the Ghost</a:t>
            </a:r>
          </a:p>
          <a:p>
            <a:r>
              <a:rPr lang="en-US" dirty="0"/>
              <a:t>In Elizabethan times ghosts generally thought of as evil characters, not reliable</a:t>
            </a:r>
          </a:p>
          <a:p>
            <a:r>
              <a:rPr lang="en-US" dirty="0"/>
              <a:t>Old Hamlet is in purgatory – this is where ghosts come from</a:t>
            </a:r>
          </a:p>
          <a:p>
            <a:r>
              <a:rPr lang="en-US" dirty="0"/>
              <a:t>All young Hamlet is looking for, is real proof. Read the scene, compare adaptations.</a:t>
            </a:r>
          </a:p>
          <a:p>
            <a:r>
              <a:rPr lang="en-US" dirty="0"/>
              <a:t>Russian Hamlet Ghost scene:</a:t>
            </a:r>
          </a:p>
          <a:p>
            <a:r>
              <a:rPr lang="en-US" dirty="0">
                <a:hlinkClick r:id="rId2"/>
              </a:rPr>
              <a:t>https://youtu.be/5XWbGN0zmlw?t=1248</a:t>
            </a:r>
            <a:endParaRPr lang="en-US" dirty="0"/>
          </a:p>
          <a:p>
            <a:r>
              <a:rPr lang="en-US" dirty="0"/>
              <a:t>Reduced Shakespeare Company Ghost Scene: </a:t>
            </a:r>
            <a:r>
              <a:rPr lang="en-US" dirty="0">
                <a:hlinkClick r:id="rId3"/>
              </a:rPr>
              <a:t>https://youtu.be/BvPdWcCHkxM?t=126</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039619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1682</TotalTime>
  <Words>2062</Words>
  <Application>Microsoft Macintosh PowerPoint</Application>
  <PresentationFormat>Widescreen</PresentationFormat>
  <Paragraphs>179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Garamond</vt:lpstr>
      <vt:lpstr>Savon</vt:lpstr>
      <vt:lpstr>Introduction to literary studies pt2</vt:lpstr>
      <vt:lpstr>Introduction to Reading Drama</vt:lpstr>
      <vt:lpstr>Introduction to Reading Drama</vt:lpstr>
      <vt:lpstr>Drama text</vt:lpstr>
      <vt:lpstr>Birth of the Renaissance Drama</vt:lpstr>
      <vt:lpstr>Humanist Movement and Theatre</vt:lpstr>
      <vt:lpstr>The Stage as Microcosm</vt:lpstr>
      <vt:lpstr>Hamlet on Elizabethan stage</vt:lpstr>
      <vt:lpstr>Hamlet in Purgatory</vt:lpstr>
      <vt:lpstr>Hamlet and Women</vt:lpstr>
      <vt:lpstr>Myths and Hamlet</vt:lpstr>
      <vt:lpstr>Shakespeare, Hamlet, Canon</vt:lpstr>
      <vt:lpstr>Adaptation, and it’s theories</vt:lpstr>
      <vt:lpstr>Adaptation, and it’s theories</vt:lpstr>
      <vt:lpstr>Rosencrantz and Guildenstern are Dead</vt:lpstr>
      <vt:lpstr>Rosencrantz and Guildenstern are Dead</vt:lpstr>
      <vt:lpstr>Plays within plays within plays…</vt:lpstr>
      <vt:lpstr>Stoppard and his time</vt:lpstr>
      <vt:lpstr>Gertrude Talks Back</vt:lpstr>
      <vt:lpstr>Gertrude Talks Back</vt:lpstr>
      <vt:lpstr>Two adaptations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literary studies pt2</dc:title>
  <dc:creator>Zsofia Marki</dc:creator>
  <cp:lastModifiedBy>Zsofia Marki</cp:lastModifiedBy>
  <cp:revision>44</cp:revision>
  <dcterms:created xsi:type="dcterms:W3CDTF">2018-09-24T08:36:38Z</dcterms:created>
  <dcterms:modified xsi:type="dcterms:W3CDTF">2018-09-25T12:38:51Z</dcterms:modified>
</cp:coreProperties>
</file>