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sldIdLst>
    <p:sldId id="266" r:id="rId5"/>
    <p:sldId id="294" r:id="rId6"/>
    <p:sldId id="300" r:id="rId7"/>
    <p:sldId id="287" r:id="rId8"/>
    <p:sldId id="288" r:id="rId9"/>
    <p:sldId id="289" r:id="rId10"/>
    <p:sldId id="290" r:id="rId11"/>
    <p:sldId id="291" r:id="rId12"/>
    <p:sldId id="293" r:id="rId13"/>
    <p:sldId id="292" r:id="rId14"/>
    <p:sldId id="278" r:id="rId15"/>
    <p:sldId id="299" r:id="rId16"/>
    <p:sldId id="277" r:id="rId17"/>
    <p:sldId id="280" r:id="rId18"/>
    <p:sldId id="281" r:id="rId19"/>
    <p:sldId id="295" r:id="rId20"/>
    <p:sldId id="282" r:id="rId21"/>
    <p:sldId id="297" r:id="rId22"/>
    <p:sldId id="296" r:id="rId23"/>
    <p:sldId id="285" r:id="rId24"/>
    <p:sldId id="298" r:id="rId25"/>
    <p:sldId id="284" r:id="rId26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5A99"/>
    <a:srgbClr val="1F33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852"/>
    <p:restoredTop sz="94674"/>
  </p:normalViewPr>
  <p:slideViewPr>
    <p:cSldViewPr snapToObjects="1" showGuides="1">
      <p:cViewPr varScale="1">
        <p:scale>
          <a:sx n="88" d="100"/>
          <a:sy n="88" d="100"/>
        </p:scale>
        <p:origin x="1140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imold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287" y="404812"/>
            <a:ext cx="8353425" cy="2808287"/>
          </a:xfrm>
        </p:spPr>
        <p:txBody>
          <a:bodyPr anchor="ctr" anchorCtr="0">
            <a:noAutofit/>
          </a:bodyPr>
          <a:lstStyle>
            <a:lvl1pPr algn="ctr">
              <a:defRPr sz="3600" b="1" baseline="0">
                <a:solidFill>
                  <a:srgbClr val="1F335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287" y="3644900"/>
            <a:ext cx="8353425" cy="2808288"/>
          </a:xfrm>
        </p:spPr>
        <p:txBody>
          <a:bodyPr>
            <a:noAutofit/>
          </a:bodyPr>
          <a:lstStyle>
            <a:lvl1pPr marL="0" indent="0" algn="ctr">
              <a:buNone/>
              <a:defRPr sz="2600" baseline="0">
                <a:solidFill>
                  <a:srgbClr val="485A99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17578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7A77CDD-4D0B-4088-A227-C97645C60A8A}" type="datetimeFigureOut">
              <a:rPr lang="hu-HU" smtClean="0"/>
              <a:t>2020.09.02.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0B7A24D-0CFA-4691-AABF-C9785815FF5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22223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im es folyoszo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7" y="404813"/>
            <a:ext cx="8353425" cy="1079971"/>
          </a:xfrm>
        </p:spPr>
        <p:txBody>
          <a:bodyPr anchor="t" anchorCtr="0">
            <a:noAutofit/>
          </a:bodyPr>
          <a:lstStyle>
            <a:lvl1pPr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287" y="2132856"/>
            <a:ext cx="8353425" cy="4320332"/>
          </a:xfrm>
        </p:spPr>
        <p:txBody>
          <a:bodyPr>
            <a:noAutofit/>
          </a:bodyPr>
          <a:lstStyle>
            <a:lvl1pPr marL="0" indent="0">
              <a:buNone/>
              <a:defRPr sz="2200" baseline="0">
                <a:solidFill>
                  <a:srgbClr val="1F335E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47218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m es ke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7" y="404813"/>
            <a:ext cx="8353425" cy="1079971"/>
          </a:xfrm>
        </p:spPr>
        <p:txBody>
          <a:bodyPr anchor="t" anchorCtr="0">
            <a:noAutofit/>
          </a:bodyPr>
          <a:lstStyle>
            <a:lvl1pPr>
              <a:defRPr sz="3600" b="1"/>
            </a:lvl1pPr>
          </a:lstStyle>
          <a:p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F72E46DF-1C89-A644-A02B-9D863DEF16E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95288" y="1772816"/>
            <a:ext cx="8353425" cy="4680372"/>
          </a:xfrm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9137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im es szoveg 2 hasab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7" y="404814"/>
            <a:ext cx="8353425" cy="1079970"/>
          </a:xfrm>
        </p:spPr>
        <p:txBody>
          <a:bodyPr anchor="t" anchorCtr="0">
            <a:noAutofit/>
          </a:bodyPr>
          <a:lstStyle>
            <a:lvl1pPr>
              <a:defRPr sz="42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288" y="1825624"/>
            <a:ext cx="3960812" cy="4627563"/>
          </a:xfrm>
        </p:spPr>
        <p:txBody>
          <a:bodyPr>
            <a:noAutofit/>
          </a:bodyPr>
          <a:lstStyle>
            <a:lvl1pPr>
              <a:defRPr sz="2200"/>
            </a:lvl1pPr>
            <a:lvl3pPr>
              <a:defRPr sz="2200"/>
            </a:lvl3pPr>
            <a:lvl4pPr>
              <a:defRPr sz="2000"/>
            </a:lvl4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7901" y="1825625"/>
            <a:ext cx="3960812" cy="4627562"/>
          </a:xfrm>
        </p:spPr>
        <p:txBody>
          <a:bodyPr>
            <a:noAutofit/>
          </a:bodyPr>
          <a:lstStyle>
            <a:lvl1pPr>
              <a:defRPr sz="22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8012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m alcim szoveg es kep 2 hasab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7" y="404814"/>
            <a:ext cx="8353425" cy="1079970"/>
          </a:xfrm>
        </p:spPr>
        <p:txBody>
          <a:bodyPr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288" y="1696153"/>
            <a:ext cx="3960812" cy="940759"/>
          </a:xfrm>
        </p:spPr>
        <p:txBody>
          <a:bodyPr anchor="t" anchorCtr="0"/>
          <a:lstStyle>
            <a:lvl1pPr marL="0" indent="0"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5287" y="2768600"/>
            <a:ext cx="3960813" cy="3684588"/>
          </a:xfrm>
        </p:spPr>
        <p:txBody>
          <a:bodyPr/>
          <a:lstStyle>
            <a:lvl1pPr>
              <a:defRPr sz="22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xmlns="" id="{AB9C264A-BAD4-914D-8DCD-93D478A6A4EC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787900" y="1696154"/>
            <a:ext cx="3960811" cy="940758"/>
          </a:xfrm>
        </p:spPr>
        <p:txBody>
          <a:bodyPr anchor="t" anchorCtr="0"/>
          <a:lstStyle>
            <a:lvl1pPr marL="0" indent="0"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xmlns="" id="{3445070D-9FD9-E543-8CB0-29ECE92364C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87900" y="2768600"/>
            <a:ext cx="3960813" cy="3684588"/>
          </a:xfrm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99366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m alcim kep 2 hasab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7" y="404814"/>
            <a:ext cx="8353425" cy="1079970"/>
          </a:xfrm>
        </p:spPr>
        <p:txBody>
          <a:bodyPr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C8BAAD1-3253-D44E-AB6F-0079D3495B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5288" y="1696153"/>
            <a:ext cx="3960812" cy="940759"/>
          </a:xfrm>
        </p:spPr>
        <p:txBody>
          <a:bodyPr anchor="t" anchorCtr="0"/>
          <a:lstStyle>
            <a:lvl1pPr marL="0" indent="0"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xmlns="" id="{A98D1B0E-331E-D647-8989-C190AD26BA8D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787900" y="1696154"/>
            <a:ext cx="3960811" cy="940758"/>
          </a:xfrm>
        </p:spPr>
        <p:txBody>
          <a:bodyPr anchor="t" anchorCtr="0"/>
          <a:lstStyle>
            <a:lvl1pPr marL="0" indent="0"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xmlns="" id="{DAC490A1-3AAB-1A43-95E9-85D9AF0AFDF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87900" y="2768600"/>
            <a:ext cx="3960813" cy="3684588"/>
          </a:xfrm>
        </p:spPr>
        <p:txBody>
          <a:bodyPr/>
          <a:lstStyle/>
          <a:p>
            <a:endParaRPr lang="hu-HU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xmlns="" id="{A85F08C1-CC0B-954C-9A4D-C3ABA024743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04159" y="2768600"/>
            <a:ext cx="3960813" cy="3684588"/>
          </a:xfrm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39575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hasabos cim szoveg es kep 2 hasab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9" y="414057"/>
            <a:ext cx="3960812" cy="1070727"/>
          </a:xfrm>
        </p:spPr>
        <p:txBody>
          <a:bodyPr wrap="square" anchor="t" anchorCtr="0"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5287" y="1772816"/>
            <a:ext cx="3960813" cy="4680372"/>
          </a:xfrm>
        </p:spPr>
        <p:txBody>
          <a:bodyPr/>
          <a:lstStyle>
            <a:lvl1pPr marL="0" indent="0"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xmlns="" id="{67C94776-DBB1-9E47-B7A3-02807786249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87900" y="414057"/>
            <a:ext cx="3960813" cy="6039131"/>
          </a:xfrm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32328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hasabos cim folyoszoveg 1 hasab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404813"/>
            <a:ext cx="3960812" cy="1079971"/>
          </a:xfrm>
        </p:spPr>
        <p:txBody>
          <a:bodyPr anchor="t" anchorCtr="0">
            <a:no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5288" y="1772816"/>
            <a:ext cx="3960811" cy="4680372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xmlns="" id="{04C66C62-0D34-3546-B0B2-ECAC99537973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4785753" y="404813"/>
            <a:ext cx="3960811" cy="6048375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39204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m alcim1 es folyoszoveg 2 hasab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B8E9D3-19B8-1D4F-8D6D-6B154135D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404812"/>
            <a:ext cx="8353425" cy="1079971"/>
          </a:xfrm>
        </p:spPr>
        <p:txBody>
          <a:bodyPr>
            <a:noAutofit/>
          </a:bodyPr>
          <a:lstStyle>
            <a:lvl1pPr>
              <a:lnSpc>
                <a:spcPct val="150000"/>
              </a:lnSpc>
              <a:defRPr/>
            </a:lvl1pPr>
          </a:lstStyle>
          <a:p>
            <a:r>
              <a:rPr lang="en-US" dirty="0"/>
              <a:t>Click to edit Master title style</a:t>
            </a:r>
            <a:endParaRPr lang="hu-HU" dirty="0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xmlns="" id="{9E2FA503-B93A-2549-AF45-27D1D5DF7D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95288" y="2848282"/>
            <a:ext cx="3960812" cy="3604906"/>
          </a:xfrm>
        </p:spPr>
        <p:txBody>
          <a:bodyPr/>
          <a:lstStyle>
            <a:lvl1pPr>
              <a:lnSpc>
                <a:spcPct val="150000"/>
              </a:lnSpc>
              <a:defRPr sz="2200"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xmlns="" id="{3443B55B-8DC0-4A49-9EA9-847E23175C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5288" y="1696153"/>
            <a:ext cx="3960812" cy="940759"/>
          </a:xfrm>
        </p:spPr>
        <p:txBody>
          <a:bodyPr anchor="t" anchorCtr="0"/>
          <a:lstStyle>
            <a:lvl1pPr marL="0" indent="0">
              <a:buNone/>
              <a:defRPr sz="2600" b="1" baseline="0">
                <a:solidFill>
                  <a:srgbClr val="485A99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xmlns="" id="{33F0C4CB-DC0A-7C45-A64D-1BA32C50AB6C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787900" y="1696154"/>
            <a:ext cx="3960811" cy="940758"/>
          </a:xfrm>
        </p:spPr>
        <p:txBody>
          <a:bodyPr anchor="t" anchorCtr="0"/>
          <a:lstStyle>
            <a:lvl1pPr marL="0" indent="0">
              <a:buNone/>
              <a:defRPr sz="2600" b="1" baseline="0">
                <a:solidFill>
                  <a:srgbClr val="485A99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xmlns="" id="{DCA83A98-D025-DE4D-868D-A4DCFBAA937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87900" y="2848282"/>
            <a:ext cx="3960813" cy="3604906"/>
          </a:xfrm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4509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5287" y="404814"/>
            <a:ext cx="8353425" cy="1285876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287" y="1825624"/>
            <a:ext cx="8353425" cy="4627563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05934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6" r:id="rId2"/>
    <p:sldLayoutId id="2147483665" r:id="rId3"/>
    <p:sldLayoutId id="2147483667" r:id="rId4"/>
    <p:sldLayoutId id="2147483668" r:id="rId5"/>
    <p:sldLayoutId id="2147483669" r:id="rId6"/>
    <p:sldLayoutId id="2147483671" r:id="rId7"/>
    <p:sldLayoutId id="2147483672" r:id="rId8"/>
    <p:sldLayoutId id="2147483670" r:id="rId9"/>
    <p:sldLayoutId id="2147483676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 baseline="0">
          <a:solidFill>
            <a:srgbClr val="1F335E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600" kern="1200" baseline="0">
          <a:solidFill>
            <a:srgbClr val="1F335E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 baseline="0">
          <a:solidFill>
            <a:srgbClr val="1F335E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200" kern="1200" baseline="0">
          <a:solidFill>
            <a:srgbClr val="1F335E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 baseline="0">
          <a:solidFill>
            <a:srgbClr val="1F335E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 baseline="0">
          <a:solidFill>
            <a:srgbClr val="1F335E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49" userDrawn="1">
          <p15:clr>
            <a:srgbClr val="F26B43"/>
          </p15:clr>
        </p15:guide>
        <p15:guide id="2" pos="5511" userDrawn="1">
          <p15:clr>
            <a:srgbClr val="F26B43"/>
          </p15:clr>
        </p15:guide>
        <p15:guide id="3" orient="horz" pos="255" userDrawn="1">
          <p15:clr>
            <a:srgbClr val="F26B43"/>
          </p15:clr>
        </p15:guide>
        <p15:guide id="4" orient="horz" pos="4065" userDrawn="1">
          <p15:clr>
            <a:srgbClr val="F26B43"/>
          </p15:clr>
        </p15:guide>
        <p15:guide id="5" pos="2744" userDrawn="1">
          <p15:clr>
            <a:srgbClr val="F26B43"/>
          </p15:clr>
        </p15:guide>
        <p15:guide id="6" pos="3016" userDrawn="1">
          <p15:clr>
            <a:srgbClr val="F26B43"/>
          </p15:clr>
        </p15:guide>
        <p15:guide id="7" orient="horz" pos="2296" userDrawn="1">
          <p15:clr>
            <a:srgbClr val="F26B43"/>
          </p15:clr>
        </p15:guide>
        <p15:guide id="8" orient="horz" pos="202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6066D6-1843-A847-85DB-D710A37D4E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/>
              <a:t>Hatalmi viszonyok </a:t>
            </a:r>
            <a:br>
              <a:rPr lang="hu-HU" dirty="0" smtClean="0"/>
            </a:br>
            <a:r>
              <a:rPr lang="hu-HU" dirty="0" smtClean="0"/>
              <a:t>a 19. század utolsó harmadában </a:t>
            </a:r>
            <a:br>
              <a:rPr lang="hu-HU" dirty="0" smtClean="0"/>
            </a:br>
            <a:r>
              <a:rPr lang="hu-HU" dirty="0" smtClean="0"/>
              <a:t>és a századfordulón  </a:t>
            </a:r>
            <a:br>
              <a:rPr lang="hu-HU" dirty="0" smtClean="0"/>
            </a:br>
            <a:endParaRPr lang="hu-H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AFEADAD-2490-D647-A7FB-06E11648BDA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 smtClean="0"/>
              <a:t>Dr. Zsinka László</a:t>
            </a:r>
          </a:p>
          <a:p>
            <a:r>
              <a:rPr lang="hu-HU" dirty="0"/>
              <a:t>e</a:t>
            </a:r>
            <a:r>
              <a:rPr lang="hu-HU" dirty="0" smtClean="0"/>
              <a:t>gyetemi docens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3378495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287" y="260648"/>
            <a:ext cx="8386125" cy="616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216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7504" y="404814"/>
            <a:ext cx="6067031" cy="2088082"/>
          </a:xfrm>
        </p:spPr>
        <p:txBody>
          <a:bodyPr/>
          <a:lstStyle/>
          <a:p>
            <a:r>
              <a:rPr lang="hu-HU" dirty="0" smtClean="0"/>
              <a:t>Brit gyarmatbirodalom</a:t>
            </a:r>
            <a:br>
              <a:rPr lang="hu-HU" dirty="0" smtClean="0"/>
            </a:br>
            <a:r>
              <a:rPr lang="hu-HU" sz="2600" dirty="0" smtClean="0"/>
              <a:t>19. század vége </a:t>
            </a:r>
            <a:br>
              <a:rPr lang="hu-HU" sz="2600" dirty="0" smtClean="0"/>
            </a:br>
            <a:r>
              <a:rPr lang="hu-HU" sz="2200" b="0" dirty="0" smtClean="0"/>
              <a:t>A britek a század vége felé kénytelenek</a:t>
            </a:r>
            <a:br>
              <a:rPr lang="hu-HU" sz="2200" b="0" dirty="0" smtClean="0"/>
            </a:br>
            <a:r>
              <a:rPr lang="hu-HU" sz="2200" b="0" dirty="0" smtClean="0"/>
              <a:t>megszállni számos területet, hogy ne kerüljön más nagyhatalom kezébe. Kiépítették a világ leghatalmasabb gyarmatbirodalmát</a:t>
            </a:r>
            <a:endParaRPr lang="hu-HU" sz="2200" b="0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1560" y="2608446"/>
            <a:ext cx="7056784" cy="4177685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4536" y="90905"/>
            <a:ext cx="2950720" cy="22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163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The Great Game </a:t>
            </a:r>
            <a:br>
              <a:rPr lang="hu-HU" dirty="0" smtClean="0"/>
            </a:br>
            <a:r>
              <a:rPr lang="hu-HU" sz="2200" b="0" dirty="0" smtClean="0"/>
              <a:t>Perzsia és Afganisztán az orosz medve és az angol oroszlán között </a:t>
            </a:r>
            <a:endParaRPr lang="hu-HU" sz="2200" b="0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99992" y="2348880"/>
            <a:ext cx="4480234" cy="353042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2128736"/>
            <a:ext cx="3580573" cy="387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6926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513" y="404814"/>
            <a:ext cx="8569200" cy="1512018"/>
          </a:xfrm>
        </p:spPr>
        <p:txBody>
          <a:bodyPr/>
          <a:lstStyle/>
          <a:p>
            <a:r>
              <a:rPr lang="hu-HU" dirty="0" smtClean="0"/>
              <a:t>The Great Game. </a:t>
            </a:r>
            <a:br>
              <a:rPr lang="hu-HU" dirty="0" smtClean="0"/>
            </a:br>
            <a:r>
              <a:rPr lang="hu-HU" sz="2600" dirty="0" smtClean="0"/>
              <a:t>Orosz-angol vetélkedés Közép-Ázsiáért </a:t>
            </a:r>
            <a:br>
              <a:rPr lang="hu-HU" sz="2600" dirty="0" smtClean="0"/>
            </a:br>
            <a:r>
              <a:rPr lang="hu-HU" sz="2200" b="0" i="1" u="sng" dirty="0" smtClean="0"/>
              <a:t>Az angolok szerződést iratnak alá a helyi fejedelmekkel </a:t>
            </a:r>
            <a:br>
              <a:rPr lang="hu-HU" sz="2200" b="0" i="1" u="sng" dirty="0" smtClean="0"/>
            </a:br>
            <a:r>
              <a:rPr lang="hu-HU" sz="2200" b="0" i="1" u="sng" dirty="0" smtClean="0"/>
              <a:t>A régi Selyemút és a mai Great Game, a kínai Silk Road project </a:t>
            </a:r>
            <a:endParaRPr lang="hu-HU" sz="2200" b="0" i="1" u="sng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3157" y="1946302"/>
            <a:ext cx="4659556" cy="3508646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2254" y="2163734"/>
            <a:ext cx="3921383" cy="2489402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9872" y="4618049"/>
            <a:ext cx="5548892" cy="2219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7869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Afrika gyarmatosítása  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3688" y="1217637"/>
            <a:ext cx="5688632" cy="5372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8441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Fashodai incidens (1898)</a:t>
            </a:r>
            <a:br>
              <a:rPr lang="hu-HU" dirty="0" smtClean="0"/>
            </a:br>
            <a:r>
              <a:rPr lang="hu-HU" sz="2200" b="0" dirty="0" smtClean="0"/>
              <a:t>Az angol és a francia gyarmati érdekek összeütközése</a:t>
            </a:r>
            <a:endParaRPr lang="hu-HU" sz="2200" b="0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86564" y="1394134"/>
            <a:ext cx="3919061" cy="4606616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682" y="1930326"/>
            <a:ext cx="2808950" cy="4070424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7920" y="3057075"/>
            <a:ext cx="2106356" cy="2753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6842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202A85-7560-3F48-9C34-16229735B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Távol-Kelet felértékelődése a századfordulón 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4858" y="1844824"/>
            <a:ext cx="3427339" cy="4697549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8FA5495-9965-904E-A589-8AF79EC1E7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5287" y="1484784"/>
            <a:ext cx="4896793" cy="5373216"/>
          </a:xfrm>
        </p:spPr>
        <p:txBody>
          <a:bodyPr/>
          <a:lstStyle/>
          <a:p>
            <a:r>
              <a:rPr lang="hu-HU" dirty="0" smtClean="0"/>
              <a:t>Orosz érdekek megjelenése: transszibériai vasút, orosz-kínai bank létrehozása </a:t>
            </a:r>
          </a:p>
          <a:p>
            <a:r>
              <a:rPr lang="hu-HU" dirty="0" smtClean="0"/>
              <a:t>A modernizálódó Japán terjeszkedésének kezdetei </a:t>
            </a:r>
          </a:p>
          <a:p>
            <a:r>
              <a:rPr lang="hu-HU" dirty="0" smtClean="0"/>
              <a:t>Kína felosztása gazdasági érdekszférákra. Az amerikai érdeklődés megjelenése Kína iránt </a:t>
            </a:r>
          </a:p>
          <a:p>
            <a:r>
              <a:rPr lang="hu-HU" dirty="0" smtClean="0"/>
              <a:t>A túlzott orosz hatalmi ambíciók ellen japán-angol szövetség </a:t>
            </a:r>
          </a:p>
          <a:p>
            <a:r>
              <a:rPr lang="hu-HU" dirty="0" smtClean="0"/>
              <a:t>1904-1905 – orosz-japán háború. Oroszoroszág háborút és pozíciókat veszít. </a:t>
            </a:r>
          </a:p>
          <a:p>
            <a:r>
              <a:rPr lang="hu-HU" i="1" u="sng" dirty="0" smtClean="0"/>
              <a:t>A nagyhatalmak felszeletelik kínai tortát 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2639982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Egyenlőtlen fejlődés 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sz="2200" dirty="0" smtClean="0"/>
              <a:t>Második ipari forradalom haszonélvezői: Németország, USA </a:t>
            </a:r>
            <a:endParaRPr lang="hu-HU" sz="2200" dirty="0"/>
          </a:p>
          <a:p>
            <a:r>
              <a:rPr lang="hu-HU" sz="2200" u="sng" dirty="0" smtClean="0"/>
              <a:t>Németország élre tör: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 smtClean="0"/>
              <a:t>Későn jövők előnye (hatalmas és modern üzemek)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 smtClean="0"/>
              <a:t>A bankok szerepe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 smtClean="0"/>
              <a:t>Oktatás, mérnökképzés, írástudók aránya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 smtClean="0"/>
              <a:t>Állam szerepe – védővámok </a:t>
            </a:r>
          </a:p>
          <a:p>
            <a:r>
              <a:rPr lang="hu-HU" sz="2200" u="sng" dirty="0" smtClean="0"/>
              <a:t>A világ újrafelosztásának igénye </a:t>
            </a:r>
            <a:endParaRPr lang="hu-HU" sz="2200" u="sng" dirty="0"/>
          </a:p>
        </p:txBody>
      </p:sp>
    </p:spTree>
    <p:extLst>
      <p:ext uri="{BB962C8B-B14F-4D97-AF65-F5344CB8AC3E}">
        <p14:creationId xmlns:p14="http://schemas.microsoft.com/office/powerpoint/2010/main" val="26935768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95287" y="404664"/>
            <a:ext cx="8281169" cy="1080120"/>
          </a:xfrm>
        </p:spPr>
        <p:txBody>
          <a:bodyPr/>
          <a:lstStyle/>
          <a:p>
            <a:r>
              <a:rPr lang="hu-HU" dirty="0" smtClean="0"/>
              <a:t>USA a századfordulón </a:t>
            </a:r>
            <a:br>
              <a:rPr lang="hu-HU" dirty="0" smtClean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95287" y="1124744"/>
            <a:ext cx="8569201" cy="5328443"/>
          </a:xfrm>
        </p:spPr>
        <p:txBody>
          <a:bodyPr>
            <a:noAutofit/>
          </a:bodyPr>
          <a:lstStyle/>
          <a:p>
            <a:endParaRPr lang="hu-HU" sz="2200" u="sng" dirty="0" smtClean="0"/>
          </a:p>
          <a:p>
            <a:r>
              <a:rPr lang="hu-HU" sz="2200" u="sng" dirty="0" smtClean="0"/>
              <a:t>Gazdaság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 smtClean="0"/>
              <a:t>Szinte korlátlan nyersanyagforrások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 smtClean="0"/>
              <a:t>Óriási üzemméretek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 smtClean="0"/>
              <a:t>Hatalmas belső piac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 smtClean="0"/>
              <a:t>Hektikus tőzsde, dinamikus konjunktúra</a:t>
            </a:r>
          </a:p>
        </p:txBody>
      </p:sp>
    </p:spTree>
    <p:extLst>
      <p:ext uri="{BB962C8B-B14F-4D97-AF65-F5344CB8AC3E}">
        <p14:creationId xmlns:p14="http://schemas.microsoft.com/office/powerpoint/2010/main" val="23521356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202A85-7560-3F48-9C34-16229735B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USA a századfordulón </a:t>
            </a:r>
            <a:br>
              <a:rPr lang="hu-HU" dirty="0"/>
            </a:br>
            <a:endParaRPr lang="hu-H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8FA5495-9965-904E-A589-8AF79EC1E7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124744"/>
            <a:ext cx="9144001" cy="5733256"/>
          </a:xfrm>
        </p:spPr>
        <p:txBody>
          <a:bodyPr/>
          <a:lstStyle/>
          <a:p>
            <a:r>
              <a:rPr lang="hu-HU" u="sng" dirty="0" smtClean="0"/>
              <a:t>Politika – újszerű külpolitikai aktivitás</a:t>
            </a:r>
            <a:endParaRPr lang="hu-HU" u="sng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/>
              <a:t>Amerikai idealizmus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/>
              <a:t>USA nem gyarmatosít </a:t>
            </a:r>
            <a:r>
              <a:rPr lang="hu-HU" dirty="0" smtClean="0"/>
              <a:t> </a:t>
            </a:r>
            <a:r>
              <a:rPr lang="hu-HU" i="1" u="sng" dirty="0" smtClean="0"/>
              <a:t>T. Roosevelt elnök „fehér flottája” a világ körül</a:t>
            </a:r>
            <a:endParaRPr lang="hu-HU" i="1" u="sng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/>
              <a:t>„Amerika az amerikaiaké” (Monroe-elv)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/>
              <a:t>A világ első gazdasági hatalma a századfordulón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/>
              <a:t>Spanyol-amerikai háború (Kuba, Fülöp-szigetek)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/>
              <a:t>Ágyúnaszád diplomácia – Latin-Amerika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/>
              <a:t>Kína: „nyitott kapuk” elve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/>
              <a:t>Panama csatorna megépítése (</a:t>
            </a:r>
            <a:r>
              <a:rPr lang="hu-HU" dirty="0" smtClean="0"/>
              <a:t>1914)</a:t>
            </a:r>
          </a:p>
          <a:p>
            <a:r>
              <a:rPr lang="hu-HU" i="1" u="sng" dirty="0" smtClean="0"/>
              <a:t>Theodore Roosevelt elnök </a:t>
            </a:r>
          </a:p>
          <a:p>
            <a:r>
              <a:rPr lang="hu-HU" i="1" u="sng" dirty="0" smtClean="0"/>
              <a:t>ágyúnaszád diplomáciája</a:t>
            </a:r>
          </a:p>
          <a:p>
            <a:r>
              <a:rPr lang="hu-HU" i="1" u="sng" dirty="0" smtClean="0"/>
              <a:t>A Karib-tengeren</a:t>
            </a:r>
          </a:p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3053" y="4149080"/>
            <a:ext cx="3550483" cy="2664296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0370" y="188640"/>
            <a:ext cx="3657396" cy="158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8672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202A85-7560-3F48-9C34-16229735B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7" y="404813"/>
            <a:ext cx="8353425" cy="1656035"/>
          </a:xfrm>
        </p:spPr>
        <p:txBody>
          <a:bodyPr/>
          <a:lstStyle/>
          <a:p>
            <a:r>
              <a:rPr lang="hu-HU" dirty="0"/>
              <a:t>Hatalmi viszonyok </a:t>
            </a:r>
            <a:br>
              <a:rPr lang="hu-HU" dirty="0"/>
            </a:br>
            <a:r>
              <a:rPr lang="hu-HU" dirty="0"/>
              <a:t>a 19. század utolsó harmadában </a:t>
            </a:r>
            <a:br>
              <a:rPr lang="hu-HU" dirty="0"/>
            </a:br>
            <a:r>
              <a:rPr lang="hu-HU" dirty="0"/>
              <a:t>és a </a:t>
            </a:r>
            <a:r>
              <a:rPr lang="hu-HU" dirty="0" smtClean="0"/>
              <a:t>századfordulón.</a:t>
            </a:r>
            <a:endParaRPr lang="hu-H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8FA5495-9965-904E-A589-8AF79EC1E7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Főbb </a:t>
            </a:r>
            <a:r>
              <a:rPr lang="hu-HU" dirty="0" smtClean="0"/>
              <a:t>témák:</a:t>
            </a:r>
            <a:endParaRPr lang="hu-HU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hu-HU" dirty="0" smtClean="0"/>
              <a:t>A </a:t>
            </a:r>
            <a:r>
              <a:rPr lang="hu-HU" dirty="0" smtClean="0"/>
              <a:t>bismarcki Európa. A három császár szövetségének felbomlása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hu-HU" dirty="0" smtClean="0"/>
              <a:t>Gyarmatosítás a századfordulón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hu-HU" dirty="0" smtClean="0"/>
              <a:t>A szövetségi rendszerek kialakulása az első világháború előtt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7737885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419" y="217870"/>
            <a:ext cx="5256833" cy="2347034"/>
          </a:xfrm>
        </p:spPr>
        <p:txBody>
          <a:bodyPr/>
          <a:lstStyle/>
          <a:p>
            <a:r>
              <a:rPr lang="hu-HU" dirty="0" smtClean="0"/>
              <a:t>Német-angol </a:t>
            </a:r>
            <a:br>
              <a:rPr lang="hu-HU" dirty="0" smtClean="0"/>
            </a:br>
            <a:r>
              <a:rPr lang="hu-HU" dirty="0" smtClean="0"/>
              <a:t>flottaépítési verseny</a:t>
            </a:r>
            <a:br>
              <a:rPr lang="hu-HU" dirty="0" smtClean="0"/>
            </a:br>
            <a:r>
              <a:rPr lang="hu-HU" sz="2200" b="0" dirty="0" smtClean="0"/>
              <a:t>Dreadnought és Tirpitz admirális a német flottaépítés atyja</a:t>
            </a:r>
            <a:br>
              <a:rPr lang="hu-HU" sz="2200" b="0" dirty="0" smtClean="0"/>
            </a:br>
            <a:r>
              <a:rPr lang="hu-HU" sz="2200" b="0" i="1" u="sng" dirty="0" smtClean="0"/>
              <a:t>Nézzen utána milyen hajótípus a dreadmought!</a:t>
            </a:r>
            <a:endParaRPr lang="hu-HU" sz="2200" b="0" i="1" u="sng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520" y="2674668"/>
            <a:ext cx="5256584" cy="3963749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3843" y="116633"/>
            <a:ext cx="2900645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8282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202A85-7560-3F48-9C34-16229735B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Hatalmi átrendeződés a századfordulón</a:t>
            </a:r>
            <a:endParaRPr lang="hu-H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8FA5495-9965-904E-A589-8AF79EC1E7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5287" y="1484784"/>
            <a:ext cx="8353425" cy="525658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 smtClean="0"/>
              <a:t>Az angol-német viszony nem volt rossz, amíg a német flottaépítési program nem intézett kihívást a brit flotta elsőségével szemben. Így az angolok feladták a splendid isolationt és kontinentális szövetséges után néztek.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 smtClean="0"/>
              <a:t>A németeknél és angoloknál gyengébb Franciaország nem ütközhetett egyszerre a németekkel Európában (revans Elszász-Lotharingiáért) és az angolokkal a gyarmatokon (pl. Fashoda). A franciák a kisebb rosszat, az angolokat választották, akik maguk is németellenes szövetség után néztek. (1904 angol-francia megállapodás + orosz-francia szövetség már 1893 óta létezett.)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 smtClean="0"/>
              <a:t>Az oroszok és az angolok között Közép-Ázsiában élesek az ellentétek. Az oroszok csak a Japántól elszenvedett 1904-1905-ös háború után hajlottak a kompromisszumra és a közép-ázsiai érdekszférák felosztására. (1907 angol-orosz megállapodás = bezárul a gyűrű Németország körül.) </a:t>
            </a:r>
          </a:p>
          <a:p>
            <a:endParaRPr lang="hu-HU" dirty="0" smtClean="0"/>
          </a:p>
          <a:p>
            <a:r>
              <a:rPr lang="hu-HU" dirty="0" smtClean="0"/>
              <a:t> 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3848185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Szövetségi rendszerek </a:t>
            </a:r>
            <a:br>
              <a:rPr lang="hu-HU" dirty="0" smtClean="0"/>
            </a:br>
            <a:r>
              <a:rPr lang="hu-HU" sz="2600" dirty="0" smtClean="0"/>
              <a:t>Az antant kialakulása, Németország bekerítése</a:t>
            </a:r>
            <a:endParaRPr lang="hu-HU" sz="26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dirty="0" smtClean="0"/>
              <a:t>1893 Orosz-francia szövetség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dirty="0" smtClean="0"/>
              <a:t>1904 Angol-francia megállapodás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dirty="0" smtClean="0"/>
              <a:t>1907 Orosz-angol megállapodás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5323075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" y="0"/>
            <a:ext cx="4788024" cy="6741368"/>
          </a:xfrm>
        </p:spPr>
        <p:txBody>
          <a:bodyPr/>
          <a:lstStyle/>
          <a:p>
            <a:r>
              <a:rPr lang="hu-HU" dirty="0" smtClean="0"/>
              <a:t>A három császár</a:t>
            </a:r>
            <a:br>
              <a:rPr lang="hu-HU" dirty="0" smtClean="0"/>
            </a:br>
            <a:r>
              <a:rPr lang="hu-HU" dirty="0" smtClean="0"/>
              <a:t>szövetsége </a:t>
            </a:r>
            <a:br>
              <a:rPr lang="hu-HU" dirty="0" smtClean="0"/>
            </a:br>
            <a:r>
              <a:rPr lang="hu-HU" sz="2200" b="0" dirty="0" smtClean="0"/>
              <a:t>Bismarck a német egység megvalósulása után két évtizeden át kancellár, s a diplomácia legfőbb irányítója volt. Mérsékelt külpolitikát folytatott. Hangsúlyozta, hogy Németország elégedett hatalom. Nem akart gyarmatosítani. Mivel egész életében „koalíciók rémálma” üldözte – elsősorban Németo. bekerítésétől tartott egy francia-orosz szövetség létrejöttével –, az 1870-es háborúban megvert Franciaország elszigetelésére törekedett. Ezért hozta létre 1873-ban a „három császár szövetségét” az orosz, az osztrák-magyar és a német uralkodók között. </a:t>
            </a:r>
            <a:br>
              <a:rPr lang="hu-HU" sz="2200" b="0" dirty="0" smtClean="0"/>
            </a:br>
            <a:r>
              <a:rPr lang="hu-HU" sz="2200" b="0" i="1" u="sng" dirty="0" smtClean="0"/>
              <a:t>Bismarck, mint a három császár szövetségének értelmi szerzője </a:t>
            </a:r>
            <a:endParaRPr lang="hu-HU" sz="2200" b="0" i="1" u="sng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23322" y="548680"/>
            <a:ext cx="4434909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648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95287" y="404814"/>
            <a:ext cx="8353425" cy="1656034"/>
          </a:xfrm>
        </p:spPr>
        <p:txBody>
          <a:bodyPr/>
          <a:lstStyle/>
          <a:p>
            <a:r>
              <a:rPr lang="hu-HU" dirty="0" smtClean="0"/>
              <a:t>A bismarcki Európa (</a:t>
            </a:r>
            <a:r>
              <a:rPr lang="hu-HU" dirty="0" smtClean="0">
                <a:solidFill>
                  <a:schemeClr val="tx1"/>
                </a:solidFill>
              </a:rPr>
              <a:t>1870-1890)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sz="2200" b="0" dirty="0" smtClean="0"/>
              <a:t>A német egység létrejötte utáni időszakban elsősorban Bismarck az európai diplomácia formálója. </a:t>
            </a:r>
            <a:br>
              <a:rPr lang="hu-HU" sz="2200" b="0" dirty="0" smtClean="0"/>
            </a:br>
            <a:r>
              <a:rPr lang="hu-HU" sz="2200" b="0" dirty="0"/>
              <a:t> </a:t>
            </a:r>
            <a:r>
              <a:rPr lang="hu-HU" sz="2200" b="0" dirty="0" smtClean="0"/>
              <a:t>                                                                 </a:t>
            </a:r>
            <a:r>
              <a:rPr lang="hu-HU" sz="2200" b="0" i="1" u="sng" dirty="0" smtClean="0"/>
              <a:t>Az idős Bismarck</a:t>
            </a:r>
            <a:endParaRPr lang="hu-HU" sz="2200" b="0" i="1" u="sng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95287" y="1772816"/>
            <a:ext cx="8353425" cy="4968552"/>
          </a:xfrm>
        </p:spPr>
        <p:txBody>
          <a:bodyPr/>
          <a:lstStyle/>
          <a:p>
            <a:endParaRPr lang="hu-HU" sz="22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 smtClean="0"/>
              <a:t>1873 Három császár szövetsége</a:t>
            </a:r>
          </a:p>
          <a:p>
            <a:r>
              <a:rPr lang="hu-HU" sz="2200" dirty="0" smtClean="0"/>
              <a:t>(orosz-német-OMM)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 smtClean="0"/>
              <a:t>1877-78 „Nagy keleti válság”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 smtClean="0"/>
              <a:t>1878 San Stefanói béke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 smtClean="0"/>
              <a:t>1878 Berlini Kongresszus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 smtClean="0"/>
              <a:t>1879 Kettős szövetség</a:t>
            </a:r>
          </a:p>
          <a:p>
            <a:r>
              <a:rPr lang="hu-HU" sz="2200" dirty="0" smtClean="0"/>
              <a:t>(német-OMM)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 smtClean="0"/>
              <a:t>1882 Hármas szövetség </a:t>
            </a:r>
          </a:p>
          <a:p>
            <a:r>
              <a:rPr lang="hu-HU" sz="2200" dirty="0" smtClean="0"/>
              <a:t>(német-OMM-olasz)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 smtClean="0"/>
              <a:t>1893 Francia-orosz szövetség</a:t>
            </a:r>
            <a:r>
              <a:rPr lang="hu-HU" dirty="0" smtClean="0"/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4942" y="2420887"/>
            <a:ext cx="3453924" cy="4044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296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7505" y="142394"/>
            <a:ext cx="8641208" cy="1918453"/>
          </a:xfrm>
        </p:spPr>
        <p:txBody>
          <a:bodyPr/>
          <a:lstStyle/>
          <a:p>
            <a:r>
              <a:rPr lang="hu-HU" dirty="0" smtClean="0"/>
              <a:t>Nagy keleti válság (1878)</a:t>
            </a:r>
            <a:br>
              <a:rPr lang="hu-HU" dirty="0" smtClean="0"/>
            </a:br>
            <a:r>
              <a:rPr lang="hu-HU" sz="2200" b="0" dirty="0" smtClean="0"/>
              <a:t>Az oroszok - a krími háború után első ízben – beavatkoztak a Balkán ügyeibe. A törökellenes bolgár felkelők segítségére siettek, de közben egészen Konstantinápolyig (a tengerszorosokig) jutottak. </a:t>
            </a:r>
            <a:br>
              <a:rPr lang="hu-HU" sz="2200" b="0" dirty="0" smtClean="0"/>
            </a:br>
            <a:r>
              <a:rPr lang="hu-HU" sz="2200" b="0" i="1" u="sng" dirty="0" smtClean="0"/>
              <a:t>Orosz átkelés a Dunán</a:t>
            </a:r>
            <a:r>
              <a:rPr lang="hu-HU" sz="2200" b="0" i="1" dirty="0" smtClean="0"/>
              <a:t>        </a:t>
            </a:r>
            <a:r>
              <a:rPr lang="hu-HU" sz="2200" b="0" i="1" u="sng" dirty="0" smtClean="0"/>
              <a:t>Áttörés a Sipka szoroson Bulgáriában </a:t>
            </a:r>
            <a:endParaRPr lang="hu-HU" sz="2200" b="0" i="1" u="sng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504" y="4149080"/>
            <a:ext cx="4757383" cy="2563373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6163" y="1988840"/>
            <a:ext cx="4900286" cy="357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483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95287" y="404814"/>
            <a:ext cx="8353425" cy="2376114"/>
          </a:xfrm>
        </p:spPr>
        <p:txBody>
          <a:bodyPr/>
          <a:lstStyle/>
          <a:p>
            <a:r>
              <a:rPr lang="hu-HU" dirty="0" smtClean="0"/>
              <a:t>Berlini Kongresszus (1878)</a:t>
            </a:r>
            <a:br>
              <a:rPr lang="hu-HU" dirty="0" smtClean="0"/>
            </a:br>
            <a:r>
              <a:rPr lang="hu-HU" sz="2200" b="0" dirty="0" smtClean="0"/>
              <a:t>Anglia nem tűrte el a túlzott orosz térnyerést, és az OMM is ellenezte. A három császár szövetségének gyenge pontja az oroszok és az osztrákok közötti Balkán-ellentét volt. Bismarck nagy nehezen rávette az ororszokat, hogy üljenek tárgyalóasztalhoz a berlini kongresszuson, hogy elkerülje a három császár szövetségének felbomlását.   </a:t>
            </a:r>
            <a:endParaRPr lang="hu-HU" sz="2200" b="0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1560" y="2918546"/>
            <a:ext cx="7782233" cy="393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618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30103" y="17754"/>
            <a:ext cx="8174346" cy="2119278"/>
          </a:xfrm>
        </p:spPr>
        <p:txBody>
          <a:bodyPr/>
          <a:lstStyle/>
          <a:p>
            <a:r>
              <a:rPr lang="hu-HU" dirty="0" smtClean="0"/>
              <a:t>Nagyobb helyett kisebb Bulgária </a:t>
            </a:r>
            <a:br>
              <a:rPr lang="hu-HU" dirty="0" smtClean="0"/>
            </a:br>
            <a:r>
              <a:rPr lang="hu-HU" sz="2200" b="0" dirty="0" smtClean="0"/>
              <a:t>A berlini kongresszuson az újonnan létrejött oroszbarát Nagy-Bulgáriát Bismarck közvetítésére kisebbre „szabták”, az OMM pedig megszállhatta Bosznia-Hercegovinát. A berlini kongresszuson az orosz elégedetlenség II. Sándor cár és Bismarck részleges elhidegüléséhez vezetett.  </a:t>
            </a:r>
            <a:endParaRPr lang="hu-HU" sz="2200" b="0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2665" y="2137032"/>
            <a:ext cx="7109222" cy="472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094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95287" y="116632"/>
            <a:ext cx="8353425" cy="1440160"/>
          </a:xfrm>
        </p:spPr>
        <p:txBody>
          <a:bodyPr/>
          <a:lstStyle/>
          <a:p>
            <a:r>
              <a:rPr lang="hu-HU" dirty="0" smtClean="0"/>
              <a:t>Hármas szövetség (1882)</a:t>
            </a:r>
            <a:br>
              <a:rPr lang="hu-HU" dirty="0" smtClean="0"/>
            </a:br>
            <a:r>
              <a:rPr lang="hu-HU" sz="2200" b="0" dirty="0" smtClean="0"/>
              <a:t>Bismarck a megingó orosz szövetséget a német-OMM-olasz együttműködéssel akarta helyettesíteni. </a:t>
            </a:r>
            <a:endParaRPr lang="hu-HU" sz="2200" b="0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504" y="2136650"/>
            <a:ext cx="6120680" cy="4614993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7704" y="1124744"/>
            <a:ext cx="3796296" cy="2366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362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833812" y="167357"/>
            <a:ext cx="1462860" cy="21095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202A85-7560-3F48-9C34-16229735B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Bismarck lemondása (1890)</a:t>
            </a:r>
            <a:br>
              <a:rPr lang="hu-HU" dirty="0" smtClean="0"/>
            </a:br>
            <a:r>
              <a:rPr lang="hu-HU" sz="2600" dirty="0" smtClean="0"/>
              <a:t>Francia-orosz szövetség (1983)</a:t>
            </a:r>
            <a:endParaRPr lang="hu-HU" sz="2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8FA5495-9965-904E-A589-8AF79EC1E7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5287" y="2132856"/>
            <a:ext cx="5256833" cy="4320332"/>
          </a:xfrm>
        </p:spPr>
        <p:txBody>
          <a:bodyPr/>
          <a:lstStyle/>
          <a:p>
            <a:r>
              <a:rPr lang="hu-HU" dirty="0" smtClean="0"/>
              <a:t>A fiatal II. Vilmos császár trónra lépése után nem kért Bismarck hatalmas tekintélyéből. Az idős Bismarck lemondott, és az új császár külpolitikai óvatlansága már 1893-ban a francia-orosz szövetség megkötéséhez vezetett. </a:t>
            </a:r>
          </a:p>
          <a:p>
            <a:r>
              <a:rPr lang="hu-HU" dirty="0" smtClean="0"/>
              <a:t>A Bismarck „rémálma” – Németország bekerítése – megvalósult. </a:t>
            </a:r>
          </a:p>
          <a:p>
            <a:r>
              <a:rPr lang="hu-HU" dirty="0" smtClean="0"/>
              <a:t>II. Vilmos általában véve is sokkal ambiciózusabb külpolitika híve volt, aminek következményei nemsokára megmutatkoztak. </a:t>
            </a:r>
          </a:p>
          <a:p>
            <a:r>
              <a:rPr lang="hu-HU" i="1" u="sng" dirty="0" smtClean="0"/>
              <a:t>II. Vilmos és a távozó Bismarck</a:t>
            </a:r>
            <a:endParaRPr lang="hu-HU" i="1" u="sng" dirty="0"/>
          </a:p>
        </p:txBody>
      </p:sp>
      <p:pic>
        <p:nvPicPr>
          <p:cNvPr id="7" name="Tartalom helye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891042" y="2126301"/>
            <a:ext cx="2857670" cy="4549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5730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DD09A047274A9A40B663EB7E47153786" ma:contentTypeVersion="2" ma:contentTypeDescription="Új dokumentum létrehozása." ma:contentTypeScope="" ma:versionID="e2d2e37166f80cb77e1267d596f310c9">
  <xsd:schema xmlns:xsd="http://www.w3.org/2001/XMLSchema" xmlns:xs="http://www.w3.org/2001/XMLSchema" xmlns:p="http://schemas.microsoft.com/office/2006/metadata/properties" xmlns:ns2="ff7744bf-00ab-4507-b74b-828a13f5a795" targetNamespace="http://schemas.microsoft.com/office/2006/metadata/properties" ma:root="true" ma:fieldsID="7a70eba34b6f86d1a1a974419be299fb" ns2:_="">
    <xsd:import namespace="ff7744bf-00ab-4507-b74b-828a13f5a79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7744bf-00ab-4507-b74b-828a13f5a79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BB1FA90-FFD2-46F9-BCFF-8963D83B5B1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3F36880-6B80-4331-ABC1-0E3E9515D89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f7744bf-00ab-4507-b74b-828a13f5a79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BCEC793-28D8-4253-9513-F5CF1F653B5A}">
  <ds:schemaRefs>
    <ds:schemaRef ds:uri="ff7744bf-00ab-4507-b74b-828a13f5a795"/>
    <ds:schemaRef ds:uri="http://purl.org/dc/dcmitype/"/>
    <ds:schemaRef ds:uri="http://www.w3.org/XML/1998/namespace"/>
    <ds:schemaRef ds:uri="http://schemas.microsoft.com/office/2006/metadata/properties"/>
    <ds:schemaRef ds:uri="http://schemas.openxmlformats.org/package/2006/metadata/core-properties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1140</TotalTime>
  <Words>516</Words>
  <Application>Microsoft Office PowerPoint</Application>
  <PresentationFormat>Diavetítés a képernyőre (4:3 oldalarány)</PresentationFormat>
  <Paragraphs>81</Paragraphs>
  <Slides>22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22</vt:i4>
      </vt:variant>
    </vt:vector>
  </HeadingPairs>
  <TitlesOfParts>
    <vt:vector size="26" baseType="lpstr">
      <vt:lpstr>Arial</vt:lpstr>
      <vt:lpstr>Calibri</vt:lpstr>
      <vt:lpstr>Wingdings</vt:lpstr>
      <vt:lpstr>Office Theme</vt:lpstr>
      <vt:lpstr>Hatalmi viszonyok  a 19. század utolsó harmadában  és a századfordulón   </vt:lpstr>
      <vt:lpstr>Hatalmi viszonyok  a 19. század utolsó harmadában  és a századfordulón.</vt:lpstr>
      <vt:lpstr>A három császár szövetsége  Bismarck a német egység megvalósulása után két évtizeden át kancellár, s a diplomácia legfőbb irányítója volt. Mérsékelt külpolitikát folytatott. Hangsúlyozta, hogy Németország elégedett hatalom. Nem akart gyarmatosítani. Mivel egész életében „koalíciók rémálma” üldözte – elsősorban Németo. bekerítésétől tartott egy francia-orosz szövetség létrejöttével –, az 1870-es háborúban megvert Franciaország elszigetelésére törekedett. Ezért hozta létre 1873-ban a „három császár szövetségét” az orosz, az osztrák-magyar és a német uralkodók között.  Bismarck, mint a három császár szövetségének értelmi szerzője </vt:lpstr>
      <vt:lpstr>A bismarcki Európa (1870-1890) A német egység létrejötte utáni időszakban elsősorban Bismarck az európai diplomácia formálója.                                                                    Az idős Bismarck</vt:lpstr>
      <vt:lpstr>Nagy keleti válság (1878) Az oroszok - a krími háború után első ízben – beavatkoztak a Balkán ügyeibe. A törökellenes bolgár felkelők segítségére siettek, de közben egészen Konstantinápolyig (a tengerszorosokig) jutottak.  Orosz átkelés a Dunán        Áttörés a Sipka szoroson Bulgáriában </vt:lpstr>
      <vt:lpstr>Berlini Kongresszus (1878) Anglia nem tűrte el a túlzott orosz térnyerést, és az OMM is ellenezte. A három császár szövetségének gyenge pontja az oroszok és az osztrákok közötti Balkán-ellentét volt. Bismarck nagy nehezen rávette az ororszokat, hogy üljenek tárgyalóasztalhoz a berlini kongresszuson, hogy elkerülje a három császár szövetségének felbomlását.   </vt:lpstr>
      <vt:lpstr>Nagyobb helyett kisebb Bulgária  A berlini kongresszuson az újonnan létrejött oroszbarát Nagy-Bulgáriát Bismarck közvetítésére kisebbre „szabták”, az OMM pedig megszállhatta Bosznia-Hercegovinát. A berlini kongresszuson az orosz elégedetlenség II. Sándor cár és Bismarck részleges elhidegüléséhez vezetett.  </vt:lpstr>
      <vt:lpstr>Hármas szövetség (1882) Bismarck a megingó orosz szövetséget a német-OMM-olasz együttműködéssel akarta helyettesíteni. </vt:lpstr>
      <vt:lpstr>Bismarck lemondása (1890) Francia-orosz szövetség (1983)</vt:lpstr>
      <vt:lpstr>PowerPoint bemutató</vt:lpstr>
      <vt:lpstr>Brit gyarmatbirodalom 19. század vége  A britek a század vége felé kénytelenek megszállni számos területet, hogy ne kerüljön más nagyhatalom kezébe. Kiépítették a világ leghatalmasabb gyarmatbirodalmát</vt:lpstr>
      <vt:lpstr>The Great Game  Perzsia és Afganisztán az orosz medve és az angol oroszlán között </vt:lpstr>
      <vt:lpstr>The Great Game.  Orosz-angol vetélkedés Közép-Ázsiáért  Az angolok szerződést iratnak alá a helyi fejedelmekkel  A régi Selyemút és a mai Great Game, a kínai Silk Road project </vt:lpstr>
      <vt:lpstr>Afrika gyarmatosítása  </vt:lpstr>
      <vt:lpstr>Fashodai incidens (1898) Az angol és a francia gyarmati érdekek összeütközése</vt:lpstr>
      <vt:lpstr>A Távol-Kelet felértékelődése a századfordulón </vt:lpstr>
      <vt:lpstr>Egyenlőtlen fejlődés </vt:lpstr>
      <vt:lpstr>USA a századfordulón  </vt:lpstr>
      <vt:lpstr>USA a századfordulón  </vt:lpstr>
      <vt:lpstr>Német-angol  flottaépítési verseny Dreadnought és Tirpitz admirális a német flottaépítés atyja Nézzen utána milyen hajótípus a dreadmought!</vt:lpstr>
      <vt:lpstr>Hatalmi átrendeződés a századfordulón</vt:lpstr>
      <vt:lpstr>Szövetségi rendszerek  Az antant kialakulása, Németország bekerítése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Microsoft Office User</dc:creator>
  <cp:keywords/>
  <dc:description/>
  <cp:lastModifiedBy>amd</cp:lastModifiedBy>
  <cp:revision>120</cp:revision>
  <dcterms:created xsi:type="dcterms:W3CDTF">2020-06-26T09:15:27Z</dcterms:created>
  <dcterms:modified xsi:type="dcterms:W3CDTF">2020-09-02T05:42:05Z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0x010100DD09A047274A9A40B663EB7E47153786</vt:lpwstr>
  </property>
</Properties>
</file>