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0" r:id="rId8"/>
    <p:sldId id="262" r:id="rId9"/>
    <p:sldId id="263" r:id="rId10"/>
    <p:sldId id="266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9609A-490B-4108-A90F-B9B99B77F56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AB93-D946-4BB2-BFCB-97ADE4F755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Kormányzásfonológia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Fejes Tóth Petra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Mássalhangzók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844824"/>
            <a:ext cx="7776864" cy="2664296"/>
          </a:xfrm>
        </p:spPr>
        <p:txBody>
          <a:bodyPr numCol="2">
            <a:normAutofit fontScale="25000" lnSpcReduction="20000"/>
          </a:bodyPr>
          <a:lstStyle/>
          <a:p>
            <a:r>
              <a:rPr lang="hu-HU" sz="8000" dirty="0" smtClean="0"/>
              <a:t>I fej: palatális</a:t>
            </a:r>
          </a:p>
          <a:p>
            <a:r>
              <a:rPr lang="hu-HU" sz="8000" dirty="0" smtClean="0"/>
              <a:t>U fej: </a:t>
            </a:r>
            <a:r>
              <a:rPr lang="hu-HU" sz="8000" dirty="0" err="1" smtClean="0"/>
              <a:t>labioveláris</a:t>
            </a:r>
            <a:endParaRPr lang="hu-HU" sz="8000" dirty="0" smtClean="0"/>
          </a:p>
          <a:p>
            <a:r>
              <a:rPr lang="hu-HU" sz="8000" dirty="0" smtClean="0"/>
              <a:t>A fej: </a:t>
            </a:r>
            <a:r>
              <a:rPr lang="hu-HU" sz="8000" dirty="0" err="1" smtClean="0"/>
              <a:t>uvuláris</a:t>
            </a:r>
            <a:r>
              <a:rPr lang="hu-HU" sz="8000" dirty="0" smtClean="0"/>
              <a:t>, </a:t>
            </a:r>
            <a:r>
              <a:rPr lang="hu-HU" sz="8000" dirty="0" err="1" smtClean="0"/>
              <a:t>farigális</a:t>
            </a:r>
            <a:endParaRPr lang="hu-HU" sz="8000" dirty="0" smtClean="0"/>
          </a:p>
          <a:p>
            <a:r>
              <a:rPr lang="hu-HU" sz="8000" dirty="0" smtClean="0"/>
              <a:t>@ fej: veláris &gt; nincs fejük</a:t>
            </a:r>
          </a:p>
          <a:p>
            <a:r>
              <a:rPr lang="hu-HU" sz="8000" dirty="0" smtClean="0"/>
              <a:t>U operátor: labiális </a:t>
            </a:r>
            <a:r>
              <a:rPr lang="hu-HU" sz="8000" dirty="0" err="1" smtClean="0"/>
              <a:t>msh</a:t>
            </a:r>
            <a:endParaRPr lang="hu-HU" sz="8000" dirty="0" smtClean="0"/>
          </a:p>
          <a:p>
            <a:r>
              <a:rPr lang="hu-HU" sz="8000" dirty="0" smtClean="0"/>
              <a:t>I operátor: palatalizált </a:t>
            </a:r>
            <a:r>
              <a:rPr lang="hu-HU" sz="8000" dirty="0" err="1" smtClean="0"/>
              <a:t>msh</a:t>
            </a:r>
            <a:endParaRPr lang="hu-HU" sz="8000" dirty="0" smtClean="0"/>
          </a:p>
          <a:p>
            <a:r>
              <a:rPr lang="hu-HU" sz="8000" dirty="0" smtClean="0"/>
              <a:t>A operátor: </a:t>
            </a:r>
            <a:r>
              <a:rPr lang="hu-HU" sz="8000" dirty="0" err="1" smtClean="0"/>
              <a:t>faringalizált</a:t>
            </a:r>
            <a:r>
              <a:rPr lang="hu-HU" sz="8000" dirty="0" smtClean="0"/>
              <a:t> </a:t>
            </a:r>
            <a:r>
              <a:rPr lang="hu-HU" sz="8000" dirty="0" err="1" smtClean="0"/>
              <a:t>msh</a:t>
            </a:r>
            <a:endParaRPr lang="hu-HU" sz="8000" dirty="0" smtClean="0"/>
          </a:p>
          <a:p>
            <a:r>
              <a:rPr lang="hu-HU" sz="8000" dirty="0" smtClean="0"/>
              <a:t>Zörejhangok: h</a:t>
            </a:r>
          </a:p>
          <a:p>
            <a:r>
              <a:rPr lang="hu-HU" sz="8000" dirty="0" smtClean="0"/>
              <a:t>H: zöngétlen</a:t>
            </a:r>
          </a:p>
          <a:p>
            <a:r>
              <a:rPr lang="hu-HU" sz="8000" dirty="0" smtClean="0"/>
              <a:t>L: zöngés</a:t>
            </a:r>
          </a:p>
          <a:p>
            <a:r>
              <a:rPr lang="hu-HU" altLang="en-US" sz="8000" dirty="0">
                <a:latin typeface="Arial" charset="0"/>
                <a:cs typeface="Arial" charset="0"/>
              </a:rPr>
              <a:t>ʔ </a:t>
            </a:r>
            <a:r>
              <a:rPr lang="hu-HU" altLang="en-US" sz="8000" dirty="0" smtClean="0">
                <a:latin typeface="Arial" charset="0"/>
                <a:cs typeface="Arial" charset="0"/>
              </a:rPr>
              <a:t>: zár</a:t>
            </a:r>
          </a:p>
          <a:p>
            <a:r>
              <a:rPr lang="hu-HU" sz="8000" dirty="0" smtClean="0">
                <a:latin typeface="Arial" charset="0"/>
                <a:cs typeface="Arial" charset="0"/>
              </a:rPr>
              <a:t>N: nazális</a:t>
            </a:r>
          </a:p>
          <a:p>
            <a:r>
              <a:rPr lang="hu-HU" sz="8000" dirty="0" err="1" smtClean="0">
                <a:latin typeface="Arial" charset="0"/>
                <a:cs typeface="Arial" charset="0"/>
              </a:rPr>
              <a:t>Koronalitás</a:t>
            </a:r>
            <a:r>
              <a:rPr lang="hu-HU" sz="8000" dirty="0" smtClean="0">
                <a:latin typeface="Arial" charset="0"/>
                <a:cs typeface="Arial" charset="0"/>
              </a:rPr>
              <a:t>: R/A (angol </a:t>
            </a:r>
            <a:r>
              <a:rPr lang="hu-HU" sz="8000" dirty="0" err="1" smtClean="0">
                <a:latin typeface="Arial" charset="0"/>
                <a:cs typeface="Arial" charset="0"/>
              </a:rPr>
              <a:t>intrusive</a:t>
            </a:r>
            <a:r>
              <a:rPr lang="hu-HU" sz="8000" dirty="0" smtClean="0">
                <a:latin typeface="Arial" charset="0"/>
                <a:cs typeface="Arial" charset="0"/>
              </a:rPr>
              <a:t> R)</a:t>
            </a:r>
            <a:endParaRPr lang="hu-HU" sz="8000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522920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Vannak kihasználatlan elemkombinációk, pl.: I.H, H.U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1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Problematikus elmélet: delej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4968551"/>
          </a:xfrm>
        </p:spPr>
        <p:txBody>
          <a:bodyPr>
            <a:normAutofit/>
          </a:bodyPr>
          <a:lstStyle/>
          <a:p>
            <a:r>
              <a:rPr lang="hu-HU" dirty="0" smtClean="0"/>
              <a:t>+: A, N, </a:t>
            </a:r>
            <a:r>
              <a:rPr lang="hu-HU" strike="sngStrike" dirty="0" smtClean="0"/>
              <a:t>I</a:t>
            </a:r>
            <a:r>
              <a:rPr lang="hu-HU" dirty="0" smtClean="0"/>
              <a:t>			legmagánhangzósabbak</a:t>
            </a:r>
          </a:p>
          <a:p>
            <a:r>
              <a:rPr lang="hu-HU" dirty="0" smtClean="0"/>
              <a:t>- : </a:t>
            </a:r>
            <a:r>
              <a:rPr lang="hu-HU" altLang="en-US" dirty="0">
                <a:latin typeface="Arial" charset="0"/>
                <a:cs typeface="Arial" charset="0"/>
              </a:rPr>
              <a:t>ʔ </a:t>
            </a:r>
            <a:r>
              <a:rPr lang="hu-HU" dirty="0" smtClean="0"/>
              <a:t>, h, H, L			zörejhangok</a:t>
            </a:r>
          </a:p>
          <a:p>
            <a:r>
              <a:rPr lang="hu-HU" dirty="0" smtClean="0"/>
              <a:t>Többi elem: semleges</a:t>
            </a:r>
          </a:p>
          <a:p>
            <a:r>
              <a:rPr lang="hu-HU" dirty="0" smtClean="0"/>
              <a:t>Összetett elemek a fejük alapján negatív vagy pozitívan delejesek; </a:t>
            </a:r>
            <a:r>
              <a:rPr lang="hu-HU" dirty="0" err="1" smtClean="0"/>
              <a:t>kiv</a:t>
            </a:r>
            <a:r>
              <a:rPr lang="hu-HU" dirty="0" smtClean="0"/>
              <a:t>.: </a:t>
            </a:r>
            <a:r>
              <a:rPr lang="hu-HU" strike="sngStrike" dirty="0" smtClean="0"/>
              <a:t>I</a:t>
            </a:r>
            <a:r>
              <a:rPr lang="hu-HU" dirty="0" smtClean="0"/>
              <a:t> elemmel rendkelező: +</a:t>
            </a:r>
          </a:p>
          <a:p>
            <a:r>
              <a:rPr lang="hu-HU" dirty="0" smtClean="0"/>
              <a:t>Azonos delejű elemek nem szívesen lépnek egymással fúzióra</a:t>
            </a:r>
          </a:p>
          <a:p>
            <a:r>
              <a:rPr lang="hu-HU" dirty="0" smtClean="0"/>
              <a:t>Kormányzó: delejes</a:t>
            </a:r>
          </a:p>
          <a:p>
            <a:r>
              <a:rPr lang="hu-HU" dirty="0" smtClean="0"/>
              <a:t>Kormányzott: semleges</a:t>
            </a:r>
          </a:p>
          <a:p>
            <a:endParaRPr lang="hu-HU" dirty="0" smtClean="0"/>
          </a:p>
          <a:p>
            <a:r>
              <a:rPr lang="hu-HU" dirty="0" smtClean="0"/>
              <a:t>Alulgenerál (tilt </a:t>
            </a:r>
            <a:r>
              <a:rPr lang="hu-HU" dirty="0" err="1" smtClean="0"/>
              <a:t>pl</a:t>
            </a:r>
            <a:r>
              <a:rPr lang="hu-HU" dirty="0" smtClean="0"/>
              <a:t>: zöngés aspirált hangokat (HL)), jellemzően elvetik az elméletet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9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problémák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Előretölt nyelvgyök</a:t>
            </a:r>
          </a:p>
          <a:p>
            <a:pPr lvl="1"/>
            <a:r>
              <a:rPr lang="hu-HU" dirty="0" smtClean="0"/>
              <a:t> </a:t>
            </a:r>
            <a:r>
              <a:rPr lang="hu-HU" strike="sngStrike" dirty="0" smtClean="0"/>
              <a:t>I</a:t>
            </a:r>
            <a:r>
              <a:rPr lang="hu-HU" dirty="0" smtClean="0"/>
              <a:t> elem forró jegye</a:t>
            </a:r>
          </a:p>
          <a:p>
            <a:r>
              <a:rPr lang="hu-HU" dirty="0" smtClean="0"/>
              <a:t>H-h redundancia: H: zöngétlenség; h: zörejesség</a:t>
            </a:r>
          </a:p>
          <a:p>
            <a:r>
              <a:rPr lang="hu-HU" dirty="0" smtClean="0"/>
              <a:t>Jelöletlen képzési hely: veláris vagy </a:t>
            </a:r>
            <a:r>
              <a:rPr lang="hu-HU" dirty="0" err="1" smtClean="0"/>
              <a:t>faringális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svá</a:t>
            </a:r>
            <a:r>
              <a:rPr lang="hu-HU" dirty="0" smtClean="0"/>
              <a:t>: üres fej? @? 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9443" y="692696"/>
            <a:ext cx="5074725" cy="5166103"/>
          </a:xfrm>
        </p:spPr>
        <p:txBody>
          <a:bodyPr/>
          <a:lstStyle/>
          <a:p>
            <a:r>
              <a:rPr lang="hu-HU" dirty="0" smtClean="0"/>
              <a:t>BBK 2013/2014 tavaszi szemeszter Kormányzásfonológia diavetítés</a:t>
            </a:r>
          </a:p>
          <a:p>
            <a:r>
              <a:rPr lang="en-US" dirty="0" err="1"/>
              <a:t>Szigetvári</a:t>
            </a:r>
            <a:r>
              <a:rPr lang="en-US" dirty="0"/>
              <a:t> </a:t>
            </a:r>
            <a:r>
              <a:rPr lang="en-US" dirty="0" err="1"/>
              <a:t>Péter</a:t>
            </a:r>
            <a:r>
              <a:rPr lang="en-US" dirty="0"/>
              <a:t>: </a:t>
            </a:r>
            <a:r>
              <a:rPr lang="en-US" dirty="0" err="1"/>
              <a:t>Kormányzás</a:t>
            </a:r>
            <a:r>
              <a:rPr lang="en-US" dirty="0"/>
              <a:t> a </a:t>
            </a:r>
            <a:r>
              <a:rPr lang="en-US" dirty="0" err="1"/>
              <a:t>fonológiában</a:t>
            </a:r>
            <a:r>
              <a:rPr lang="en-US" dirty="0"/>
              <a:t>. </a:t>
            </a:r>
            <a:r>
              <a:rPr lang="en-US" dirty="0" err="1"/>
              <a:t>Általános</a:t>
            </a:r>
            <a:r>
              <a:rPr lang="en-US" dirty="0"/>
              <a:t> </a:t>
            </a:r>
            <a:r>
              <a:rPr lang="en-US" dirty="0" err="1"/>
              <a:t>Nyelvészeti</a:t>
            </a:r>
            <a:r>
              <a:rPr lang="en-US" dirty="0"/>
              <a:t> </a:t>
            </a:r>
            <a:r>
              <a:rPr lang="en-US" dirty="0" err="1"/>
              <a:t>Tanulmányok</a:t>
            </a:r>
            <a:r>
              <a:rPr lang="en-US" dirty="0"/>
              <a:t> 19: 165-213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hu-HU" dirty="0" smtClean="0"/>
              <a:t>Halász Dávid, </a:t>
            </a:r>
            <a:r>
              <a:rPr lang="hu-HU" dirty="0" err="1" smtClean="0"/>
              <a:t>Neugebauer</a:t>
            </a:r>
            <a:r>
              <a:rPr lang="hu-HU" dirty="0" smtClean="0"/>
              <a:t> Dániel: Kormányzásfonológia 1. elemelmélet diavetítés 2013/14 őszi szemeszter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757" y="462073"/>
            <a:ext cx="2734968" cy="611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7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Bevezető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</a:t>
            </a:r>
            <a:r>
              <a:rPr lang="hu-HU" dirty="0" err="1" smtClean="0"/>
              <a:t>derivációs</a:t>
            </a:r>
            <a:r>
              <a:rPr lang="hu-HU" dirty="0" smtClean="0"/>
              <a:t> elmélet az </a:t>
            </a:r>
            <a:r>
              <a:rPr lang="hu-HU" dirty="0" err="1" smtClean="0"/>
              <a:t>OT-vel</a:t>
            </a:r>
            <a:r>
              <a:rPr lang="hu-HU" dirty="0" smtClean="0"/>
              <a:t> együtt</a:t>
            </a:r>
          </a:p>
          <a:p>
            <a:r>
              <a:rPr lang="hu-HU" dirty="0" smtClean="0"/>
              <a:t>Nincs </a:t>
            </a:r>
            <a:r>
              <a:rPr lang="hu-HU" dirty="0" err="1" smtClean="0"/>
              <a:t>extrintikus</a:t>
            </a:r>
            <a:r>
              <a:rPr lang="hu-HU" dirty="0" smtClean="0"/>
              <a:t> szabályrendezés</a:t>
            </a:r>
          </a:p>
          <a:p>
            <a:r>
              <a:rPr lang="hu-HU" dirty="0" smtClean="0"/>
              <a:t>Input-orientált</a:t>
            </a:r>
          </a:p>
          <a:p>
            <a:r>
              <a:rPr lang="hu-HU" dirty="0" smtClean="0"/>
              <a:t>Ábrázolás-központú</a:t>
            </a:r>
          </a:p>
          <a:p>
            <a:r>
              <a:rPr lang="hu-HU" dirty="0" smtClean="0"/>
              <a:t>Szintaxishoz hasonló</a:t>
            </a:r>
            <a:r>
              <a:rPr lang="hu-HU" dirty="0"/>
              <a:t>: </a:t>
            </a:r>
            <a:endParaRPr lang="hu-HU" dirty="0" smtClean="0"/>
          </a:p>
          <a:p>
            <a:pPr lvl="1"/>
            <a:r>
              <a:rPr lang="hu-HU" dirty="0" smtClean="0"/>
              <a:t>Elvek </a:t>
            </a:r>
            <a:r>
              <a:rPr lang="hu-HU" dirty="0"/>
              <a:t>és </a:t>
            </a:r>
            <a:r>
              <a:rPr lang="hu-HU" dirty="0" smtClean="0"/>
              <a:t>Paraméterek,  (</a:t>
            </a:r>
            <a:r>
              <a:rPr lang="hu-HU" dirty="0"/>
              <a:t>Szerkezet(meg)őrzés elve), </a:t>
            </a:r>
            <a:endParaRPr lang="hu-HU" dirty="0" smtClean="0"/>
          </a:p>
          <a:p>
            <a:pPr lvl="1"/>
            <a:r>
              <a:rPr lang="hu-HU" dirty="0" smtClean="0"/>
              <a:t>kormányzás </a:t>
            </a:r>
            <a:r>
              <a:rPr lang="hu-HU" dirty="0"/>
              <a:t>(</a:t>
            </a:r>
            <a:r>
              <a:rPr lang="hu-HU" dirty="0" err="1"/>
              <a:t>fej-</a:t>
            </a:r>
            <a:r>
              <a:rPr lang="hu-HU" dirty="0" err="1" smtClean="0"/>
              <a:t>-bővítmény</a:t>
            </a:r>
            <a:r>
              <a:rPr lang="hu-HU" dirty="0" smtClean="0"/>
              <a:t>),</a:t>
            </a:r>
          </a:p>
          <a:p>
            <a:pPr lvl="1"/>
            <a:r>
              <a:rPr lang="hu-HU" dirty="0" smtClean="0"/>
              <a:t>engedélyezés </a:t>
            </a:r>
            <a:r>
              <a:rPr lang="hu-HU" dirty="0"/>
              <a:t>(jogosítás</a:t>
            </a:r>
            <a:r>
              <a:rPr lang="hu-HU" dirty="0" smtClean="0"/>
              <a:t>),</a:t>
            </a:r>
          </a:p>
          <a:p>
            <a:pPr lvl="1"/>
            <a:r>
              <a:rPr lang="hu-HU" dirty="0" smtClean="0"/>
              <a:t>üres kategóriák </a:t>
            </a:r>
            <a:r>
              <a:rPr lang="hu-HU" dirty="0"/>
              <a:t>(Üres Kategória Elve - ECP), </a:t>
            </a:r>
            <a:r>
              <a:rPr lang="hu-HU" dirty="0" smtClean="0"/>
              <a:t>Szoros Kormányzás </a:t>
            </a:r>
            <a:r>
              <a:rPr lang="hu-HU" dirty="0"/>
              <a:t>(PG)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2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Elemek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Hangok primitív elemekből épülnek fel</a:t>
            </a:r>
          </a:p>
          <a:p>
            <a:r>
              <a:rPr lang="hu-HU" dirty="0" smtClean="0"/>
              <a:t>Egy elem önmagában is kiejthető</a:t>
            </a:r>
          </a:p>
          <a:p>
            <a:r>
              <a:rPr lang="hu-HU" dirty="0" smtClean="0"/>
              <a:t>„kiugró tulajdonság”: legjelentősebb artikulációs vagy akusztikai tulajdonság – egy darab („hot </a:t>
            </a:r>
            <a:r>
              <a:rPr lang="hu-HU" dirty="0" err="1" smtClean="0"/>
              <a:t>feature</a:t>
            </a:r>
            <a:r>
              <a:rPr lang="hu-HU" dirty="0" smtClean="0"/>
              <a:t>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4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Korábbi kétértékű jegyelmélet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9443" y="3573016"/>
            <a:ext cx="7125112" cy="3284984"/>
          </a:xfrm>
        </p:spPr>
        <p:txBody>
          <a:bodyPr/>
          <a:lstStyle/>
          <a:p>
            <a:r>
              <a:rPr lang="hu-HU" dirty="0" smtClean="0"/>
              <a:t>Kétértékű jegyelmélet alapján a jegyek viselkedése szimmetrikus</a:t>
            </a:r>
          </a:p>
          <a:p>
            <a:r>
              <a:rPr lang="hu-HU" dirty="0" smtClean="0"/>
              <a:t>Egyértékű jegyelmélet (mint a KF) megmutatja a valódi, aszimmetrikus viselkedést</a:t>
            </a:r>
          </a:p>
          <a:p>
            <a:r>
              <a:rPr lang="hu-HU" dirty="0" smtClean="0"/>
              <a:t>Az egyértékű modell jobban korlátolt, ennélfogva valamivel pontosabb</a:t>
            </a:r>
          </a:p>
          <a:p>
            <a:endParaRPr lang="en-US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21695"/>
            <a:ext cx="6480720" cy="227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r>
              <a:rPr lang="hu-HU" dirty="0" smtClean="0"/>
              <a:t>KF Elemek</a:t>
            </a:r>
            <a:endParaRPr lang="en-US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8895640" cy="5184576"/>
          </a:xfrm>
        </p:spPr>
      </p:pic>
    </p:spTree>
    <p:extLst>
      <p:ext uri="{BB962C8B-B14F-4D97-AF65-F5344CB8AC3E}">
        <p14:creationId xmlns:p14="http://schemas.microsoft.com/office/powerpoint/2010/main" val="33787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@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„hideg magánhangzó”</a:t>
            </a:r>
          </a:p>
          <a:p>
            <a:r>
              <a:rPr lang="hu-HU" dirty="0" smtClean="0"/>
              <a:t>a hangcsatorna semleges állása</a:t>
            </a:r>
          </a:p>
          <a:p>
            <a:r>
              <a:rPr lang="hu-HU" dirty="0" smtClean="0"/>
              <a:t>inkább helyfoglaló, mint valódi elem</a:t>
            </a:r>
          </a:p>
          <a:p>
            <a:pPr marL="342900" lvl="1" indent="-342900"/>
            <a:r>
              <a:rPr lang="hu-HU" sz="1800" dirty="0"/>
              <a:t>Elemek kiugró tulajdonsága azt határozza meg, hogy az elem a @</a:t>
            </a:r>
            <a:r>
              <a:rPr lang="hu-HU" sz="1800" dirty="0" err="1"/>
              <a:t>-hoz</a:t>
            </a:r>
            <a:r>
              <a:rPr lang="hu-HU" sz="1800" dirty="0"/>
              <a:t> képest hogyan jelölt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9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Hangok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hang bontható további hangokra: összetett hang</a:t>
            </a:r>
          </a:p>
          <a:p>
            <a:r>
              <a:rPr lang="hu-HU" dirty="0" smtClean="0"/>
              <a:t>Ha nem bontható: egyszerű hang</a:t>
            </a:r>
          </a:p>
          <a:p>
            <a:r>
              <a:rPr lang="hu-HU" dirty="0" smtClean="0"/>
              <a:t>Minél több elemből áll egy hang, annál jelöltebb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Magánhangzók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			- 			I			-			U</a:t>
            </a:r>
          </a:p>
          <a:p>
            <a:r>
              <a:rPr lang="hu-HU" dirty="0" smtClean="0"/>
              <a:t>Nyíltság 		– 	</a:t>
            </a:r>
            <a:r>
              <a:rPr lang="hu-HU" dirty="0" err="1" smtClean="0"/>
              <a:t>elölképzettség</a:t>
            </a:r>
            <a:r>
              <a:rPr lang="hu-HU" dirty="0"/>
              <a:t>	</a:t>
            </a:r>
            <a:r>
              <a:rPr lang="hu-HU" dirty="0" smtClean="0"/>
              <a:t>	-	 kerekítettség</a:t>
            </a:r>
          </a:p>
          <a:p>
            <a:r>
              <a:rPr lang="hu-HU" dirty="0" smtClean="0"/>
              <a:t>Három magánhangzós rendszerekben jellemzően ők találhatóak meg (pl. klasszikus arab)</a:t>
            </a:r>
          </a:p>
          <a:p>
            <a:r>
              <a:rPr lang="hu-HU" dirty="0" smtClean="0"/>
              <a:t>Öt magánhangzós rendszerek általában:</a:t>
            </a:r>
          </a:p>
          <a:p>
            <a:pPr lvl="1"/>
            <a:r>
              <a:rPr lang="hu-HU" dirty="0" smtClean="0"/>
              <a:t> </a:t>
            </a:r>
            <a:r>
              <a:rPr lang="hu-HU" dirty="0"/>
              <a:t>[</a:t>
            </a:r>
            <a:r>
              <a:rPr lang="hu-HU" dirty="0" smtClean="0"/>
              <a:t>e] = A + I</a:t>
            </a:r>
          </a:p>
          <a:p>
            <a:pPr lvl="1"/>
            <a:r>
              <a:rPr lang="hu-HU" dirty="0"/>
              <a:t> </a:t>
            </a:r>
            <a:r>
              <a:rPr lang="hu-HU" dirty="0" smtClean="0"/>
              <a:t>[o] = A + U </a:t>
            </a:r>
          </a:p>
          <a:p>
            <a:pPr lvl="1"/>
            <a:endParaRPr lang="hu-HU" dirty="0"/>
          </a:p>
          <a:p>
            <a:pPr marL="457200" lvl="1" indent="0">
              <a:buNone/>
            </a:pPr>
            <a:r>
              <a:rPr lang="hu-HU" dirty="0" smtClean="0"/>
              <a:t>	^ fúzió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Magánhangzók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9443" y="2276872"/>
            <a:ext cx="7125112" cy="3581926"/>
          </a:xfrm>
        </p:spPr>
        <p:txBody>
          <a:bodyPr/>
          <a:lstStyle/>
          <a:p>
            <a:r>
              <a:rPr lang="hu-HU" dirty="0" smtClean="0"/>
              <a:t>Egyik elem: fej</a:t>
            </a:r>
          </a:p>
          <a:p>
            <a:r>
              <a:rPr lang="hu-HU" dirty="0" smtClean="0"/>
              <a:t>Másik elem: operátor</a:t>
            </a:r>
          </a:p>
          <a:p>
            <a:r>
              <a:rPr lang="hu-HU" dirty="0" smtClean="0"/>
              <a:t>Fúzió: az operátor a fejnek adja a kiugró tulajdonságát</a:t>
            </a:r>
          </a:p>
          <a:p>
            <a:r>
              <a:rPr lang="hu-HU" dirty="0" smtClean="0"/>
              <a:t>@ : operátorként nincs hatása a fejre</a:t>
            </a:r>
          </a:p>
          <a:p>
            <a:pPr lvl="1"/>
            <a:r>
              <a:rPr lang="hu-HU" dirty="0" smtClean="0"/>
              <a:t>Nincs kiugró tulajdonsága</a:t>
            </a:r>
          </a:p>
          <a:p>
            <a:pPr lvl="1"/>
            <a:r>
              <a:rPr lang="hu-HU" dirty="0" smtClean="0"/>
              <a:t>Csak fejként érzékelhető</a:t>
            </a:r>
          </a:p>
          <a:p>
            <a:r>
              <a:rPr lang="hu-HU" dirty="0" smtClean="0"/>
              <a:t>Egy elem csak egyszer vesz részt a fúzióban</a:t>
            </a:r>
          </a:p>
          <a:p>
            <a:pPr lvl="1"/>
            <a:r>
              <a:rPr lang="hu-HU" dirty="0" smtClean="0"/>
              <a:t>Állandó a kiugró tulajdonsága</a:t>
            </a:r>
          </a:p>
          <a:p>
            <a:r>
              <a:rPr lang="hu-HU" dirty="0" smtClean="0"/>
              <a:t>Aszimmetrikus fúzió &gt; túlgenerálhat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48780"/>
            <a:ext cx="2475632" cy="64807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12976"/>
            <a:ext cx="3781953" cy="49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0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TC102455519[[fn=Tél]]</Template>
  <TotalTime>1685</TotalTime>
  <Words>371</Words>
  <Application>Microsoft Office PowerPoint</Application>
  <PresentationFormat>Diavetítés a képernyőre (4:3 oldalarány)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Winter</vt:lpstr>
      <vt:lpstr>Kormányzásfonológia</vt:lpstr>
      <vt:lpstr>Bevezető</vt:lpstr>
      <vt:lpstr>Elemek</vt:lpstr>
      <vt:lpstr>Korábbi kétértékű jegyelmélet</vt:lpstr>
      <vt:lpstr>KF Elemek</vt:lpstr>
      <vt:lpstr>@</vt:lpstr>
      <vt:lpstr>Hangok felépítése</vt:lpstr>
      <vt:lpstr>Magánhangzók felépítése</vt:lpstr>
      <vt:lpstr>Magánhangzók felépítése</vt:lpstr>
      <vt:lpstr>Mássalhangzók felépítése</vt:lpstr>
      <vt:lpstr>Problematikus elmélet: delej</vt:lpstr>
      <vt:lpstr>Egyéb problémák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Kormányzásfonológia</dc:title>
  <dc:creator>Petra</dc:creator>
  <cp:lastModifiedBy>felhasználó</cp:lastModifiedBy>
  <cp:revision>36</cp:revision>
  <dcterms:created xsi:type="dcterms:W3CDTF">2014-11-29T16:57:54Z</dcterms:created>
  <dcterms:modified xsi:type="dcterms:W3CDTF">2014-12-03T08:11:49Z</dcterms:modified>
</cp:coreProperties>
</file>