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114C1707-AADC-468D-A924-B729B53C31B5}" type="datetimeFigureOut">
              <a:rPr lang="hu-HU" smtClean="0"/>
              <a:t>2018. 12. 03.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21601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14C1707-AADC-468D-A924-B729B53C31B5}" type="datetimeFigureOut">
              <a:rPr lang="hu-HU" smtClean="0"/>
              <a:t>2018. 12. 03.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335447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14C1707-AADC-468D-A924-B729B53C31B5}" type="datetimeFigureOut">
              <a:rPr lang="hu-HU" smtClean="0"/>
              <a:t>2018. 12. 03.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29240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14C1707-AADC-468D-A924-B729B53C31B5}" type="datetimeFigureOut">
              <a:rPr lang="hu-HU" smtClean="0"/>
              <a:t>2018. 12. 03.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92240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114C1707-AADC-468D-A924-B729B53C31B5}" type="datetimeFigureOut">
              <a:rPr lang="hu-HU" smtClean="0"/>
              <a:t>2018. 12. 03.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149311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114C1707-AADC-468D-A924-B729B53C31B5}" type="datetimeFigureOut">
              <a:rPr lang="hu-HU" smtClean="0"/>
              <a:t>2018. 12. 03.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370588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114C1707-AADC-468D-A924-B729B53C31B5}" type="datetimeFigureOut">
              <a:rPr lang="hu-HU" smtClean="0"/>
              <a:t>2018. 12. 03.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178998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114C1707-AADC-468D-A924-B729B53C31B5}" type="datetimeFigureOut">
              <a:rPr lang="hu-HU" smtClean="0"/>
              <a:t>2018. 12. 03.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315900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114C1707-AADC-468D-A924-B729B53C31B5}" type="datetimeFigureOut">
              <a:rPr lang="hu-HU" smtClean="0"/>
              <a:t>2018. 12. 03.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304987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114C1707-AADC-468D-A924-B729B53C31B5}" type="datetimeFigureOut">
              <a:rPr lang="hu-HU" smtClean="0"/>
              <a:t>2018. 12. 03.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342177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114C1707-AADC-468D-A924-B729B53C31B5}" type="datetimeFigureOut">
              <a:rPr lang="hu-HU" smtClean="0"/>
              <a:t>2018. 12. 03.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E14B615-25FA-4451-AFA6-7A7357D22C35}" type="slidenum">
              <a:rPr lang="hu-HU" smtClean="0"/>
              <a:t>‹#›</a:t>
            </a:fld>
            <a:endParaRPr lang="hu-HU"/>
          </a:p>
        </p:txBody>
      </p:sp>
    </p:spTree>
    <p:extLst>
      <p:ext uri="{BB962C8B-B14F-4D97-AF65-F5344CB8AC3E}">
        <p14:creationId xmlns:p14="http://schemas.microsoft.com/office/powerpoint/2010/main" val="118584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C1707-AADC-468D-A924-B729B53C31B5}" type="datetimeFigureOut">
              <a:rPr lang="hu-HU" smtClean="0"/>
              <a:t>2018. 12. 03.</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4B615-25FA-4451-AFA6-7A7357D22C35}" type="slidenum">
              <a:rPr lang="hu-HU" smtClean="0"/>
              <a:t>‹#›</a:t>
            </a:fld>
            <a:endParaRPr lang="hu-HU"/>
          </a:p>
        </p:txBody>
      </p:sp>
    </p:spTree>
    <p:extLst>
      <p:ext uri="{BB962C8B-B14F-4D97-AF65-F5344CB8AC3E}">
        <p14:creationId xmlns:p14="http://schemas.microsoft.com/office/powerpoint/2010/main" val="255844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1607189"/>
          </a:xfrm>
        </p:spPr>
        <p:txBody>
          <a:bodyPr>
            <a:normAutofit/>
          </a:bodyPr>
          <a:lstStyle/>
          <a:p>
            <a:r>
              <a:rPr lang="hu-HU" sz="7200" dirty="0" err="1" smtClean="0"/>
              <a:t>Exam</a:t>
            </a:r>
            <a:r>
              <a:rPr lang="hu-HU" sz="7200" dirty="0" smtClean="0"/>
              <a:t> </a:t>
            </a:r>
            <a:r>
              <a:rPr lang="hu-HU" sz="7200" dirty="0" err="1" smtClean="0"/>
              <a:t>Prep</a:t>
            </a:r>
            <a:endParaRPr lang="hu-HU" sz="7200" dirty="0"/>
          </a:p>
        </p:txBody>
      </p:sp>
      <p:sp>
        <p:nvSpPr>
          <p:cNvPr id="3" name="Alcím 2"/>
          <p:cNvSpPr>
            <a:spLocks noGrp="1"/>
          </p:cNvSpPr>
          <p:nvPr>
            <p:ph type="subTitle" idx="1"/>
          </p:nvPr>
        </p:nvSpPr>
        <p:spPr>
          <a:xfrm>
            <a:off x="150125" y="3316406"/>
            <a:ext cx="11928144" cy="1941394"/>
          </a:xfrm>
        </p:spPr>
        <p:txBody>
          <a:bodyPr>
            <a:normAutofit/>
          </a:bodyPr>
          <a:lstStyle/>
          <a:p>
            <a:r>
              <a:rPr lang="hu-HU" sz="4000" dirty="0" err="1" smtClean="0"/>
              <a:t>Guide</a:t>
            </a:r>
            <a:r>
              <a:rPr lang="hu-HU" sz="4000" dirty="0" smtClean="0"/>
              <a:t> </a:t>
            </a:r>
            <a:r>
              <a:rPr lang="hu-HU" sz="4000" dirty="0" err="1" smtClean="0"/>
              <a:t>to</a:t>
            </a:r>
            <a:r>
              <a:rPr lang="hu-HU" sz="4000" dirty="0" smtClean="0"/>
              <a:t> Part 2 of </a:t>
            </a:r>
            <a:r>
              <a:rPr lang="hu-HU" sz="4000" dirty="0" err="1" smtClean="0"/>
              <a:t>the</a:t>
            </a:r>
            <a:r>
              <a:rPr lang="hu-HU" sz="4000" dirty="0" smtClean="0"/>
              <a:t> </a:t>
            </a:r>
            <a:r>
              <a:rPr lang="hu-HU" sz="4000" dirty="0" err="1" smtClean="0"/>
              <a:t>exam</a:t>
            </a:r>
            <a:r>
              <a:rPr lang="hu-HU" sz="4000" dirty="0" smtClean="0"/>
              <a:t> (</a:t>
            </a:r>
            <a:r>
              <a:rPr lang="hu-HU" sz="4000" dirty="0" err="1" smtClean="0"/>
              <a:t>Interpretation</a:t>
            </a:r>
            <a:r>
              <a:rPr lang="hu-HU" sz="4000" dirty="0" smtClean="0"/>
              <a:t> of </a:t>
            </a:r>
            <a:r>
              <a:rPr lang="hu-HU" sz="4000" dirty="0" err="1" smtClean="0"/>
              <a:t>sources</a:t>
            </a:r>
            <a:r>
              <a:rPr lang="hu-HU" sz="4000" dirty="0" smtClean="0"/>
              <a:t>)</a:t>
            </a:r>
          </a:p>
        </p:txBody>
      </p:sp>
    </p:spTree>
    <p:extLst>
      <p:ext uri="{BB962C8B-B14F-4D97-AF65-F5344CB8AC3E}">
        <p14:creationId xmlns:p14="http://schemas.microsoft.com/office/powerpoint/2010/main" val="3663303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849526"/>
          </a:xfrm>
        </p:spPr>
        <p:txBody>
          <a:bodyPr>
            <a:normAutofit/>
          </a:bodyPr>
          <a:lstStyle/>
          <a:p>
            <a:pPr algn="ctr"/>
            <a:r>
              <a:rPr lang="hu-HU" sz="4800" b="1" dirty="0" err="1" smtClean="0"/>
              <a:t>Before</a:t>
            </a:r>
            <a:r>
              <a:rPr lang="hu-HU" sz="4800" b="1" dirty="0" smtClean="0"/>
              <a:t> </a:t>
            </a:r>
            <a:r>
              <a:rPr lang="hu-HU" sz="4800" b="1" dirty="0" err="1" smtClean="0"/>
              <a:t>reading</a:t>
            </a:r>
            <a:r>
              <a:rPr lang="hu-HU" sz="4800" b="1" dirty="0" smtClean="0"/>
              <a:t> </a:t>
            </a:r>
            <a:r>
              <a:rPr lang="hu-HU" sz="4800" b="1" dirty="0" err="1" smtClean="0"/>
              <a:t>the</a:t>
            </a:r>
            <a:r>
              <a:rPr lang="hu-HU" sz="4800" b="1" dirty="0" smtClean="0"/>
              <a:t> </a:t>
            </a:r>
            <a:r>
              <a:rPr lang="hu-HU" sz="4800" b="1" dirty="0" err="1" smtClean="0"/>
              <a:t>source</a:t>
            </a:r>
            <a:r>
              <a:rPr lang="hu-HU" sz="4800" b="1" dirty="0" smtClean="0"/>
              <a:t> text</a:t>
            </a:r>
            <a:endParaRPr lang="hu-HU" sz="4800" b="1" dirty="0"/>
          </a:p>
        </p:txBody>
      </p:sp>
      <p:sp>
        <p:nvSpPr>
          <p:cNvPr id="3" name="Tartalom helye 2"/>
          <p:cNvSpPr>
            <a:spLocks noGrp="1"/>
          </p:cNvSpPr>
          <p:nvPr>
            <p:ph idx="1"/>
          </p:nvPr>
        </p:nvSpPr>
        <p:spPr>
          <a:xfrm>
            <a:off x="0" y="1487606"/>
            <a:ext cx="12192000" cy="5370394"/>
          </a:xfrm>
        </p:spPr>
        <p:txBody>
          <a:bodyPr/>
          <a:lstStyle/>
          <a:p>
            <a:pPr marL="0" indent="0">
              <a:buNone/>
            </a:pPr>
            <a:r>
              <a:rPr lang="en-US" sz="4000" dirty="0"/>
              <a:t>1. Consider what you already know about the </a:t>
            </a:r>
            <a:r>
              <a:rPr lang="en-US" sz="4000" dirty="0" err="1" smtClean="0"/>
              <a:t>perio</a:t>
            </a:r>
            <a:r>
              <a:rPr lang="hu-HU" sz="4000" dirty="0" smtClean="0"/>
              <a:t>d</a:t>
            </a:r>
            <a:r>
              <a:rPr lang="en-US" sz="4000" dirty="0" smtClean="0"/>
              <a:t>.</a:t>
            </a:r>
            <a:endParaRPr lang="hu-HU" sz="4000" dirty="0"/>
          </a:p>
          <a:p>
            <a:pPr marL="0" indent="0">
              <a:buNone/>
            </a:pPr>
            <a:r>
              <a:rPr lang="en-US" sz="4000" dirty="0"/>
              <a:t>2. Read the source several times</a:t>
            </a:r>
            <a:r>
              <a:rPr lang="en-US" sz="4000" dirty="0" smtClean="0"/>
              <a:t>.</a:t>
            </a:r>
            <a:endParaRPr lang="hu-HU" sz="4000" dirty="0" smtClean="0"/>
          </a:p>
          <a:p>
            <a:pPr marL="971550" lvl="1" indent="-514350">
              <a:buFont typeface="+mj-lt"/>
              <a:buAutoNum type="arabicPeriod"/>
            </a:pPr>
            <a:r>
              <a:rPr lang="hu-HU" sz="3600" dirty="0" err="1" smtClean="0"/>
              <a:t>Use</a:t>
            </a:r>
            <a:r>
              <a:rPr lang="hu-HU" sz="3600" dirty="0" smtClean="0"/>
              <a:t> a </a:t>
            </a:r>
            <a:r>
              <a:rPr lang="hu-HU" sz="3600" dirty="0" err="1" smtClean="0"/>
              <a:t>dictionary</a:t>
            </a:r>
            <a:endParaRPr lang="hu-HU" sz="3600" dirty="0" smtClean="0"/>
          </a:p>
          <a:p>
            <a:pPr marL="971550" lvl="1" indent="-514350">
              <a:buFont typeface="+mj-lt"/>
              <a:buAutoNum type="arabicPeriod"/>
            </a:pPr>
            <a:r>
              <a:rPr lang="hu-HU" sz="3600" dirty="0" err="1" smtClean="0"/>
              <a:t>Check</a:t>
            </a:r>
            <a:r>
              <a:rPr lang="hu-HU" sz="3600" dirty="0" smtClean="0"/>
              <a:t> </a:t>
            </a:r>
            <a:r>
              <a:rPr lang="hu-HU" sz="3600" dirty="0" err="1" smtClean="0"/>
              <a:t>persons</a:t>
            </a:r>
            <a:r>
              <a:rPr lang="hu-HU" sz="3600" dirty="0" smtClean="0"/>
              <a:t> and </a:t>
            </a:r>
            <a:r>
              <a:rPr lang="hu-HU" sz="3600" dirty="0" err="1" smtClean="0"/>
              <a:t>key</a:t>
            </a:r>
            <a:r>
              <a:rPr lang="hu-HU" sz="3600" dirty="0" smtClean="0"/>
              <a:t> </a:t>
            </a:r>
            <a:r>
              <a:rPr lang="hu-HU" sz="3600" dirty="0" err="1" smtClean="0"/>
              <a:t>concepts</a:t>
            </a:r>
            <a:endParaRPr lang="hu-HU" sz="3600" dirty="0"/>
          </a:p>
          <a:p>
            <a:pPr marL="0" indent="0">
              <a:buNone/>
            </a:pPr>
            <a:r>
              <a:rPr lang="en-US" sz="4000" dirty="0"/>
              <a:t>3. </a:t>
            </a:r>
            <a:r>
              <a:rPr lang="hu-HU" sz="4000" dirty="0" err="1" smtClean="0"/>
              <a:t>Raise</a:t>
            </a:r>
            <a:r>
              <a:rPr lang="hu-HU" sz="4000" dirty="0" smtClean="0"/>
              <a:t> </a:t>
            </a:r>
            <a:r>
              <a:rPr lang="hu-HU" sz="4000" dirty="0" err="1" smtClean="0"/>
              <a:t>questions</a:t>
            </a:r>
            <a:r>
              <a:rPr lang="hu-HU" sz="4000" dirty="0" smtClean="0"/>
              <a:t> </a:t>
            </a:r>
            <a:r>
              <a:rPr lang="hu-HU" sz="4000" dirty="0" err="1" smtClean="0"/>
              <a:t>before</a:t>
            </a:r>
            <a:r>
              <a:rPr lang="hu-HU" sz="4000" dirty="0" smtClean="0"/>
              <a:t> </a:t>
            </a:r>
            <a:r>
              <a:rPr lang="hu-HU" sz="4000" dirty="0" err="1" smtClean="0"/>
              <a:t>reading</a:t>
            </a:r>
            <a:r>
              <a:rPr lang="hu-HU" sz="4000" dirty="0" smtClean="0"/>
              <a:t>.</a:t>
            </a:r>
            <a:endParaRPr lang="hu-HU" sz="4000" dirty="0"/>
          </a:p>
          <a:p>
            <a:pPr marL="914400" lvl="1" indent="-457200">
              <a:buFont typeface="+mj-lt"/>
              <a:buAutoNum type="arabicPeriod"/>
            </a:pPr>
            <a:r>
              <a:rPr lang="en-US" sz="3600" dirty="0" smtClean="0"/>
              <a:t>What </a:t>
            </a:r>
            <a:r>
              <a:rPr lang="en-US" sz="3600" dirty="0"/>
              <a:t>can we know about the author?</a:t>
            </a:r>
            <a:endParaRPr lang="hu-HU" sz="3600" dirty="0"/>
          </a:p>
          <a:p>
            <a:pPr marL="914400" lvl="1" indent="-457200">
              <a:buFont typeface="+mj-lt"/>
              <a:buAutoNum type="arabicPeriod"/>
            </a:pPr>
            <a:r>
              <a:rPr lang="en-US" sz="3600" dirty="0"/>
              <a:t>Which aspects of his/her life are relevant for the source text?</a:t>
            </a:r>
            <a:endParaRPr lang="hu-HU" sz="3600" dirty="0"/>
          </a:p>
          <a:p>
            <a:pPr marL="0" indent="0">
              <a:buNone/>
            </a:pPr>
            <a:endParaRPr lang="hu-HU" dirty="0"/>
          </a:p>
        </p:txBody>
      </p:sp>
    </p:spTree>
    <p:extLst>
      <p:ext uri="{BB962C8B-B14F-4D97-AF65-F5344CB8AC3E}">
        <p14:creationId xmlns:p14="http://schemas.microsoft.com/office/powerpoint/2010/main" val="367234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87705"/>
            <a:ext cx="10515600" cy="726695"/>
          </a:xfrm>
        </p:spPr>
        <p:txBody>
          <a:bodyPr>
            <a:normAutofit fontScale="90000"/>
          </a:bodyPr>
          <a:lstStyle/>
          <a:p>
            <a:pPr algn="ctr"/>
            <a:r>
              <a:rPr lang="hu-HU" sz="5400" b="1" dirty="0" smtClean="0"/>
              <a:t>The </a:t>
            </a:r>
            <a:r>
              <a:rPr lang="hu-HU" sz="5400" b="1" dirty="0" err="1" smtClean="0"/>
              <a:t>Source</a:t>
            </a:r>
            <a:r>
              <a:rPr lang="hu-HU" sz="5400" b="1" dirty="0" smtClean="0"/>
              <a:t> Text</a:t>
            </a:r>
            <a:endParaRPr lang="hu-HU" sz="5400" b="1" dirty="0"/>
          </a:p>
        </p:txBody>
      </p:sp>
      <p:sp>
        <p:nvSpPr>
          <p:cNvPr id="3" name="Tartalom helye 2"/>
          <p:cNvSpPr>
            <a:spLocks noGrp="1"/>
          </p:cNvSpPr>
          <p:nvPr>
            <p:ph idx="1"/>
          </p:nvPr>
        </p:nvSpPr>
        <p:spPr>
          <a:xfrm>
            <a:off x="0" y="1037230"/>
            <a:ext cx="12192000" cy="5820770"/>
          </a:xfrm>
        </p:spPr>
        <p:txBody>
          <a:bodyPr>
            <a:normAutofit lnSpcReduction="10000"/>
          </a:bodyPr>
          <a:lstStyle/>
          <a:p>
            <a:pPr lvl="0" algn="just"/>
            <a:r>
              <a:rPr lang="hu-HU" sz="3600" b="1" dirty="0" err="1" smtClean="0"/>
              <a:t>Genre</a:t>
            </a:r>
            <a:r>
              <a:rPr lang="en-US" sz="3600" dirty="0" smtClean="0"/>
              <a:t>: </a:t>
            </a:r>
            <a:r>
              <a:rPr lang="en-US" sz="3600" dirty="0"/>
              <a:t>narrative, descriptive, argumentative, polemical, propagandistic, </a:t>
            </a:r>
            <a:r>
              <a:rPr lang="en-US" sz="3600" dirty="0" smtClean="0"/>
              <a:t>scientific,</a:t>
            </a:r>
            <a:r>
              <a:rPr lang="hu-HU" sz="3600" dirty="0" smtClean="0"/>
              <a:t> </a:t>
            </a:r>
            <a:r>
              <a:rPr lang="hu-HU" sz="3600" dirty="0" err="1" smtClean="0"/>
              <a:t>sociological</a:t>
            </a:r>
            <a:r>
              <a:rPr lang="hu-HU" sz="3600" dirty="0" smtClean="0"/>
              <a:t>, </a:t>
            </a:r>
            <a:r>
              <a:rPr lang="hu-HU" sz="3600" dirty="0" err="1" smtClean="0"/>
              <a:t>political</a:t>
            </a:r>
            <a:endParaRPr lang="hu-HU" sz="3600" dirty="0"/>
          </a:p>
          <a:p>
            <a:pPr lvl="0" algn="just"/>
            <a:r>
              <a:rPr lang="hu-HU" sz="3600" b="1" dirty="0" err="1" smtClean="0"/>
              <a:t>Purpose</a:t>
            </a:r>
            <a:endParaRPr lang="hu-HU" sz="3600" b="1" dirty="0"/>
          </a:p>
          <a:p>
            <a:pPr lvl="0" algn="just"/>
            <a:r>
              <a:rPr lang="en-US" sz="3600" b="1" dirty="0"/>
              <a:t>Narrative</a:t>
            </a:r>
            <a:r>
              <a:rPr lang="en-US" sz="3600" dirty="0"/>
              <a:t>: facts vs. memory, the organization of the narrative, chronology, important vs. non-important (focus), point of view, reliability, checking details against historical analyses, reflections</a:t>
            </a:r>
            <a:endParaRPr lang="hu-HU" sz="3600" dirty="0"/>
          </a:p>
          <a:p>
            <a:pPr lvl="0" algn="just"/>
            <a:r>
              <a:rPr lang="en-US" sz="3600" b="1" dirty="0"/>
              <a:t>Argumentative</a:t>
            </a:r>
            <a:r>
              <a:rPr lang="en-US" sz="3600" dirty="0"/>
              <a:t>: the topic, type of argument (opinion, refutation, proposal, reform plan), the point (thesis), author’s main arguments, reflection on counter-arguments</a:t>
            </a:r>
            <a:endParaRPr lang="hu-HU" sz="3600" dirty="0"/>
          </a:p>
          <a:p>
            <a:pPr lvl="0" algn="just"/>
            <a:r>
              <a:rPr lang="en-US" sz="3600" b="1" dirty="0"/>
              <a:t>Polemical</a:t>
            </a:r>
            <a:r>
              <a:rPr lang="en-US" sz="3600" dirty="0"/>
              <a:t>: tone, targeted audience</a:t>
            </a:r>
            <a:endParaRPr lang="hu-HU" sz="3600" dirty="0"/>
          </a:p>
          <a:p>
            <a:pPr marL="0" indent="0">
              <a:buNone/>
            </a:pPr>
            <a:endParaRPr lang="hu-HU" dirty="0"/>
          </a:p>
        </p:txBody>
      </p:sp>
    </p:spTree>
    <p:extLst>
      <p:ext uri="{BB962C8B-B14F-4D97-AF65-F5344CB8AC3E}">
        <p14:creationId xmlns:p14="http://schemas.microsoft.com/office/powerpoint/2010/main" val="276437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365126"/>
            <a:ext cx="12192000" cy="1067890"/>
          </a:xfrm>
        </p:spPr>
        <p:txBody>
          <a:bodyPr>
            <a:normAutofit/>
          </a:bodyPr>
          <a:lstStyle/>
          <a:p>
            <a:pPr algn="ctr"/>
            <a:r>
              <a:rPr lang="hu-HU" sz="5400" b="1" dirty="0" smtClean="0"/>
              <a:t>The text </a:t>
            </a:r>
            <a:r>
              <a:rPr lang="hu-HU" sz="5400" b="1" dirty="0" err="1" smtClean="0"/>
              <a:t>as</a:t>
            </a:r>
            <a:r>
              <a:rPr lang="hu-HU" sz="5400" b="1" dirty="0" smtClean="0"/>
              <a:t> a </a:t>
            </a:r>
            <a:r>
              <a:rPr lang="hu-HU" sz="5400" b="1" dirty="0" err="1" smtClean="0"/>
              <a:t>historical</a:t>
            </a:r>
            <a:r>
              <a:rPr lang="hu-HU" sz="5400" b="1" dirty="0" smtClean="0"/>
              <a:t> </a:t>
            </a:r>
            <a:r>
              <a:rPr lang="hu-HU" sz="5400" b="1" dirty="0" err="1" smtClean="0"/>
              <a:t>source</a:t>
            </a:r>
            <a:endParaRPr lang="hu-HU" sz="5400" b="1" dirty="0"/>
          </a:p>
        </p:txBody>
      </p:sp>
      <p:sp>
        <p:nvSpPr>
          <p:cNvPr id="3" name="Tartalom helye 2"/>
          <p:cNvSpPr>
            <a:spLocks noGrp="1"/>
          </p:cNvSpPr>
          <p:nvPr>
            <p:ph idx="1"/>
          </p:nvPr>
        </p:nvSpPr>
        <p:spPr>
          <a:xfrm>
            <a:off x="0" y="1637732"/>
            <a:ext cx="12192000" cy="5220268"/>
          </a:xfrm>
        </p:spPr>
        <p:txBody>
          <a:bodyPr>
            <a:normAutofit/>
          </a:bodyPr>
          <a:lstStyle/>
          <a:p>
            <a:pPr lvl="0"/>
            <a:r>
              <a:rPr lang="hu-HU" sz="4400" dirty="0" err="1" smtClean="0"/>
              <a:t>What</a:t>
            </a:r>
            <a:r>
              <a:rPr lang="hu-HU" sz="4400" dirty="0" smtClean="0"/>
              <a:t> </a:t>
            </a:r>
            <a:r>
              <a:rPr lang="hu-HU" sz="4400" dirty="0" err="1" smtClean="0"/>
              <a:t>does</a:t>
            </a:r>
            <a:r>
              <a:rPr lang="hu-HU" sz="4400" dirty="0" smtClean="0"/>
              <a:t> it </a:t>
            </a:r>
            <a:r>
              <a:rPr lang="hu-HU" sz="4400" dirty="0" err="1" smtClean="0"/>
              <a:t>reveal</a:t>
            </a:r>
            <a:r>
              <a:rPr lang="hu-HU" sz="4400" dirty="0" smtClean="0"/>
              <a:t> </a:t>
            </a:r>
            <a:r>
              <a:rPr lang="hu-HU" sz="4400" dirty="0" err="1" smtClean="0"/>
              <a:t>about</a:t>
            </a:r>
            <a:r>
              <a:rPr lang="hu-HU" sz="4400" dirty="0" smtClean="0"/>
              <a:t> </a:t>
            </a:r>
            <a:r>
              <a:rPr lang="hu-HU" sz="4400" dirty="0" err="1" smtClean="0"/>
              <a:t>its</a:t>
            </a:r>
            <a:r>
              <a:rPr lang="hu-HU" sz="4400" dirty="0" smtClean="0"/>
              <a:t> </a:t>
            </a:r>
            <a:r>
              <a:rPr lang="hu-HU" sz="4400" dirty="0" err="1" smtClean="0"/>
              <a:t>own</a:t>
            </a:r>
            <a:r>
              <a:rPr lang="hu-HU" sz="4400" dirty="0" smtClean="0"/>
              <a:t> </a:t>
            </a:r>
            <a:r>
              <a:rPr lang="hu-HU" sz="4400" dirty="0" err="1" smtClean="0"/>
              <a:t>time</a:t>
            </a:r>
            <a:r>
              <a:rPr lang="hu-HU" sz="4400" dirty="0" smtClean="0"/>
              <a:t>?</a:t>
            </a:r>
          </a:p>
          <a:p>
            <a:pPr lvl="0"/>
            <a:r>
              <a:rPr lang="en-US" sz="4400" dirty="0" err="1" smtClean="0"/>
              <a:t>Wh</a:t>
            </a:r>
            <a:r>
              <a:rPr lang="hu-HU" sz="4400" dirty="0" err="1" smtClean="0"/>
              <a:t>at</a:t>
            </a:r>
            <a:r>
              <a:rPr lang="hu-HU" sz="4400" dirty="0" smtClean="0"/>
              <a:t> </a:t>
            </a:r>
            <a:r>
              <a:rPr lang="hu-HU" sz="4400" dirty="0" err="1" smtClean="0"/>
              <a:t>additional</a:t>
            </a:r>
            <a:r>
              <a:rPr lang="hu-HU" sz="4400" dirty="0" smtClean="0"/>
              <a:t> </a:t>
            </a:r>
            <a:r>
              <a:rPr lang="hu-HU" sz="4400" dirty="0" err="1" smtClean="0"/>
              <a:t>information</a:t>
            </a:r>
            <a:r>
              <a:rPr lang="hu-HU" sz="4400" dirty="0" smtClean="0"/>
              <a:t> </a:t>
            </a:r>
            <a:r>
              <a:rPr lang="hu-HU" sz="4400" dirty="0" err="1" smtClean="0"/>
              <a:t>can</a:t>
            </a:r>
            <a:r>
              <a:rPr lang="hu-HU" sz="4400" dirty="0" smtClean="0"/>
              <a:t> </a:t>
            </a:r>
            <a:r>
              <a:rPr lang="hu-HU" sz="4400" dirty="0" err="1" smtClean="0"/>
              <a:t>you</a:t>
            </a:r>
            <a:r>
              <a:rPr lang="hu-HU" sz="4400" dirty="0" smtClean="0"/>
              <a:t> </a:t>
            </a:r>
            <a:r>
              <a:rPr lang="hu-HU" sz="4400" dirty="0" err="1" smtClean="0"/>
              <a:t>gain</a:t>
            </a:r>
            <a:r>
              <a:rPr lang="hu-HU" sz="4400" dirty="0" smtClean="0"/>
              <a:t> </a:t>
            </a:r>
            <a:r>
              <a:rPr lang="hu-HU" sz="4400" dirty="0" err="1" smtClean="0"/>
              <a:t>about</a:t>
            </a:r>
            <a:r>
              <a:rPr lang="hu-HU" sz="4400" dirty="0" smtClean="0"/>
              <a:t> </a:t>
            </a:r>
            <a:r>
              <a:rPr lang="hu-HU" sz="4400" dirty="0" err="1" smtClean="0"/>
              <a:t>the</a:t>
            </a:r>
            <a:r>
              <a:rPr lang="hu-HU" sz="4400" dirty="0" smtClean="0"/>
              <a:t> </a:t>
            </a:r>
            <a:r>
              <a:rPr lang="hu-HU" sz="4400" dirty="0" err="1" smtClean="0"/>
              <a:t>period</a:t>
            </a:r>
            <a:r>
              <a:rPr lang="hu-HU" sz="4400" dirty="0" smtClean="0"/>
              <a:t> (</a:t>
            </a:r>
            <a:r>
              <a:rPr lang="hu-HU" sz="4400" dirty="0" err="1" smtClean="0"/>
              <a:t>compared</a:t>
            </a:r>
            <a:r>
              <a:rPr lang="hu-HU" sz="4400" dirty="0" smtClean="0"/>
              <a:t> </a:t>
            </a:r>
            <a:r>
              <a:rPr lang="hu-HU" sz="4400" dirty="0" err="1" smtClean="0"/>
              <a:t>to</a:t>
            </a:r>
            <a:r>
              <a:rPr lang="hu-HU" sz="4400" dirty="0" smtClean="0"/>
              <a:t> </a:t>
            </a:r>
            <a:r>
              <a:rPr lang="hu-HU" sz="4400" dirty="0" err="1" smtClean="0"/>
              <a:t>MacDowall’s</a:t>
            </a:r>
            <a:r>
              <a:rPr lang="hu-HU" sz="4400" dirty="0" smtClean="0"/>
              <a:t> </a:t>
            </a:r>
            <a:r>
              <a:rPr lang="hu-HU" sz="4400" dirty="0" err="1" smtClean="0"/>
              <a:t>narrative</a:t>
            </a:r>
            <a:r>
              <a:rPr lang="hu-HU" sz="4400" dirty="0" smtClean="0"/>
              <a:t>)</a:t>
            </a:r>
            <a:r>
              <a:rPr lang="en-US" sz="4400" dirty="0" smtClean="0"/>
              <a:t>?</a:t>
            </a:r>
            <a:endParaRPr lang="hu-HU" sz="4400" dirty="0"/>
          </a:p>
          <a:p>
            <a:r>
              <a:rPr lang="hu-HU" sz="4400" dirty="0" err="1" smtClean="0"/>
              <a:t>Significance</a:t>
            </a:r>
            <a:endParaRPr lang="hu-HU" sz="4400" dirty="0"/>
          </a:p>
        </p:txBody>
      </p:sp>
    </p:spTree>
    <p:extLst>
      <p:ext uri="{BB962C8B-B14F-4D97-AF65-F5344CB8AC3E}">
        <p14:creationId xmlns:p14="http://schemas.microsoft.com/office/powerpoint/2010/main" val="107170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hu-HU" sz="6000" b="1" dirty="0" smtClean="0"/>
              <a:t>Reception</a:t>
            </a:r>
            <a:endParaRPr lang="hu-HU" sz="6000" b="1" dirty="0"/>
          </a:p>
        </p:txBody>
      </p:sp>
      <p:sp>
        <p:nvSpPr>
          <p:cNvPr id="3" name="Tartalom helye 2"/>
          <p:cNvSpPr>
            <a:spLocks noGrp="1"/>
          </p:cNvSpPr>
          <p:nvPr>
            <p:ph idx="1"/>
          </p:nvPr>
        </p:nvSpPr>
        <p:spPr>
          <a:xfrm>
            <a:off x="191069" y="1825624"/>
            <a:ext cx="12000931" cy="5032375"/>
          </a:xfrm>
        </p:spPr>
        <p:txBody>
          <a:bodyPr/>
          <a:lstStyle/>
          <a:p>
            <a:pPr lvl="0"/>
            <a:r>
              <a:rPr lang="en-US" sz="4400" dirty="0" smtClean="0"/>
              <a:t>Was </a:t>
            </a:r>
            <a:r>
              <a:rPr lang="en-US" sz="4400" dirty="0"/>
              <a:t>the source known by </a:t>
            </a:r>
            <a:r>
              <a:rPr lang="hu-HU" sz="4400" dirty="0" err="1" smtClean="0"/>
              <a:t>the</a:t>
            </a:r>
            <a:r>
              <a:rPr lang="hu-HU" sz="4400" dirty="0" smtClean="0"/>
              <a:t> </a:t>
            </a:r>
            <a:r>
              <a:rPr lang="en-US" sz="4400" dirty="0" smtClean="0"/>
              <a:t>people </a:t>
            </a:r>
            <a:r>
              <a:rPr lang="en-US" sz="4400" dirty="0"/>
              <a:t>of its time?</a:t>
            </a:r>
            <a:endParaRPr lang="hu-HU" sz="4400" dirty="0"/>
          </a:p>
          <a:p>
            <a:pPr lvl="0"/>
            <a:r>
              <a:rPr lang="hu-HU" sz="4400" dirty="0" err="1" smtClean="0"/>
              <a:t>Audience</a:t>
            </a:r>
            <a:r>
              <a:rPr lang="hu-HU" sz="4400" dirty="0" smtClean="0"/>
              <a:t>, </a:t>
            </a:r>
            <a:r>
              <a:rPr lang="hu-HU" sz="4400" dirty="0" err="1" smtClean="0"/>
              <a:t>reactions</a:t>
            </a:r>
            <a:endParaRPr lang="hu-HU" sz="4400" dirty="0"/>
          </a:p>
          <a:p>
            <a:pPr lvl="0"/>
            <a:r>
              <a:rPr lang="hu-HU" sz="4400" dirty="0" err="1" smtClean="0"/>
              <a:t>Later</a:t>
            </a:r>
            <a:r>
              <a:rPr lang="hu-HU" sz="4400" dirty="0" smtClean="0"/>
              <a:t> reception, </a:t>
            </a:r>
            <a:r>
              <a:rPr lang="hu-HU" sz="4400" dirty="0" err="1" smtClean="0"/>
              <a:t>influence</a:t>
            </a:r>
            <a:endParaRPr lang="hu-HU" sz="4400" dirty="0" smtClean="0"/>
          </a:p>
          <a:p>
            <a:pPr lvl="0"/>
            <a:r>
              <a:rPr lang="hu-HU" sz="4400" dirty="0" err="1" smtClean="0"/>
              <a:t>Does</a:t>
            </a:r>
            <a:r>
              <a:rPr lang="hu-HU" sz="4400" dirty="0" smtClean="0"/>
              <a:t> </a:t>
            </a:r>
            <a:r>
              <a:rPr lang="hu-HU" sz="4400" dirty="0" err="1" smtClean="0"/>
              <a:t>the</a:t>
            </a:r>
            <a:r>
              <a:rPr lang="hu-HU" sz="4400" dirty="0" smtClean="0"/>
              <a:t> text </a:t>
            </a:r>
            <a:r>
              <a:rPr lang="hu-HU" sz="4400" dirty="0" err="1" smtClean="0"/>
              <a:t>refer</a:t>
            </a:r>
            <a:r>
              <a:rPr lang="hu-HU" sz="4400" dirty="0" smtClean="0"/>
              <a:t> </a:t>
            </a:r>
            <a:r>
              <a:rPr lang="hu-HU" sz="4400" dirty="0" err="1" smtClean="0"/>
              <a:t>to</a:t>
            </a:r>
            <a:r>
              <a:rPr lang="hu-HU" sz="4400" dirty="0" smtClean="0"/>
              <a:t> </a:t>
            </a:r>
            <a:r>
              <a:rPr lang="hu-HU" sz="4400" dirty="0" err="1" smtClean="0"/>
              <a:t>earlier</a:t>
            </a:r>
            <a:r>
              <a:rPr lang="hu-HU" sz="4400" dirty="0" smtClean="0"/>
              <a:t> </a:t>
            </a:r>
            <a:r>
              <a:rPr lang="hu-HU" sz="4400" dirty="0" err="1" smtClean="0"/>
              <a:t>events</a:t>
            </a:r>
            <a:r>
              <a:rPr lang="hu-HU" sz="4400" dirty="0" smtClean="0"/>
              <a:t> in </a:t>
            </a:r>
            <a:r>
              <a:rPr lang="hu-HU" sz="4400" dirty="0" err="1" smtClean="0"/>
              <a:t>history</a:t>
            </a:r>
            <a:r>
              <a:rPr lang="hu-HU" sz="4400" dirty="0" smtClean="0"/>
              <a:t>? </a:t>
            </a:r>
            <a:r>
              <a:rPr lang="hu-HU" sz="4400" dirty="0" err="1" smtClean="0"/>
              <a:t>What</a:t>
            </a:r>
            <a:r>
              <a:rPr lang="hu-HU" sz="4400" dirty="0" smtClean="0"/>
              <a:t> stand </a:t>
            </a:r>
            <a:r>
              <a:rPr lang="hu-HU" sz="4400" dirty="0" err="1" smtClean="0"/>
              <a:t>does</a:t>
            </a:r>
            <a:r>
              <a:rPr lang="hu-HU" sz="4400" dirty="0" smtClean="0"/>
              <a:t> it </a:t>
            </a:r>
            <a:r>
              <a:rPr lang="hu-HU" sz="4400" dirty="0" err="1" smtClean="0"/>
              <a:t>take</a:t>
            </a:r>
            <a:r>
              <a:rPr lang="hu-HU" sz="4400" dirty="0" smtClean="0"/>
              <a:t> </a:t>
            </a:r>
            <a:r>
              <a:rPr lang="hu-HU" sz="4400" dirty="0" err="1" smtClean="0"/>
              <a:t>on</a:t>
            </a:r>
            <a:r>
              <a:rPr lang="hu-HU" sz="4400" dirty="0" smtClean="0"/>
              <a:t> </a:t>
            </a:r>
            <a:r>
              <a:rPr lang="hu-HU" sz="4400" dirty="0" err="1" smtClean="0"/>
              <a:t>them</a:t>
            </a:r>
            <a:r>
              <a:rPr lang="hu-HU" sz="4400" dirty="0" smtClean="0"/>
              <a:t>?</a:t>
            </a:r>
            <a:endParaRPr lang="hu-HU" sz="4400" dirty="0"/>
          </a:p>
          <a:p>
            <a:pPr marL="0" indent="0">
              <a:buNone/>
            </a:pPr>
            <a:endParaRPr lang="hu-HU" dirty="0"/>
          </a:p>
        </p:txBody>
      </p:sp>
    </p:spTree>
    <p:extLst>
      <p:ext uri="{BB962C8B-B14F-4D97-AF65-F5344CB8AC3E}">
        <p14:creationId xmlns:p14="http://schemas.microsoft.com/office/powerpoint/2010/main" val="142861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94982" y="136477"/>
            <a:ext cx="10515600" cy="450377"/>
          </a:xfrm>
        </p:spPr>
        <p:txBody>
          <a:bodyPr>
            <a:noAutofit/>
          </a:bodyPr>
          <a:lstStyle/>
          <a:p>
            <a:pPr algn="ctr"/>
            <a:r>
              <a:rPr lang="hu-HU" sz="5400" b="1" dirty="0" err="1" smtClean="0"/>
              <a:t>Sample</a:t>
            </a:r>
            <a:endParaRPr lang="hu-HU" sz="5400" b="1" dirty="0"/>
          </a:p>
        </p:txBody>
      </p:sp>
      <p:sp>
        <p:nvSpPr>
          <p:cNvPr id="3" name="Tartalom helye 2"/>
          <p:cNvSpPr>
            <a:spLocks noGrp="1"/>
          </p:cNvSpPr>
          <p:nvPr>
            <p:ph idx="1"/>
          </p:nvPr>
        </p:nvSpPr>
        <p:spPr>
          <a:xfrm>
            <a:off x="0" y="791570"/>
            <a:ext cx="12192000" cy="6066430"/>
          </a:xfrm>
        </p:spPr>
        <p:txBody>
          <a:bodyPr>
            <a:noAutofit/>
          </a:bodyPr>
          <a:lstStyle/>
          <a:p>
            <a:pPr marL="0" indent="0" algn="just">
              <a:lnSpc>
                <a:spcPct val="110000"/>
              </a:lnSpc>
              <a:spcBef>
                <a:spcPts val="0"/>
              </a:spcBef>
              <a:buNone/>
            </a:pPr>
            <a:r>
              <a:rPr lang="en-GB" sz="3600" dirty="0"/>
              <a:t>And further be it enacted by the </a:t>
            </a:r>
            <a:r>
              <a:rPr lang="en-GB" sz="3600" b="1" dirty="0"/>
              <a:t>queen</a:t>
            </a:r>
            <a:r>
              <a:rPr lang="en-GB" sz="3600" dirty="0"/>
              <a:t>'s highness, with the assent of the Lords (sic) and Commons in this present Parliament assembled</a:t>
            </a:r>
            <a:r>
              <a:rPr lang="en-GB" sz="3600" dirty="0" smtClean="0"/>
              <a:t>,</a:t>
            </a:r>
            <a:r>
              <a:rPr lang="hu-HU" sz="3600" dirty="0" smtClean="0"/>
              <a:t> …</a:t>
            </a:r>
            <a:r>
              <a:rPr lang="en-GB" sz="3600" dirty="0" smtClean="0"/>
              <a:t> </a:t>
            </a:r>
            <a:r>
              <a:rPr lang="en-GB" sz="3600" dirty="0"/>
              <a:t>that all and singular </a:t>
            </a:r>
            <a:r>
              <a:rPr lang="en-GB" sz="3600" b="1" dirty="0"/>
              <a:t>ministers</a:t>
            </a:r>
            <a:r>
              <a:rPr lang="en-GB" sz="3600" dirty="0"/>
              <a:t> in any cathedral or </a:t>
            </a:r>
            <a:r>
              <a:rPr lang="en-GB" sz="3600" b="1" dirty="0"/>
              <a:t>parish church</a:t>
            </a:r>
            <a:r>
              <a:rPr lang="en-GB" sz="3600" dirty="0"/>
              <a:t>, or other place within this realm of England, Wales, and </a:t>
            </a:r>
            <a:r>
              <a:rPr lang="en-GB" sz="3600" b="1" dirty="0"/>
              <a:t>the marches of the same</a:t>
            </a:r>
            <a:r>
              <a:rPr lang="en-GB" sz="3600" dirty="0"/>
              <a:t>, or other the queen's dominions, shall </a:t>
            </a:r>
            <a:r>
              <a:rPr lang="hu-HU" sz="3600" dirty="0" smtClean="0"/>
              <a:t>… </a:t>
            </a:r>
            <a:r>
              <a:rPr lang="en-GB" sz="3600" dirty="0" smtClean="0"/>
              <a:t>be </a:t>
            </a:r>
            <a:r>
              <a:rPr lang="en-GB" sz="3600" dirty="0"/>
              <a:t>bounden to say </a:t>
            </a:r>
            <a:r>
              <a:rPr lang="hu-HU" sz="3600" b="1" dirty="0" err="1" smtClean="0"/>
              <a:t>the</a:t>
            </a:r>
            <a:r>
              <a:rPr lang="hu-HU" sz="3600" b="1" dirty="0" smtClean="0"/>
              <a:t> </a:t>
            </a:r>
            <a:r>
              <a:rPr lang="en-GB" sz="3600" b="1" dirty="0" smtClean="0"/>
              <a:t>celebration </a:t>
            </a:r>
            <a:r>
              <a:rPr lang="en-GB" sz="3600" b="1" dirty="0"/>
              <a:t>of the Lord's Supper</a:t>
            </a:r>
            <a:r>
              <a:rPr lang="en-GB" sz="3600" dirty="0"/>
              <a:t> and administration of each of the sacraments, and all their common and open prayer, in such order and form as is mentioned in the said book, so authorized by Parliament in the said fifth and sixth years of the reign of </a:t>
            </a:r>
            <a:r>
              <a:rPr lang="en-GB" sz="3600" b="1" dirty="0"/>
              <a:t>King Edward VI</a:t>
            </a:r>
            <a:endParaRPr lang="hu-HU" sz="3600" b="1" dirty="0"/>
          </a:p>
        </p:txBody>
      </p:sp>
    </p:spTree>
    <p:extLst>
      <p:ext uri="{BB962C8B-B14F-4D97-AF65-F5344CB8AC3E}">
        <p14:creationId xmlns:p14="http://schemas.microsoft.com/office/powerpoint/2010/main" val="4237138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360</Words>
  <Application>Microsoft Office PowerPoint</Application>
  <PresentationFormat>Szélesvásznú</PresentationFormat>
  <Paragraphs>27</Paragraphs>
  <Slides>6</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6</vt:i4>
      </vt:variant>
    </vt:vector>
  </HeadingPairs>
  <TitlesOfParts>
    <vt:vector size="10" baseType="lpstr">
      <vt:lpstr>Arial</vt:lpstr>
      <vt:lpstr>Calibri</vt:lpstr>
      <vt:lpstr>Calibri Light</vt:lpstr>
      <vt:lpstr>Office-téma</vt:lpstr>
      <vt:lpstr>Exam Prep</vt:lpstr>
      <vt:lpstr>Before reading the source text</vt:lpstr>
      <vt:lpstr>The Source Text</vt:lpstr>
      <vt:lpstr>The text as a historical source</vt:lpstr>
      <vt:lpstr>Reception</vt:lpstr>
      <vt:lpstr>Sample</vt:lpstr>
    </vt:vector>
  </TitlesOfParts>
  <Company>LFZE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Section</dc:title>
  <dc:creator>lfze</dc:creator>
  <cp:lastModifiedBy>lfze</cp:lastModifiedBy>
  <cp:revision>5</cp:revision>
  <dcterms:created xsi:type="dcterms:W3CDTF">2018-12-03T22:32:02Z</dcterms:created>
  <dcterms:modified xsi:type="dcterms:W3CDTF">2018-12-03T22:46:06Z</dcterms:modified>
</cp:coreProperties>
</file>