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18036EF-91E3-4A44-900B-B082CB6F348C}" type="datetimeFigureOut">
              <a:rPr lang="hu-HU" smtClean="0"/>
              <a:t>2015.02.27.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566F44-7079-40F7-AE84-FFF36B7F374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543800" cy="1524000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</a:t>
            </a:r>
            <a:r>
              <a:rPr lang="hu-H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Cold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War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992888" cy="22860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hu-HU" sz="4400" b="1" dirty="0" err="1" smtClean="0"/>
              <a:t>Historians</a:t>
            </a:r>
            <a:r>
              <a:rPr lang="hu-HU" sz="4400" b="1" dirty="0" smtClean="0"/>
              <a:t>’ </a:t>
            </a:r>
            <a:r>
              <a:rPr lang="hu-HU" sz="4400" b="1" dirty="0" err="1"/>
              <a:t>A</a:t>
            </a:r>
            <a:r>
              <a:rPr lang="hu-HU" sz="4400" b="1" dirty="0" err="1" smtClean="0"/>
              <a:t>pproaches</a:t>
            </a:r>
            <a:endParaRPr lang="hu-HU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hu-HU" sz="4400" b="1" dirty="0" err="1" smtClean="0"/>
              <a:t>Timeline</a:t>
            </a:r>
            <a:endParaRPr lang="hu-HU" sz="4400" b="1" dirty="0" smtClean="0"/>
          </a:p>
          <a:p>
            <a:pPr marL="742950" indent="-742950">
              <a:buFont typeface="+mj-lt"/>
              <a:buAutoNum type="arabicPeriod"/>
            </a:pPr>
            <a:r>
              <a:rPr lang="hu-HU" sz="4400" b="1" dirty="0" err="1" smtClean="0"/>
              <a:t>Fighting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the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Cold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War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Inside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12077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188404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dirty="0" err="1" smtClean="0"/>
              <a:t>Fighting</a:t>
            </a:r>
            <a:r>
              <a:rPr lang="hu-HU" sz="6600" dirty="0" smtClean="0"/>
              <a:t> The </a:t>
            </a:r>
            <a:r>
              <a:rPr lang="hu-HU" sz="6600" dirty="0" err="1" smtClean="0"/>
              <a:t>Cold</a:t>
            </a:r>
            <a:r>
              <a:rPr lang="hu-HU" sz="6600" dirty="0" smtClean="0"/>
              <a:t> </a:t>
            </a:r>
            <a:r>
              <a:rPr lang="hu-HU" sz="6600" dirty="0" err="1" smtClean="0"/>
              <a:t>War</a:t>
            </a:r>
            <a:r>
              <a:rPr lang="hu-HU" sz="6600" dirty="0"/>
              <a:t/>
            </a:r>
            <a:br>
              <a:rPr lang="hu-HU" sz="6600" dirty="0"/>
            </a:br>
            <a:r>
              <a:rPr lang="hu-HU" sz="5300" dirty="0" err="1" smtClean="0"/>
              <a:t>at</a:t>
            </a:r>
            <a:r>
              <a:rPr lang="hu-HU" sz="5300" dirty="0" smtClean="0"/>
              <a:t> </a:t>
            </a:r>
            <a:r>
              <a:rPr lang="hu-HU" sz="5300" dirty="0" err="1" smtClean="0"/>
              <a:t>home</a:t>
            </a:r>
            <a:endParaRPr lang="hu-HU" sz="5300" dirty="0"/>
          </a:p>
        </p:txBody>
      </p:sp>
    </p:spTree>
    <p:extLst>
      <p:ext uri="{BB962C8B-B14F-4D97-AF65-F5344CB8AC3E}">
        <p14:creationId xmlns:p14="http://schemas.microsoft.com/office/powerpoint/2010/main" val="19677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482408" cy="943000"/>
          </a:xfrm>
        </p:spPr>
        <p:txBody>
          <a:bodyPr>
            <a:normAutofit/>
          </a:bodyPr>
          <a:lstStyle/>
          <a:p>
            <a:r>
              <a:rPr lang="hu-HU" dirty="0" err="1" smtClean="0"/>
              <a:t>Roots</a:t>
            </a:r>
            <a:r>
              <a:rPr lang="hu-HU" dirty="0" smtClean="0"/>
              <a:t> of </a:t>
            </a:r>
            <a:r>
              <a:rPr lang="hu-HU" dirty="0" err="1" smtClean="0"/>
              <a:t>Anti-Communism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Roots of the second “red scare</a:t>
            </a:r>
            <a:r>
              <a:rPr lang="en-US" sz="3200" b="1" dirty="0" smtClean="0"/>
              <a:t>”</a:t>
            </a:r>
            <a:endParaRPr lang="hu-HU" sz="3200" b="1" dirty="0"/>
          </a:p>
          <a:p>
            <a:r>
              <a:rPr lang="en-US" sz="3200" dirty="0" smtClean="0"/>
              <a:t>1920s</a:t>
            </a:r>
            <a:r>
              <a:rPr lang="en-US" sz="3200" dirty="0"/>
              <a:t>: </a:t>
            </a:r>
            <a:r>
              <a:rPr lang="en-US" sz="3200" dirty="0"/>
              <a:t>paranoia, conservative fears of Communist </a:t>
            </a:r>
            <a:r>
              <a:rPr lang="en-US" sz="3200" dirty="0" smtClean="0"/>
              <a:t>plots</a:t>
            </a:r>
            <a:endParaRPr lang="hu-HU" sz="3200" dirty="0" smtClean="0"/>
          </a:p>
          <a:p>
            <a:pPr lvl="0"/>
            <a:r>
              <a:rPr lang="en-US" sz="3200" dirty="0" smtClean="0"/>
              <a:t>The </a:t>
            </a:r>
            <a:r>
              <a:rPr lang="en-US" sz="3200" dirty="0"/>
              <a:t>Saco-Vanzetti case (1927)</a:t>
            </a:r>
            <a:endParaRPr lang="hu-HU" sz="3200" dirty="0"/>
          </a:p>
          <a:p>
            <a:pPr marL="0" indent="0">
              <a:buNone/>
            </a:pPr>
            <a:r>
              <a:rPr lang="hu-HU" sz="3200" b="1" dirty="0"/>
              <a:t>A</a:t>
            </a:r>
            <a:r>
              <a:rPr lang="en-US" sz="3200" b="1" dirty="0" err="1" smtClean="0"/>
              <a:t>nti</a:t>
            </a:r>
            <a:r>
              <a:rPr lang="en-US" sz="3200" b="1" dirty="0" smtClean="0"/>
              <a:t>-Communist </a:t>
            </a:r>
            <a:r>
              <a:rPr lang="en-US" sz="3200" b="1" dirty="0"/>
              <a:t>propaganda during </a:t>
            </a:r>
            <a:r>
              <a:rPr lang="en-US" sz="3200" b="1" dirty="0" smtClean="0"/>
              <a:t>WWII</a:t>
            </a:r>
            <a:endParaRPr lang="hu-HU" sz="3200" dirty="0"/>
          </a:p>
          <a:p>
            <a:pPr lvl="0"/>
            <a:r>
              <a:rPr lang="en-US" sz="3200" dirty="0"/>
              <a:t>1938: House Committee on Un-American Activity (HUAC) </a:t>
            </a:r>
            <a:endParaRPr lang="hu-HU" sz="3200" dirty="0" smtClean="0"/>
          </a:p>
          <a:p>
            <a:pPr lvl="0"/>
            <a:r>
              <a:rPr lang="en-US" sz="3200" dirty="0" smtClean="0"/>
              <a:t>1940</a:t>
            </a:r>
            <a:r>
              <a:rPr lang="en-US" sz="3200" dirty="0"/>
              <a:t>: Smith Act: restricted radicals’ freedom of speech and of assembly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4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The </a:t>
            </a:r>
            <a:r>
              <a:rPr lang="hu-HU" dirty="0" err="1" smtClean="0"/>
              <a:t>Beginnings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Cold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Home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97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“Internal containment” in the immediate post-WWII </a:t>
            </a:r>
            <a:r>
              <a:rPr lang="en-US" sz="3200" b="1" dirty="0" smtClean="0"/>
              <a:t>years</a:t>
            </a:r>
            <a:endParaRPr lang="hu-HU" sz="3200" b="1" dirty="0"/>
          </a:p>
          <a:p>
            <a:pPr lvl="0"/>
            <a:r>
              <a:rPr lang="en-US" sz="3200" dirty="0"/>
              <a:t>constraints on Truman’s administration to prevent Republican </a:t>
            </a:r>
            <a:r>
              <a:rPr lang="en-US" sz="3200" dirty="0" smtClean="0"/>
              <a:t>charges</a:t>
            </a:r>
            <a:endParaRPr lang="hu-HU" sz="3200" dirty="0"/>
          </a:p>
          <a:p>
            <a:pPr lvl="0"/>
            <a:r>
              <a:rPr lang="en-US" sz="3200" dirty="0"/>
              <a:t>Hollywood purges (1947)</a:t>
            </a:r>
            <a:endParaRPr lang="hu-HU" sz="3200" dirty="0"/>
          </a:p>
          <a:p>
            <a:pPr marL="0" indent="0">
              <a:buNone/>
            </a:pPr>
            <a:r>
              <a:rPr lang="hu-HU" sz="3200" b="1" dirty="0" err="1" smtClean="0"/>
              <a:t>After</a:t>
            </a:r>
            <a:r>
              <a:rPr lang="hu-HU" sz="3200" b="1" dirty="0" smtClean="0"/>
              <a:t> 1949</a:t>
            </a:r>
            <a:endParaRPr lang="hu-HU" sz="3200" b="1" dirty="0"/>
          </a:p>
          <a:p>
            <a:pPr lvl="0"/>
            <a:r>
              <a:rPr lang="en-US" sz="3200" dirty="0"/>
              <a:t>Until 1951: 2500 persons dismissed from federal offices</a:t>
            </a:r>
            <a:endParaRPr lang="hu-HU" sz="3200" dirty="0"/>
          </a:p>
          <a:p>
            <a:r>
              <a:rPr lang="en-US" sz="3200" dirty="0" smtClean="0"/>
              <a:t>1950</a:t>
            </a:r>
            <a:r>
              <a:rPr lang="en-US" sz="3200" dirty="0"/>
              <a:t>: McCarran-Walter Security Act: immigration law passed over Truman’s veto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6443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543800" cy="947936"/>
          </a:xfrm>
        </p:spPr>
        <p:txBody>
          <a:bodyPr/>
          <a:lstStyle/>
          <a:p>
            <a:pPr algn="ctr"/>
            <a:r>
              <a:rPr lang="hu-HU" dirty="0" err="1" smtClean="0"/>
              <a:t>McCarthyism</a:t>
            </a:r>
            <a:endParaRPr lang="hu-HU" dirty="0"/>
          </a:p>
        </p:txBody>
      </p:sp>
      <p:pic>
        <p:nvPicPr>
          <p:cNvPr id="4098" name="Picture 2" descr="http://img.timeinc.net/time/magazine/archive/covers/1954/1101540308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3707904" cy="48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bXL2cxW_ffY/T6mEjyz8lLI/AAAAAAAABOs/dJlekiQZ3fU/s640/WHS_Image_ID_47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4" y="18193"/>
            <a:ext cx="6095617" cy="46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/>
              <a:t>Senator </a:t>
            </a:r>
            <a:r>
              <a:rPr lang="en-US" sz="2800" b="1" dirty="0" smtClean="0"/>
              <a:t>from </a:t>
            </a:r>
            <a:r>
              <a:rPr lang="en-US" sz="2800" b="1" dirty="0"/>
              <a:t>Wisconsin</a:t>
            </a:r>
            <a:endParaRPr lang="hu-HU" sz="3200" b="1" dirty="0"/>
          </a:p>
          <a:p>
            <a:pPr lvl="0"/>
            <a:r>
              <a:rPr lang="hu-HU" sz="2800" dirty="0" err="1" smtClean="0"/>
              <a:t>Wheeling</a:t>
            </a:r>
            <a:r>
              <a:rPr lang="hu-HU" sz="2800" dirty="0" smtClean="0"/>
              <a:t> </a:t>
            </a:r>
            <a:r>
              <a:rPr lang="en-US" sz="2800" dirty="0" smtClean="0"/>
              <a:t>speech </a:t>
            </a:r>
            <a:endParaRPr lang="hu-HU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overall character of the speech: anti-intellectual, emotional, manipulative, engendering paranoia and fears, affecting the sentiments of the “hidden” middle class, conservative, religious people</a:t>
            </a:r>
            <a:endParaRPr lang="hu-HU" sz="2800" dirty="0"/>
          </a:p>
          <a:p>
            <a:pPr lvl="1"/>
            <a:r>
              <a:rPr lang="en-US" sz="2800" dirty="0"/>
              <a:t>the Rosenberg case (1953</a:t>
            </a:r>
            <a:r>
              <a:rPr lang="en-US" sz="2800" dirty="0" smtClean="0"/>
              <a:t>)</a:t>
            </a:r>
            <a:r>
              <a:rPr lang="en-US" sz="2400" dirty="0"/>
              <a:t> </a:t>
            </a:r>
            <a:endParaRPr lang="hu-HU" sz="3200" dirty="0"/>
          </a:p>
          <a:p>
            <a:pPr marL="0" indent="0">
              <a:buNone/>
            </a:pPr>
            <a:r>
              <a:rPr lang="en-US" sz="2800" b="1" dirty="0" smtClean="0"/>
              <a:t>End </a:t>
            </a:r>
            <a:r>
              <a:rPr lang="en-US" sz="2800" b="1" dirty="0"/>
              <a:t>of McCarthyism</a:t>
            </a:r>
            <a:endParaRPr lang="hu-HU" sz="3200" b="1" dirty="0"/>
          </a:p>
          <a:p>
            <a:pPr lvl="1"/>
            <a:r>
              <a:rPr lang="en-US" sz="2800" dirty="0" smtClean="0"/>
              <a:t>embarrassing for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en-US" sz="2800" dirty="0" smtClean="0"/>
              <a:t> Eisenhower </a:t>
            </a:r>
            <a:r>
              <a:rPr lang="hu-HU" sz="2800" dirty="0" err="1" smtClean="0"/>
              <a:t>administration</a:t>
            </a:r>
            <a:endParaRPr lang="hu-HU" sz="3200" dirty="0"/>
          </a:p>
          <a:p>
            <a:pPr lvl="1"/>
            <a:r>
              <a:rPr lang="en-US" sz="2800" dirty="0"/>
              <a:t>Cooling off after Stalin’s death in foreign </a:t>
            </a:r>
            <a:r>
              <a:rPr lang="en-US" sz="2800" dirty="0" smtClean="0"/>
              <a:t>policy</a:t>
            </a:r>
            <a:endParaRPr lang="hu-HU" sz="3200" dirty="0"/>
          </a:p>
          <a:p>
            <a:pPr lvl="1"/>
            <a:r>
              <a:rPr lang="en-US" sz="2800" dirty="0"/>
              <a:t>McCarthy personally discredited himself at Senate hearings</a:t>
            </a:r>
            <a:endParaRPr lang="hu-HU" sz="3200" dirty="0"/>
          </a:p>
          <a:p>
            <a:pPr lvl="1"/>
            <a:r>
              <a:rPr lang="hu-HU" sz="2800" dirty="0" smtClean="0"/>
              <a:t>C</a:t>
            </a:r>
            <a:r>
              <a:rPr lang="en-US" sz="2800" dirty="0" err="1" smtClean="0"/>
              <a:t>ivil</a:t>
            </a:r>
            <a:r>
              <a:rPr lang="en-US" sz="2800" dirty="0" smtClean="0"/>
              <a:t> </a:t>
            </a:r>
            <a:r>
              <a:rPr lang="en-US" sz="2800" dirty="0"/>
              <a:t>rights </a:t>
            </a:r>
            <a:r>
              <a:rPr lang="en-US" sz="2800" dirty="0" smtClean="0"/>
              <a:t>era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7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5982072"/>
            <a:ext cx="7543800" cy="87592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The Civil </a:t>
            </a:r>
            <a:r>
              <a:rPr lang="hu-HU" dirty="0" err="1" smtClean="0"/>
              <a:t>Rights</a:t>
            </a:r>
            <a:r>
              <a:rPr lang="hu-HU" dirty="0" smtClean="0"/>
              <a:t> </a:t>
            </a:r>
            <a:r>
              <a:rPr lang="hu-HU" dirty="0" err="1" smtClean="0"/>
              <a:t>Movement</a:t>
            </a:r>
            <a:endParaRPr lang="hu-HU" dirty="0"/>
          </a:p>
        </p:txBody>
      </p:sp>
      <p:pic>
        <p:nvPicPr>
          <p:cNvPr id="5122" name="Picture 2" descr="http://static.bbc.co.uk/history/img/ic/640/images/resources/people/martin_luther_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" y="476672"/>
            <a:ext cx="9168340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hu-HU" dirty="0" err="1" smtClean="0"/>
              <a:t>Beginnings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85800"/>
            <a:ext cx="8784976" cy="4399384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Plessy</a:t>
            </a:r>
            <a:r>
              <a:rPr lang="hu-HU" sz="3200" dirty="0" smtClean="0"/>
              <a:t> vs. </a:t>
            </a:r>
            <a:r>
              <a:rPr lang="hu-HU" sz="3200" dirty="0" err="1" smtClean="0"/>
              <a:t>Ferguson</a:t>
            </a:r>
            <a:r>
              <a:rPr lang="hu-HU" sz="3200" dirty="0"/>
              <a:t> </a:t>
            </a:r>
            <a:r>
              <a:rPr lang="hu-HU" sz="3200" dirty="0" smtClean="0"/>
              <a:t>– „</a:t>
            </a:r>
            <a:r>
              <a:rPr lang="hu-HU" sz="3200" dirty="0" err="1" smtClean="0"/>
              <a:t>separate</a:t>
            </a:r>
            <a:r>
              <a:rPr lang="hu-HU" sz="3200" dirty="0" smtClean="0"/>
              <a:t> </a:t>
            </a:r>
            <a:r>
              <a:rPr lang="hu-HU" sz="3200" dirty="0" err="1" smtClean="0"/>
              <a:t>but</a:t>
            </a:r>
            <a:r>
              <a:rPr lang="hu-HU" sz="3200" dirty="0" smtClean="0"/>
              <a:t> </a:t>
            </a:r>
            <a:r>
              <a:rPr lang="hu-HU" sz="3200" dirty="0" err="1" smtClean="0"/>
              <a:t>equal</a:t>
            </a:r>
            <a:r>
              <a:rPr lang="hu-HU" sz="3200" dirty="0" smtClean="0"/>
              <a:t>”</a:t>
            </a:r>
          </a:p>
          <a:p>
            <a:r>
              <a:rPr lang="hu-HU" sz="3200" dirty="0" err="1" smtClean="0"/>
              <a:t>Jim</a:t>
            </a:r>
            <a:r>
              <a:rPr lang="hu-HU" sz="3200" dirty="0" smtClean="0"/>
              <a:t> </a:t>
            </a:r>
            <a:r>
              <a:rPr lang="hu-HU" sz="3200" dirty="0" err="1" smtClean="0"/>
              <a:t>Craw</a:t>
            </a:r>
            <a:r>
              <a:rPr lang="hu-HU" sz="3200" dirty="0" smtClean="0"/>
              <a:t> </a:t>
            </a:r>
            <a:r>
              <a:rPr lang="hu-HU" sz="3200" dirty="0" err="1" smtClean="0"/>
              <a:t>laws</a:t>
            </a:r>
            <a:endParaRPr lang="hu-HU" sz="3200" dirty="0"/>
          </a:p>
          <a:p>
            <a:r>
              <a:rPr lang="hu-HU" sz="3200" dirty="0" smtClean="0"/>
              <a:t>NAACP (1909)</a:t>
            </a:r>
          </a:p>
          <a:p>
            <a:r>
              <a:rPr lang="hu-HU" sz="3200" dirty="0" smtClean="0"/>
              <a:t>1954: Brown vs. </a:t>
            </a:r>
            <a:r>
              <a:rPr lang="hu-HU" sz="3200" dirty="0" err="1" smtClean="0"/>
              <a:t>Board</a:t>
            </a:r>
            <a:r>
              <a:rPr lang="hu-HU" sz="3200" dirty="0" smtClean="0"/>
              <a:t> of Education of </a:t>
            </a:r>
            <a:r>
              <a:rPr lang="hu-HU" sz="3200" dirty="0" err="1" smtClean="0"/>
              <a:t>Topeka</a:t>
            </a:r>
            <a:r>
              <a:rPr lang="hu-HU" sz="3200" dirty="0" smtClean="0"/>
              <a:t>, </a:t>
            </a:r>
            <a:r>
              <a:rPr lang="hu-HU" sz="3200" dirty="0" err="1" smtClean="0"/>
              <a:t>Kansas</a:t>
            </a:r>
            <a:endParaRPr lang="hu-HU" sz="3200" dirty="0" smtClean="0"/>
          </a:p>
          <a:p>
            <a:r>
              <a:rPr lang="hu-HU" sz="3200" dirty="0" err="1" smtClean="0"/>
              <a:t>Resistance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desegregation</a:t>
            </a:r>
            <a:r>
              <a:rPr lang="hu-HU" sz="3200" dirty="0" smtClean="0"/>
              <a:t> (Little Rock, 1957)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995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Martin Luther King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3200" dirty="0" smtClean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Montgomery bus boycott – Rosa Parks</a:t>
            </a:r>
            <a:endParaRPr lang="hu-HU" sz="3200" dirty="0"/>
          </a:p>
          <a:p>
            <a:pPr lvl="0"/>
            <a:r>
              <a:rPr lang="en-US" sz="3200" dirty="0"/>
              <a:t>MLK becomes the leader of the boycott movement -&gt; SCLC</a:t>
            </a:r>
            <a:endParaRPr lang="hu-HU" sz="3200" dirty="0"/>
          </a:p>
          <a:p>
            <a:pPr lvl="0"/>
            <a:r>
              <a:rPr lang="en-US" sz="3200" dirty="0" smtClean="0"/>
              <a:t>“</a:t>
            </a:r>
            <a:r>
              <a:rPr lang="hu-HU" sz="3200" dirty="0" smtClean="0"/>
              <a:t>S</a:t>
            </a:r>
            <a:r>
              <a:rPr lang="en-US" sz="3200" dirty="0" smtClean="0"/>
              <a:t>it-in</a:t>
            </a:r>
            <a:r>
              <a:rPr lang="en-US" sz="3200" dirty="0"/>
              <a:t>” </a:t>
            </a:r>
            <a:r>
              <a:rPr lang="en-US" sz="3200" dirty="0" smtClean="0"/>
              <a:t>movements</a:t>
            </a:r>
            <a:endParaRPr lang="hu-HU" sz="3200" dirty="0"/>
          </a:p>
          <a:p>
            <a:pPr lvl="0"/>
            <a:r>
              <a:rPr lang="en-US" sz="3200" dirty="0" smtClean="0"/>
              <a:t>“</a:t>
            </a:r>
            <a:r>
              <a:rPr lang="hu-HU" sz="3200" dirty="0" smtClean="0"/>
              <a:t>F</a:t>
            </a:r>
            <a:r>
              <a:rPr lang="en-US" sz="3200" dirty="0" err="1" smtClean="0"/>
              <a:t>reedom</a:t>
            </a:r>
            <a:r>
              <a:rPr lang="en-US" sz="3200" dirty="0" smtClean="0"/>
              <a:t> </a:t>
            </a:r>
            <a:r>
              <a:rPr lang="en-US" sz="3200" dirty="0"/>
              <a:t>rides”: testing desegregation in interstate </a:t>
            </a:r>
            <a:r>
              <a:rPr lang="en-US" sz="3200" dirty="0" smtClean="0"/>
              <a:t>coaches</a:t>
            </a:r>
            <a:endParaRPr lang="hu-HU" sz="3200" dirty="0"/>
          </a:p>
          <a:p>
            <a:pPr lvl="0"/>
            <a:r>
              <a:rPr lang="en-US" sz="3200" dirty="0"/>
              <a:t>March on Washington, DC: MLK’s “I Have a Dream” -&gt; break with the radical groups of the civil rights movement</a:t>
            </a:r>
            <a:endParaRPr lang="hu-HU" sz="3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2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2200" y="5987008"/>
            <a:ext cx="6781800" cy="870992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 smtClean="0"/>
              <a:t>Radicalism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68863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1965</a:t>
            </a:r>
            <a:r>
              <a:rPr lang="en-US" sz="3200" dirty="0"/>
              <a:t>: </a:t>
            </a:r>
            <a:r>
              <a:rPr lang="en-US" sz="3200" dirty="0" smtClean="0"/>
              <a:t>Black </a:t>
            </a:r>
            <a:r>
              <a:rPr lang="en-US" sz="3200" dirty="0"/>
              <a:t>Power</a:t>
            </a:r>
            <a:endParaRPr lang="hu-HU" sz="3200" dirty="0"/>
          </a:p>
          <a:p>
            <a:pPr lvl="0"/>
            <a:r>
              <a:rPr lang="en-US" sz="3200" dirty="0"/>
              <a:t>1965-8: race riots in LA, Chicago, Cleveland, Detroit</a:t>
            </a:r>
            <a:endParaRPr lang="hu-HU" sz="3200" dirty="0"/>
          </a:p>
          <a:p>
            <a:pPr lvl="0"/>
            <a:r>
              <a:rPr lang="en-US" sz="3200" dirty="0"/>
              <a:t>Malcolm X: “The Ballot or the Bullet” (</a:t>
            </a:r>
            <a:r>
              <a:rPr lang="en-US" sz="3200" dirty="0" smtClean="0"/>
              <a:t>1964)</a:t>
            </a:r>
            <a:endParaRPr lang="hu-HU" sz="3200" dirty="0"/>
          </a:p>
          <a:p>
            <a:pPr lvl="0"/>
            <a:r>
              <a:rPr lang="hu-HU" sz="3200" dirty="0"/>
              <a:t>M</a:t>
            </a:r>
            <a:r>
              <a:rPr lang="en-US" sz="3200" dirty="0" err="1" smtClean="0"/>
              <a:t>urders</a:t>
            </a:r>
            <a:r>
              <a:rPr lang="en-US" sz="3200" dirty="0" smtClean="0"/>
              <a:t> </a:t>
            </a:r>
            <a:r>
              <a:rPr lang="en-US" sz="3200" dirty="0"/>
              <a:t>of MLK </a:t>
            </a:r>
            <a:r>
              <a:rPr lang="en-US" sz="3200" dirty="0" smtClean="0"/>
              <a:t>and </a:t>
            </a:r>
            <a:r>
              <a:rPr lang="en-US" sz="3200" dirty="0"/>
              <a:t>Malcolm </a:t>
            </a:r>
            <a:r>
              <a:rPr lang="en-US" sz="3200" dirty="0" smtClean="0"/>
              <a:t>X</a:t>
            </a:r>
            <a:endParaRPr lang="hu-HU" sz="3200" dirty="0"/>
          </a:p>
          <a:p>
            <a:pPr lvl="0"/>
            <a:r>
              <a:rPr lang="en-US" sz="3200" dirty="0"/>
              <a:t>Black Panther Party (1966): </a:t>
            </a:r>
            <a:r>
              <a:rPr lang="en-US" sz="3200" dirty="0" smtClean="0"/>
              <a:t>reject </a:t>
            </a:r>
            <a:r>
              <a:rPr lang="en-US" sz="3200" dirty="0"/>
              <a:t>negotiation with whites</a:t>
            </a:r>
            <a:endParaRPr lang="hu-HU" sz="3200" dirty="0"/>
          </a:p>
          <a:p>
            <a:pPr lvl="0"/>
            <a:r>
              <a:rPr lang="hu-HU" sz="3200" dirty="0" smtClean="0"/>
              <a:t>L</a:t>
            </a:r>
            <a:r>
              <a:rPr lang="en-US" sz="3200" dirty="0" err="1" smtClean="0"/>
              <a:t>oss</a:t>
            </a:r>
            <a:r>
              <a:rPr lang="en-US" sz="3200" dirty="0" smtClean="0"/>
              <a:t> </a:t>
            </a:r>
            <a:r>
              <a:rPr lang="en-US" sz="3200" dirty="0"/>
              <a:t>of faith in the administration, consumer society, indifference, inertia, and “establishment” in </a:t>
            </a:r>
            <a:r>
              <a:rPr lang="en-US" sz="3200" dirty="0" smtClean="0"/>
              <a:t>general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644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626424" cy="1159024"/>
          </a:xfrm>
        </p:spPr>
        <p:txBody>
          <a:bodyPr>
            <a:normAutofit/>
          </a:bodyPr>
          <a:lstStyle/>
          <a:p>
            <a:pPr algn="r"/>
            <a:r>
              <a:rPr lang="hu-HU" sz="6600" dirty="0" err="1" smtClean="0"/>
              <a:t>Theory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4536504"/>
          </a:xfrm>
        </p:spPr>
        <p:txBody>
          <a:bodyPr>
            <a:normAutofit/>
          </a:bodyPr>
          <a:lstStyle/>
          <a:p>
            <a:pPr lvl="0"/>
            <a:r>
              <a:rPr lang="hu-HU" sz="3200" dirty="0" err="1" smtClean="0"/>
              <a:t>Where</a:t>
            </a:r>
            <a:r>
              <a:rPr lang="hu-HU" sz="3200" dirty="0" smtClean="0"/>
              <a:t> </a:t>
            </a:r>
            <a:r>
              <a:rPr lang="hu-HU" sz="3200" dirty="0" err="1" smtClean="0"/>
              <a:t>historians</a:t>
            </a:r>
            <a:r>
              <a:rPr lang="hu-HU" sz="3200" dirty="0" smtClean="0"/>
              <a:t> </a:t>
            </a:r>
            <a:r>
              <a:rPr lang="hu-HU" sz="3200" dirty="0" err="1" smtClean="0"/>
              <a:t>differ</a:t>
            </a:r>
            <a:r>
              <a:rPr lang="hu-HU" sz="3200" dirty="0" smtClean="0"/>
              <a:t>…</a:t>
            </a:r>
          </a:p>
          <a:p>
            <a:pPr lvl="1"/>
            <a:r>
              <a:rPr lang="en-US" sz="2800" dirty="0" smtClean="0"/>
              <a:t>Traditionalists</a:t>
            </a:r>
            <a:endParaRPr lang="hu-HU" sz="2800" dirty="0" smtClean="0"/>
          </a:p>
          <a:p>
            <a:pPr lvl="1"/>
            <a:r>
              <a:rPr lang="en-US" sz="2800" dirty="0" smtClean="0"/>
              <a:t>Revisionists</a:t>
            </a:r>
            <a:endParaRPr lang="hu-HU" sz="2800" dirty="0" smtClean="0"/>
          </a:p>
          <a:p>
            <a:pPr lvl="1"/>
            <a:r>
              <a:rPr lang="hu-HU" sz="2800" dirty="0"/>
              <a:t>R</a:t>
            </a:r>
            <a:r>
              <a:rPr lang="en-US" sz="2800" dirty="0" smtClean="0"/>
              <a:t>ejecting </a:t>
            </a:r>
            <a:r>
              <a:rPr lang="en-US" sz="2800" dirty="0"/>
              <a:t>the dualistic approach</a:t>
            </a:r>
            <a:endParaRPr lang="hu-HU" sz="2800" dirty="0"/>
          </a:p>
          <a:p>
            <a:pPr lvl="0"/>
            <a:r>
              <a:rPr lang="en-US" sz="3200" dirty="0"/>
              <a:t>Kennan’s “Long Telegram”: the idea of containment</a:t>
            </a:r>
            <a:endParaRPr lang="hu-HU" sz="3200" dirty="0"/>
          </a:p>
          <a:p>
            <a:r>
              <a:rPr lang="en-US" sz="3200" dirty="0" smtClean="0"/>
              <a:t>Republican </a:t>
            </a:r>
            <a:r>
              <a:rPr lang="en-US" sz="3200" dirty="0"/>
              <a:t>criticism of Kennan’s containment -&gt; radicalizing US foreign policy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920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2200" y="5921036"/>
            <a:ext cx="6781800" cy="943000"/>
          </a:xfrm>
        </p:spPr>
        <p:txBody>
          <a:bodyPr/>
          <a:lstStyle/>
          <a:p>
            <a:pPr algn="r"/>
            <a:r>
              <a:rPr lang="hu-HU" dirty="0" err="1" smtClean="0"/>
              <a:t>Achievements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616624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Brown vs. Board of Education of Topeka</a:t>
            </a:r>
            <a:endParaRPr lang="hu-HU" sz="3600" dirty="0"/>
          </a:p>
          <a:p>
            <a:pPr lvl="0"/>
            <a:r>
              <a:rPr lang="en-US" sz="3600" dirty="0"/>
              <a:t>Voting Rights Act (1965) – “Minority Districting”</a:t>
            </a:r>
            <a:endParaRPr lang="hu-HU" sz="3600" dirty="0"/>
          </a:p>
          <a:p>
            <a:pPr lvl="0"/>
            <a:r>
              <a:rPr lang="en-US" sz="3600" dirty="0"/>
              <a:t>Civil Rights Acts of 1964 and </a:t>
            </a:r>
            <a:r>
              <a:rPr lang="en-US" sz="3600" dirty="0" smtClean="0"/>
              <a:t>1968</a:t>
            </a:r>
            <a:endParaRPr lang="hu-HU" sz="3600" dirty="0" smtClean="0"/>
          </a:p>
          <a:p>
            <a:pPr lvl="0"/>
            <a:r>
              <a:rPr lang="hu-HU" sz="3600" dirty="0" smtClean="0"/>
              <a:t>Modern </a:t>
            </a:r>
            <a:r>
              <a:rPr lang="hu-HU" sz="3600" dirty="0" err="1" smtClean="0"/>
              <a:t>Feminism</a:t>
            </a:r>
            <a:endParaRPr lang="hu-HU" sz="3600" dirty="0"/>
          </a:p>
          <a:p>
            <a:pPr lvl="0"/>
            <a:r>
              <a:rPr lang="en-US" sz="3600" dirty="0"/>
              <a:t>Indian Rights (of the Civil Rights Act of 1968)</a:t>
            </a:r>
            <a:endParaRPr lang="hu-HU" sz="3600" dirty="0"/>
          </a:p>
          <a:p>
            <a:pPr lvl="0"/>
            <a:r>
              <a:rPr lang="en-US" sz="3600" dirty="0"/>
              <a:t>affirmative action</a:t>
            </a:r>
            <a:endParaRPr lang="hu-HU" sz="3600" dirty="0"/>
          </a:p>
          <a:p>
            <a:r>
              <a:rPr lang="en-US" sz="3600" dirty="0"/>
              <a:t>PC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0098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pengathering.org/wp-content/uploads/2013/01/I-am-a-man-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7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earnnc.org/lp/media/misc/2009/counter-sit-i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0969"/>
            <a:ext cx="8654039" cy="676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nit8juliav11.wikispaces.com/file/view/bus.gif/226132516/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2"/>
            <a:ext cx="9144000" cy="70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.abcnews.go.com/images/US/gty_selma_montgomery_civil_rights_march_police_thg_120130_w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56" y="764704"/>
            <a:ext cx="9212856" cy="51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xtiessurvivors.org/images/selmaMarc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917872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2.gstatic.com/images?q=tbn:ANd9GcS3DNLtV8UvgMJ6dCzDz7V41Wo1_W69urN3lchWKWA86imP1Scr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0832"/>
            <a:ext cx="63150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2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historyofnewyork.com/NYCmarch826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-144677"/>
            <a:ext cx="9137639" cy="70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egendsofamerica.com/photos-nativeamerican/NativeAmericanCivil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" y="476672"/>
            <a:ext cx="910714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0" y="5085184"/>
            <a:ext cx="5292080" cy="1087016"/>
          </a:xfrm>
        </p:spPr>
        <p:txBody>
          <a:bodyPr/>
          <a:lstStyle/>
          <a:p>
            <a:pPr algn="r"/>
            <a:r>
              <a:rPr lang="hu-HU" dirty="0" smtClean="0"/>
              <a:t>The Great Society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68052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Kennedy’s “New Frontier</a:t>
            </a:r>
            <a:r>
              <a:rPr lang="en-US" sz="3200" dirty="0" smtClean="0"/>
              <a:t>”</a:t>
            </a:r>
            <a:endParaRPr lang="hu-HU" sz="3600" dirty="0"/>
          </a:p>
          <a:p>
            <a:pPr lvl="0"/>
            <a:r>
              <a:rPr lang="en-US" sz="3200" dirty="0"/>
              <a:t>L. B. Johnson’s “Great Society”: linking the idea of civil rights with the war on </a:t>
            </a:r>
            <a:r>
              <a:rPr lang="en-US" sz="3200" dirty="0" smtClean="0"/>
              <a:t>poverty</a:t>
            </a:r>
            <a:endParaRPr lang="hu-HU" sz="3600" dirty="0"/>
          </a:p>
          <a:p>
            <a:pPr lvl="1"/>
            <a:r>
              <a:rPr lang="en-US" sz="3200" dirty="0"/>
              <a:t>Educational improvement by the “Head Start” program</a:t>
            </a:r>
            <a:endParaRPr lang="hu-HU" sz="3600" dirty="0"/>
          </a:p>
          <a:p>
            <a:pPr lvl="1"/>
            <a:r>
              <a:rPr lang="en-US" sz="3200" dirty="0"/>
              <a:t>“Upward Bound” aiding disadvantaged children</a:t>
            </a:r>
            <a:endParaRPr lang="hu-HU" sz="3600" dirty="0"/>
          </a:p>
          <a:p>
            <a:pPr lvl="1"/>
            <a:r>
              <a:rPr lang="en-US" sz="3200" dirty="0"/>
              <a:t>Medicare and </a:t>
            </a:r>
            <a:r>
              <a:rPr lang="en-US" sz="3200" dirty="0" smtClean="0"/>
              <a:t>Medicaid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51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543800" cy="977948"/>
          </a:xfrm>
        </p:spPr>
        <p:txBody>
          <a:bodyPr>
            <a:normAutofit/>
          </a:bodyPr>
          <a:lstStyle/>
          <a:p>
            <a:r>
              <a:rPr lang="hu-HU" dirty="0" err="1" smtClean="0"/>
              <a:t>Neoconservatism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5229200"/>
            <a:ext cx="6858000" cy="914400"/>
          </a:xfrm>
        </p:spPr>
        <p:txBody>
          <a:bodyPr>
            <a:normAutofit/>
          </a:bodyPr>
          <a:lstStyle/>
          <a:p>
            <a:r>
              <a:rPr lang="hu-HU" sz="4800" dirty="0" smtClean="0"/>
              <a:t>1970s-1980s</a:t>
            </a:r>
            <a:endParaRPr lang="hu-HU" sz="4800" dirty="0"/>
          </a:p>
        </p:txBody>
      </p:sp>
      <p:pic>
        <p:nvPicPr>
          <p:cNvPr id="13314" name="Picture 2" descr="http://www-tc.pbs.org/wgbh/americanexperience/media/uploads/films/heroImages/reagan_film_la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54" y="188640"/>
            <a:ext cx="6546146" cy="39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987008"/>
            <a:ext cx="8784976" cy="87099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Beginnings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Bipolar</a:t>
            </a:r>
            <a:r>
              <a:rPr lang="hu-HU" dirty="0" smtClean="0"/>
              <a:t> System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5400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b="1" dirty="0"/>
              <a:t>US Cold War </a:t>
            </a:r>
            <a:r>
              <a:rPr lang="en-US" sz="3200" b="1" dirty="0" smtClean="0"/>
              <a:t>institutions</a:t>
            </a:r>
            <a:endParaRPr lang="hu-HU" sz="3200" dirty="0"/>
          </a:p>
          <a:p>
            <a:r>
              <a:rPr lang="en-US" sz="2800" dirty="0" smtClean="0"/>
              <a:t>National </a:t>
            </a:r>
            <a:r>
              <a:rPr lang="en-US" sz="2800" dirty="0"/>
              <a:t>Security Act of 1947</a:t>
            </a:r>
            <a:endParaRPr lang="hu-HU" sz="2800" dirty="0"/>
          </a:p>
          <a:p>
            <a:r>
              <a:rPr lang="en-US" sz="2800" dirty="0"/>
              <a:t>integrated Department of Defense</a:t>
            </a:r>
            <a:endParaRPr lang="hu-HU" sz="2800" dirty="0"/>
          </a:p>
          <a:p>
            <a:r>
              <a:rPr lang="en-US" sz="2800" dirty="0"/>
              <a:t>CIA</a:t>
            </a:r>
            <a:endParaRPr lang="hu-HU" sz="2800" dirty="0"/>
          </a:p>
          <a:p>
            <a:r>
              <a:rPr lang="en-US" sz="2800" dirty="0"/>
              <a:t>National Security Council</a:t>
            </a:r>
            <a:endParaRPr lang="hu-HU" sz="2800" dirty="0"/>
          </a:p>
          <a:p>
            <a:pPr marL="0" lvl="0" indent="0">
              <a:buNone/>
            </a:pPr>
            <a:r>
              <a:rPr lang="hu-HU" sz="3200" b="1" dirty="0"/>
              <a:t>H</a:t>
            </a:r>
            <a:r>
              <a:rPr lang="en-US" sz="3200" b="1" dirty="0" err="1" smtClean="0"/>
              <a:t>ardening</a:t>
            </a:r>
            <a:r>
              <a:rPr lang="en-US" sz="3200" b="1" dirty="0" smtClean="0"/>
              <a:t> </a:t>
            </a:r>
            <a:r>
              <a:rPr lang="en-US" sz="3200" b="1" dirty="0"/>
              <a:t>relationship with the Soviet </a:t>
            </a:r>
            <a:r>
              <a:rPr lang="en-US" sz="3200" b="1" dirty="0" smtClean="0"/>
              <a:t>Union</a:t>
            </a:r>
            <a:endParaRPr lang="hu-HU" sz="2800" dirty="0"/>
          </a:p>
          <a:p>
            <a:r>
              <a:rPr lang="en-US" sz="2800" dirty="0"/>
              <a:t>Greece and Turkey -&gt; the Truman Doctrine (12 March 1947</a:t>
            </a:r>
            <a:r>
              <a:rPr lang="en-US" sz="2800" dirty="0" smtClean="0"/>
              <a:t>) </a:t>
            </a:r>
            <a:r>
              <a:rPr lang="en-US" sz="2800" dirty="0"/>
              <a:t>officially endorsed the containment policy</a:t>
            </a:r>
            <a:endParaRPr lang="hu-HU" sz="2800" dirty="0"/>
          </a:p>
          <a:p>
            <a:r>
              <a:rPr lang="en-US" sz="2800" dirty="0"/>
              <a:t>The Marshall Plan of </a:t>
            </a:r>
            <a:r>
              <a:rPr lang="en-US" sz="2800" dirty="0" smtClean="0"/>
              <a:t>1947</a:t>
            </a:r>
            <a:endParaRPr lang="hu-HU" sz="2800" dirty="0"/>
          </a:p>
          <a:p>
            <a:r>
              <a:rPr lang="en-US" sz="2800" dirty="0"/>
              <a:t>The Berlin-crisis (1948-49) and the Berlin airlift</a:t>
            </a:r>
            <a:endParaRPr lang="hu-HU" sz="2800" dirty="0"/>
          </a:p>
          <a:p>
            <a:r>
              <a:rPr lang="en-US" sz="2800" dirty="0"/>
              <a:t>April 1949: the establishment of the NATO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27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036496" cy="6741368"/>
          </a:xfrm>
        </p:spPr>
        <p:txBody>
          <a:bodyPr>
            <a:normAutofit fontScale="92500"/>
          </a:bodyPr>
          <a:lstStyle/>
          <a:p>
            <a:pPr lvl="0"/>
            <a:r>
              <a:rPr lang="hu-HU" sz="2800" dirty="0" err="1" smtClean="0"/>
              <a:t>Republican</a:t>
            </a:r>
            <a:r>
              <a:rPr lang="hu-HU" sz="2800" dirty="0" smtClean="0"/>
              <a:t> </a:t>
            </a:r>
            <a:r>
              <a:rPr lang="hu-HU" sz="2800" dirty="0" err="1" smtClean="0"/>
              <a:t>era</a:t>
            </a:r>
            <a:r>
              <a:rPr lang="hu-HU" sz="2800" dirty="0" smtClean="0"/>
              <a:t> </a:t>
            </a:r>
            <a:r>
              <a:rPr lang="en-US" sz="2800" dirty="0" smtClean="0"/>
              <a:t>after 1968</a:t>
            </a:r>
            <a:endParaRPr lang="hu-HU" sz="2800" dirty="0" smtClean="0"/>
          </a:p>
          <a:p>
            <a:pPr lvl="1"/>
            <a:r>
              <a:rPr lang="en-US" sz="2600" dirty="0" smtClean="0"/>
              <a:t>Nixon</a:t>
            </a:r>
            <a:r>
              <a:rPr lang="en-US" sz="2600" dirty="0"/>
              <a:t>, Reagan, </a:t>
            </a:r>
            <a:r>
              <a:rPr lang="en-US" sz="2600" dirty="0" smtClean="0"/>
              <a:t>Bush</a:t>
            </a:r>
            <a:endParaRPr lang="hu-HU" sz="3000" dirty="0"/>
          </a:p>
          <a:p>
            <a:pPr lvl="0"/>
            <a:r>
              <a:rPr lang="hu-HU" sz="2800" dirty="0"/>
              <a:t>T</a:t>
            </a:r>
            <a:r>
              <a:rPr lang="en-US" sz="2800" dirty="0" smtClean="0"/>
              <a:t>he “</a:t>
            </a:r>
            <a:r>
              <a:rPr lang="en-US" sz="2800" dirty="0"/>
              <a:t>New </a:t>
            </a:r>
            <a:r>
              <a:rPr lang="en-US" sz="2800" dirty="0" smtClean="0"/>
              <a:t>Right</a:t>
            </a:r>
            <a:r>
              <a:rPr lang="hu-HU" sz="2800" dirty="0" smtClean="0"/>
              <a:t>”</a:t>
            </a:r>
          </a:p>
          <a:p>
            <a:pPr lvl="0"/>
            <a:r>
              <a:rPr lang="hu-HU" sz="2800" dirty="0"/>
              <a:t>G</a:t>
            </a:r>
            <a:r>
              <a:rPr lang="en-US" sz="2800" dirty="0" smtClean="0"/>
              <a:t>rowing </a:t>
            </a:r>
            <a:r>
              <a:rPr lang="en-US" sz="2800" dirty="0"/>
              <a:t>strength of the conservative movement:</a:t>
            </a:r>
            <a:endParaRPr lang="hu-HU" sz="3200" dirty="0"/>
          </a:p>
          <a:p>
            <a:pPr lvl="1"/>
            <a:r>
              <a:rPr lang="en-US" sz="2800" dirty="0"/>
              <a:t>1972: </a:t>
            </a:r>
            <a:r>
              <a:rPr lang="hu-HU" sz="2800" dirty="0" smtClean="0"/>
              <a:t>D</a:t>
            </a:r>
            <a:r>
              <a:rPr lang="en-US" sz="2800" dirty="0" err="1" smtClean="0"/>
              <a:t>ebate</a:t>
            </a:r>
            <a:r>
              <a:rPr lang="en-US" sz="2800" dirty="0" smtClean="0"/>
              <a:t> </a:t>
            </a:r>
            <a:r>
              <a:rPr lang="en-US" sz="2800" dirty="0"/>
              <a:t>of the </a:t>
            </a:r>
            <a:r>
              <a:rPr lang="en-US" sz="2800" dirty="0" smtClean="0"/>
              <a:t>ERA</a:t>
            </a:r>
            <a:endParaRPr lang="hu-HU" sz="3200" dirty="0"/>
          </a:p>
          <a:p>
            <a:pPr lvl="1"/>
            <a:r>
              <a:rPr lang="en-US" sz="2800" dirty="0"/>
              <a:t>Nixon administration: busing only as the last resort to desegregate schools</a:t>
            </a:r>
            <a:endParaRPr lang="hu-HU" sz="3200" dirty="0"/>
          </a:p>
          <a:p>
            <a:pPr lvl="1"/>
            <a:r>
              <a:rPr lang="en-US" sz="2800" dirty="0"/>
              <a:t>1978: Bakke vs. University of California Board of </a:t>
            </a:r>
            <a:r>
              <a:rPr lang="en-US" sz="2800" dirty="0" smtClean="0"/>
              <a:t>regents</a:t>
            </a:r>
            <a:endParaRPr lang="hu-HU" sz="3200" dirty="0"/>
          </a:p>
          <a:p>
            <a:pPr lvl="1"/>
            <a:r>
              <a:rPr lang="en-US" sz="2800" dirty="0"/>
              <a:t>1979: </a:t>
            </a:r>
            <a:r>
              <a:rPr lang="en-US" sz="2800" dirty="0" smtClean="0"/>
              <a:t>Jerry </a:t>
            </a:r>
            <a:r>
              <a:rPr lang="en-US" sz="2800" dirty="0" err="1"/>
              <a:t>Falwell’s</a:t>
            </a:r>
            <a:r>
              <a:rPr lang="en-US" sz="2800" dirty="0"/>
              <a:t> Moral Majority </a:t>
            </a:r>
            <a:r>
              <a:rPr lang="en-US" sz="2800" dirty="0" smtClean="0"/>
              <a:t>-&gt; </a:t>
            </a:r>
            <a:r>
              <a:rPr lang="en-US" sz="2800" dirty="0" err="1" smtClean="0"/>
              <a:t>accommodationis</a:t>
            </a:r>
            <a:r>
              <a:rPr lang="hu-HU" sz="2800" dirty="0" smtClean="0"/>
              <a:t>m</a:t>
            </a:r>
            <a:endParaRPr lang="hu-HU" sz="3200" dirty="0"/>
          </a:p>
          <a:p>
            <a:pPr lvl="0"/>
            <a:r>
              <a:rPr lang="en-US" sz="2800" dirty="0"/>
              <a:t>Ronald Reagan’s “Second American Revolution</a:t>
            </a:r>
            <a:r>
              <a:rPr lang="en-US" sz="2800" dirty="0" smtClean="0"/>
              <a:t>”</a:t>
            </a:r>
            <a:endParaRPr lang="hu-HU" sz="3200" dirty="0"/>
          </a:p>
          <a:p>
            <a:pPr lvl="1"/>
            <a:r>
              <a:rPr lang="en-US" sz="2600" dirty="0"/>
              <a:t>Dismantling the welfare state</a:t>
            </a:r>
            <a:endParaRPr lang="hu-HU" sz="3000" dirty="0"/>
          </a:p>
          <a:p>
            <a:pPr lvl="1"/>
            <a:r>
              <a:rPr lang="en-US" sz="2600" dirty="0"/>
              <a:t>Cutting taxes</a:t>
            </a:r>
            <a:endParaRPr lang="hu-HU" sz="3000" dirty="0"/>
          </a:p>
          <a:p>
            <a:pPr lvl="1"/>
            <a:r>
              <a:rPr lang="en-US" sz="2600" dirty="0"/>
              <a:t>Laissez-faire economy (Milton Friedman)</a:t>
            </a:r>
            <a:endParaRPr lang="hu-HU" sz="3000" dirty="0"/>
          </a:p>
          <a:p>
            <a:pPr lvl="1"/>
            <a:r>
              <a:rPr lang="en-US" sz="2600" dirty="0"/>
              <a:t>Armament –the second cold war</a:t>
            </a:r>
            <a:endParaRPr lang="hu-HU" sz="3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67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8/8d/Reagan_and_Gorbachev_sig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404664"/>
            <a:ext cx="915366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cademic.brooklyn.cuny.edu/history/johnson/gorb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2752"/>
            <a:ext cx="6504028" cy="68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16216" y="4725144"/>
            <a:ext cx="262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End of </a:t>
            </a:r>
            <a:r>
              <a:rPr lang="hu-HU" sz="4400" b="1" dirty="0" err="1" smtClean="0"/>
              <a:t>History</a:t>
            </a:r>
            <a:r>
              <a:rPr lang="hu-HU" sz="4400" b="1" dirty="0" smtClean="0"/>
              <a:t>?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3691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eofthenation2012.com/wp-content/uploads/2014/05/clark4-800x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97749" cy="63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orldreview.info/sites/default/files/imagecache/article-image-big557x371/body-language-us-president-obama-l-and-russia-president-putin-speaks-volumes-photo-dpa_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21227" cy="60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8427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Conservative</a:t>
            </a:r>
            <a:r>
              <a:rPr lang="hu-HU" dirty="0" smtClean="0"/>
              <a:t> </a:t>
            </a:r>
            <a:r>
              <a:rPr lang="hu-HU" dirty="0" err="1" smtClean="0"/>
              <a:t>Pressure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5760640"/>
          </a:xfrm>
        </p:spPr>
        <p:txBody>
          <a:bodyPr>
            <a:noAutofit/>
          </a:bodyPr>
          <a:lstStyle/>
          <a:p>
            <a:r>
              <a:rPr lang="hu-HU" sz="2800" dirty="0" smtClean="0"/>
              <a:t>1949</a:t>
            </a:r>
          </a:p>
          <a:p>
            <a:pPr lvl="0"/>
            <a:r>
              <a:rPr lang="en-US" sz="2800" dirty="0" smtClean="0"/>
              <a:t>John </a:t>
            </a:r>
            <a:r>
              <a:rPr lang="en-US" sz="2800" dirty="0"/>
              <a:t>Foster </a:t>
            </a:r>
            <a:r>
              <a:rPr lang="en-US" sz="2800" dirty="0" smtClean="0"/>
              <a:t>Dulles</a:t>
            </a:r>
            <a:endParaRPr lang="hu-HU" sz="2800" dirty="0"/>
          </a:p>
          <a:p>
            <a:pPr lvl="1"/>
            <a:r>
              <a:rPr lang="en-US" sz="2800" dirty="0"/>
              <a:t>Rollback of </a:t>
            </a:r>
            <a:r>
              <a:rPr lang="en-US" sz="2800" dirty="0" smtClean="0"/>
              <a:t>Communism</a:t>
            </a:r>
            <a:endParaRPr lang="hu-HU" sz="2800" dirty="0" smtClean="0"/>
          </a:p>
          <a:p>
            <a:pPr lvl="0"/>
            <a:r>
              <a:rPr lang="hu-HU" sz="2800" dirty="0"/>
              <a:t>C</a:t>
            </a:r>
            <a:r>
              <a:rPr lang="en-US" sz="2800" dirty="0" err="1" smtClean="0"/>
              <a:t>onfrontational</a:t>
            </a:r>
            <a:r>
              <a:rPr lang="en-US" sz="2800" dirty="0" smtClean="0"/>
              <a:t> </a:t>
            </a:r>
            <a:r>
              <a:rPr lang="en-US" sz="2800" dirty="0"/>
              <a:t>attitude </a:t>
            </a:r>
            <a:r>
              <a:rPr lang="hu-HU" sz="2800" dirty="0" smtClean="0"/>
              <a:t>vs. </a:t>
            </a:r>
            <a:r>
              <a:rPr lang="hu-HU" sz="2800" dirty="0" err="1" smtClean="0"/>
              <a:t>rhetoric</a:t>
            </a:r>
            <a:endParaRPr lang="hu-HU" sz="2800" dirty="0"/>
          </a:p>
          <a:p>
            <a:pPr lvl="1"/>
            <a:r>
              <a:rPr lang="en-US" sz="2800" dirty="0"/>
              <a:t>1953: workers’ uprising in Berlin</a:t>
            </a:r>
            <a:endParaRPr lang="hu-HU" sz="2800" dirty="0"/>
          </a:p>
          <a:p>
            <a:pPr lvl="1"/>
            <a:r>
              <a:rPr lang="en-US" sz="2800" dirty="0"/>
              <a:t>1956: </a:t>
            </a:r>
            <a:r>
              <a:rPr lang="en-US" sz="2800" dirty="0" err="1"/>
              <a:t>Poznań</a:t>
            </a:r>
            <a:r>
              <a:rPr lang="en-US" sz="2800" dirty="0"/>
              <a:t> and </a:t>
            </a:r>
            <a:r>
              <a:rPr lang="en-US" sz="2800" dirty="0" smtClean="0"/>
              <a:t>Hungary</a:t>
            </a:r>
            <a:endParaRPr lang="hu-HU" sz="2800" dirty="0"/>
          </a:p>
          <a:p>
            <a:pPr lvl="0"/>
            <a:r>
              <a:rPr lang="en-US" sz="2800" dirty="0"/>
              <a:t>the first </a:t>
            </a:r>
            <a:r>
              <a:rPr lang="en-US" sz="2800" i="1" dirty="0" smtClean="0"/>
              <a:t>détente</a:t>
            </a:r>
            <a:endParaRPr lang="hu-HU" sz="2800" i="1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Cold War transferred to the third world</a:t>
            </a:r>
            <a:endParaRPr lang="hu-HU" sz="2400" dirty="0"/>
          </a:p>
          <a:p>
            <a:pPr lvl="1"/>
            <a:r>
              <a:rPr lang="en-US" sz="2800" dirty="0"/>
              <a:t>1957: the Soviets launched the first sputnik -&gt; American territories vulnerable</a:t>
            </a:r>
            <a:endParaRPr lang="hu-HU" sz="2800" dirty="0"/>
          </a:p>
          <a:p>
            <a:r>
              <a:rPr lang="en-US" sz="2800" dirty="0" smtClean="0"/>
              <a:t>Eisenhower </a:t>
            </a:r>
            <a:r>
              <a:rPr lang="en-US" sz="2800" dirty="0"/>
              <a:t>Doctrine: the US would not tolerate the advancement of Communism in that region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652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32" y="3696128"/>
            <a:ext cx="4636576" cy="2397168"/>
          </a:xfrm>
        </p:spPr>
        <p:txBody>
          <a:bodyPr>
            <a:normAutofit/>
          </a:bodyPr>
          <a:lstStyle/>
          <a:p>
            <a:r>
              <a:rPr lang="hu-HU" sz="4800" dirty="0" smtClean="0"/>
              <a:t>The Kennedy </a:t>
            </a:r>
            <a:r>
              <a:rPr lang="hu-HU" sz="4800" dirty="0" err="1" smtClean="0"/>
              <a:t>Era</a:t>
            </a:r>
            <a:endParaRPr lang="hu-HU" sz="4800" dirty="0"/>
          </a:p>
        </p:txBody>
      </p:sp>
      <p:pic>
        <p:nvPicPr>
          <p:cNvPr id="1026" name="Picture 2" descr="http://www.thenation.com/sites/default/files/jfk_cuban_missile_crisis_ap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8"/>
            <a:ext cx="5580112" cy="36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.yimg.com/os/publish-images/news/2013-11-15/8bd2e3ea-70fd-443f-ac01-6ef5d6a49981_HTRA211_VV178_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32" y="3664583"/>
            <a:ext cx="4743468" cy="31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End of the </a:t>
            </a:r>
            <a:r>
              <a:rPr lang="en-US" sz="4000" i="1" dirty="0"/>
              <a:t>détente</a:t>
            </a:r>
            <a:endParaRPr lang="hu-HU" sz="4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Berlin </a:t>
            </a:r>
            <a:r>
              <a:rPr lang="en-US" sz="3200" dirty="0"/>
              <a:t>Wall in 1961</a:t>
            </a:r>
            <a:endParaRPr lang="hu-HU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Cuban </a:t>
            </a:r>
            <a:r>
              <a:rPr lang="en-US" sz="3200" dirty="0"/>
              <a:t>Communist victory (Fidel Castro)</a:t>
            </a:r>
            <a:endParaRPr lang="hu-HU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1961: the failure of </a:t>
            </a:r>
            <a:r>
              <a:rPr lang="hu-HU" sz="3200" dirty="0" smtClean="0"/>
              <a:t>US</a:t>
            </a:r>
            <a:r>
              <a:rPr lang="en-US" sz="3200" dirty="0" smtClean="0"/>
              <a:t> </a:t>
            </a:r>
            <a:r>
              <a:rPr lang="en-US" sz="3200" dirty="0"/>
              <a:t>landing in the Bay of Pigs </a:t>
            </a:r>
            <a:endParaRPr lang="hu-HU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1962:</a:t>
            </a:r>
            <a:r>
              <a:rPr lang="en-US" sz="3600" dirty="0"/>
              <a:t> </a:t>
            </a:r>
            <a:r>
              <a:rPr lang="en-US" sz="3200" dirty="0"/>
              <a:t>Cub</a:t>
            </a:r>
            <a:r>
              <a:rPr lang="en-US" sz="3600" dirty="0"/>
              <a:t>an </a:t>
            </a:r>
            <a:r>
              <a:rPr lang="en-US" sz="3200" dirty="0"/>
              <a:t>Missile crisis</a:t>
            </a:r>
            <a:endParaRPr lang="hu-HU" sz="3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4000" dirty="0" smtClean="0"/>
              <a:t>N</a:t>
            </a:r>
            <a:r>
              <a:rPr lang="en-US" sz="4000" dirty="0" err="1" smtClean="0"/>
              <a:t>uclear</a:t>
            </a:r>
            <a:r>
              <a:rPr lang="en-US" sz="4000" dirty="0" smtClean="0"/>
              <a:t> </a:t>
            </a:r>
            <a:r>
              <a:rPr lang="en-US" sz="4000" dirty="0"/>
              <a:t>Test Ban Treaty</a:t>
            </a:r>
            <a:r>
              <a:rPr lang="en-US" sz="4000" i="1" dirty="0"/>
              <a:t> </a:t>
            </a:r>
            <a:r>
              <a:rPr lang="en-US" sz="4000" dirty="0"/>
              <a:t>(August 1963)</a:t>
            </a:r>
            <a:endParaRPr lang="hu-HU" sz="4000" dirty="0"/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/>
              <a:t>US bilateral relations with Communist European countries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060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9" y="4572000"/>
            <a:ext cx="4927701" cy="16002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The Vietnam </a:t>
            </a:r>
            <a:r>
              <a:rPr lang="hu-HU" dirty="0" err="1" smtClean="0">
                <a:solidFill>
                  <a:schemeClr val="bg1">
                    <a:lumMod val="85000"/>
                  </a:schemeClr>
                </a:solidFill>
              </a:rPr>
              <a:t>War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ttp://media4.s-nbcnews.com/j/MSNBC/Components/Slideshows/_production/ss-100429-vietnam/ss-100429-vietnam-18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1"/>
            <a:ext cx="5935813" cy="38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ws.edb.utexas.edu/sites/default/files/users/mjoseph/ut-vietnam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50" y="3490662"/>
            <a:ext cx="4474615" cy="33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E</a:t>
            </a:r>
            <a:r>
              <a:rPr lang="en-US" sz="3200" b="1" dirty="0" err="1" smtClean="0"/>
              <a:t>arly</a:t>
            </a:r>
            <a:r>
              <a:rPr lang="en-US" sz="3200" b="1" dirty="0" smtClean="0"/>
              <a:t> </a:t>
            </a:r>
            <a:r>
              <a:rPr lang="en-US" sz="3200" b="1" dirty="0"/>
              <a:t>1950s</a:t>
            </a:r>
            <a:r>
              <a:rPr lang="en-US" sz="3200" dirty="0"/>
              <a:t>: financial support to the </a:t>
            </a:r>
            <a:r>
              <a:rPr lang="en-US" sz="3200" dirty="0" smtClean="0"/>
              <a:t>French</a:t>
            </a:r>
            <a:endParaRPr lang="hu-HU" sz="3200" dirty="0"/>
          </a:p>
          <a:p>
            <a:pPr marL="0" indent="0">
              <a:buNone/>
            </a:pPr>
            <a:r>
              <a:rPr lang="en-US" sz="3200" b="1" dirty="0" smtClean="0"/>
              <a:t>1954</a:t>
            </a:r>
            <a:r>
              <a:rPr lang="hu-HU" sz="3200" b="1" dirty="0" smtClean="0"/>
              <a:t> </a:t>
            </a:r>
            <a:r>
              <a:rPr lang="en-US" sz="3200" b="1" dirty="0" smtClean="0"/>
              <a:t>Geneva Accords</a:t>
            </a:r>
            <a:r>
              <a:rPr lang="hu-HU" sz="3200" b="1" dirty="0"/>
              <a:t> </a:t>
            </a:r>
            <a:r>
              <a:rPr lang="hu-HU" sz="3200" dirty="0" smtClean="0"/>
              <a:t>– </a:t>
            </a:r>
            <a:r>
              <a:rPr lang="hu-HU" sz="3200" dirty="0" err="1" smtClean="0"/>
              <a:t>North</a:t>
            </a:r>
            <a:r>
              <a:rPr lang="hu-HU" sz="3200" dirty="0" smtClean="0"/>
              <a:t> and South (17th par.)</a:t>
            </a:r>
            <a:endParaRPr lang="hu-HU" sz="3200" dirty="0"/>
          </a:p>
          <a:p>
            <a:pPr lvl="1"/>
            <a:r>
              <a:rPr lang="en-US" sz="3200" dirty="0" smtClean="0"/>
              <a:t>Diem’s </a:t>
            </a:r>
            <a:r>
              <a:rPr lang="en-US" sz="3200" dirty="0"/>
              <a:t>regime in the South</a:t>
            </a:r>
            <a:endParaRPr lang="hu-HU" sz="3200" dirty="0"/>
          </a:p>
          <a:p>
            <a:pPr lvl="1"/>
            <a:r>
              <a:rPr lang="en-US" sz="3200" dirty="0" smtClean="0"/>
              <a:t>1964</a:t>
            </a:r>
            <a:r>
              <a:rPr lang="en-US" sz="3200" dirty="0"/>
              <a:t>: the Tonkin Gulf </a:t>
            </a:r>
            <a:r>
              <a:rPr lang="en-US" sz="3200" dirty="0" smtClean="0"/>
              <a:t>incident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b="1" dirty="0" smtClean="0"/>
              <a:t>American </a:t>
            </a:r>
            <a:r>
              <a:rPr lang="hu-HU" sz="3200" b="1" dirty="0" err="1" smtClean="0"/>
              <a:t>Withdrawal</a:t>
            </a:r>
            <a:endParaRPr lang="hu-HU" sz="3200" b="1" dirty="0"/>
          </a:p>
          <a:p>
            <a:pPr lvl="1"/>
            <a:r>
              <a:rPr lang="en-US" sz="3200" dirty="0"/>
              <a:t>1968: Nixon’s promise to “</a:t>
            </a:r>
            <a:r>
              <a:rPr lang="en-US" sz="3200" dirty="0" err="1"/>
              <a:t>Vietnamize</a:t>
            </a:r>
            <a:r>
              <a:rPr lang="en-US" sz="3200" dirty="0"/>
              <a:t>” the </a:t>
            </a:r>
            <a:r>
              <a:rPr lang="en-US" sz="3200" dirty="0" smtClean="0"/>
              <a:t>war</a:t>
            </a:r>
            <a:endParaRPr lang="hu-HU" sz="3200" dirty="0"/>
          </a:p>
          <a:p>
            <a:pPr lvl="1"/>
            <a:r>
              <a:rPr lang="en-US" sz="3200" dirty="0"/>
              <a:t>1969: the Nixon Doctrine: the US would not fight local wars instead of the local forces</a:t>
            </a:r>
            <a:endParaRPr lang="hu-HU" sz="3200" dirty="0"/>
          </a:p>
          <a:p>
            <a:pPr marL="0" indent="0">
              <a:buNone/>
            </a:pPr>
            <a:r>
              <a:rPr lang="en-US" sz="3200" b="1" dirty="0"/>
              <a:t>1973: end of the Vietnam War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9040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nglish-online.at/history/vietnam-war/vietnam-war-pro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-68483"/>
            <a:ext cx="9110108" cy="69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652</TotalTime>
  <Words>809</Words>
  <Application>Microsoft Office PowerPoint</Application>
  <PresentationFormat>Diavetítés a képernyőre (4:3 oldalarány)</PresentationFormat>
  <Paragraphs>125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NewsPrint</vt:lpstr>
      <vt:lpstr>The Cold War</vt:lpstr>
      <vt:lpstr>Theory</vt:lpstr>
      <vt:lpstr>Beginnings of the Bipolar System</vt:lpstr>
      <vt:lpstr>Conservative Pressure</vt:lpstr>
      <vt:lpstr>The Kennedy Era</vt:lpstr>
      <vt:lpstr>PowerPoint bemutató</vt:lpstr>
      <vt:lpstr>The Vietnam War</vt:lpstr>
      <vt:lpstr>PowerPoint bemutató</vt:lpstr>
      <vt:lpstr>PowerPoint bemutató</vt:lpstr>
      <vt:lpstr>Fighting The Cold War at home</vt:lpstr>
      <vt:lpstr>Roots of Anti-Communism</vt:lpstr>
      <vt:lpstr>The Beginnings of the Cold War at Home</vt:lpstr>
      <vt:lpstr>PowerPoint bemutató</vt:lpstr>
      <vt:lpstr>McCarthyism</vt:lpstr>
      <vt:lpstr>PowerPoint bemutató</vt:lpstr>
      <vt:lpstr>The Civil Rights Movement</vt:lpstr>
      <vt:lpstr>Beginnings</vt:lpstr>
      <vt:lpstr>Martin Luther King</vt:lpstr>
      <vt:lpstr>Radicalism</vt:lpstr>
      <vt:lpstr>Achievements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The Great Society</vt:lpstr>
      <vt:lpstr>Neoconservatism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User</dc:creator>
  <cp:lastModifiedBy>User</cp:lastModifiedBy>
  <cp:revision>12</cp:revision>
  <dcterms:created xsi:type="dcterms:W3CDTF">2015-02-27T11:03:34Z</dcterms:created>
  <dcterms:modified xsi:type="dcterms:W3CDTF">2015-02-27T21:56:10Z</dcterms:modified>
</cp:coreProperties>
</file>