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69" r:id="rId4"/>
    <p:sldId id="261" r:id="rId5"/>
    <p:sldId id="279" r:id="rId6"/>
    <p:sldId id="258" r:id="rId7"/>
    <p:sldId id="280" r:id="rId8"/>
    <p:sldId id="259" r:id="rId9"/>
    <p:sldId id="260" r:id="rId10"/>
    <p:sldId id="262" r:id="rId11"/>
    <p:sldId id="270" r:id="rId12"/>
    <p:sldId id="263" r:id="rId13"/>
    <p:sldId id="271" r:id="rId14"/>
    <p:sldId id="286" r:id="rId15"/>
    <p:sldId id="265" r:id="rId16"/>
    <p:sldId id="266" r:id="rId17"/>
    <p:sldId id="273" r:id="rId18"/>
    <p:sldId id="274" r:id="rId19"/>
    <p:sldId id="275" r:id="rId20"/>
    <p:sldId id="276" r:id="rId21"/>
    <p:sldId id="277" r:id="rId22"/>
    <p:sldId id="278" r:id="rId23"/>
    <p:sldId id="272" r:id="rId24"/>
    <p:sldId id="284" r:id="rId25"/>
    <p:sldId id="281" r:id="rId26"/>
    <p:sldId id="282" r:id="rId27"/>
    <p:sldId id="283" r:id="rId28"/>
    <p:sldId id="285" r:id="rId29"/>
    <p:sldId id="26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5" r:id="rId39"/>
    <p:sldId id="294" r:id="rId40"/>
    <p:sldId id="297" r:id="rId41"/>
    <p:sldId id="298" r:id="rId42"/>
    <p:sldId id="299" r:id="rId43"/>
    <p:sldId id="301" r:id="rId44"/>
    <p:sldId id="300" r:id="rId45"/>
    <p:sldId id="303" r:id="rId46"/>
    <p:sldId id="302" r:id="rId47"/>
    <p:sldId id="30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964"/>
    <p:restoredTop sz="86376"/>
  </p:normalViewPr>
  <p:slideViewPr>
    <p:cSldViewPr snapToGrid="0" snapToObjects="1">
      <p:cViewPr varScale="1">
        <p:scale>
          <a:sx n="46" d="100"/>
          <a:sy n="46" d="100"/>
        </p:scale>
        <p:origin x="-341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BE29C-8600-DC44-849C-61B2D8319BA5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D3E0A560-7570-9A4B-8D12-4EC8ABB5BBF7}">
      <dgm:prSet phldrT="[Text]"/>
      <dgm:spPr/>
      <dgm:t>
        <a:bodyPr/>
        <a:lstStyle/>
        <a:p>
          <a:r>
            <a:rPr lang="en-US" dirty="0" err="1"/>
            <a:t>eleje</a:t>
          </a:r>
          <a:endParaRPr lang="en-US" dirty="0"/>
        </a:p>
      </dgm:t>
    </dgm:pt>
    <dgm:pt modelId="{7A6CA7FC-FF4E-244B-B41D-C2C224831227}" type="parTrans" cxnId="{B524D0D1-DDF8-EB42-A39A-4E50685D4F9F}">
      <dgm:prSet/>
      <dgm:spPr/>
      <dgm:t>
        <a:bodyPr/>
        <a:lstStyle/>
        <a:p>
          <a:endParaRPr lang="en-US"/>
        </a:p>
      </dgm:t>
    </dgm:pt>
    <dgm:pt modelId="{D67D2AF2-E7D0-3343-B66A-C43C06F81C0F}" type="sibTrans" cxnId="{B524D0D1-DDF8-EB42-A39A-4E50685D4F9F}">
      <dgm:prSet/>
      <dgm:spPr/>
      <dgm:t>
        <a:bodyPr/>
        <a:lstStyle/>
        <a:p>
          <a:endParaRPr lang="en-US"/>
        </a:p>
      </dgm:t>
    </dgm:pt>
    <dgm:pt modelId="{F05E82E4-2160-9B40-93B8-CD3021C857DC}">
      <dgm:prSet phldrT="[Text]"/>
      <dgm:spPr/>
      <dgm:t>
        <a:bodyPr/>
        <a:lstStyle/>
        <a:p>
          <a:r>
            <a:rPr lang="en-US" dirty="0" err="1"/>
            <a:t>közepe</a:t>
          </a:r>
          <a:endParaRPr lang="en-US" dirty="0"/>
        </a:p>
      </dgm:t>
    </dgm:pt>
    <dgm:pt modelId="{CB7C5CA4-A026-5A45-83C9-43BC5586BD90}" type="parTrans" cxnId="{976520B5-5983-674F-B267-220172BB4A1B}">
      <dgm:prSet/>
      <dgm:spPr/>
      <dgm:t>
        <a:bodyPr/>
        <a:lstStyle/>
        <a:p>
          <a:endParaRPr lang="en-US"/>
        </a:p>
      </dgm:t>
    </dgm:pt>
    <dgm:pt modelId="{DDE598CA-239C-EC42-92E5-9E0539EF95F3}" type="sibTrans" cxnId="{976520B5-5983-674F-B267-220172BB4A1B}">
      <dgm:prSet/>
      <dgm:spPr/>
      <dgm:t>
        <a:bodyPr/>
        <a:lstStyle/>
        <a:p>
          <a:endParaRPr lang="en-US"/>
        </a:p>
      </dgm:t>
    </dgm:pt>
    <dgm:pt modelId="{E0B6E59A-A27B-684A-A590-EC2496132B73}">
      <dgm:prSet phldrT="[Text]"/>
      <dgm:spPr/>
      <dgm:t>
        <a:bodyPr/>
        <a:lstStyle/>
        <a:p>
          <a:r>
            <a:rPr lang="en-US" dirty="0" err="1"/>
            <a:t>vége</a:t>
          </a:r>
          <a:endParaRPr lang="en-US" dirty="0"/>
        </a:p>
      </dgm:t>
    </dgm:pt>
    <dgm:pt modelId="{225E70D0-CDF5-D64B-B43B-14E321F25F93}" type="parTrans" cxnId="{DA66704D-AEC1-C747-A919-38421A788F15}">
      <dgm:prSet/>
      <dgm:spPr/>
      <dgm:t>
        <a:bodyPr/>
        <a:lstStyle/>
        <a:p>
          <a:endParaRPr lang="en-US"/>
        </a:p>
      </dgm:t>
    </dgm:pt>
    <dgm:pt modelId="{FB6FC16F-4DC6-7B47-AE5C-52AEA091DB3E}" type="sibTrans" cxnId="{DA66704D-AEC1-C747-A919-38421A788F15}">
      <dgm:prSet/>
      <dgm:spPr/>
      <dgm:t>
        <a:bodyPr/>
        <a:lstStyle/>
        <a:p>
          <a:endParaRPr lang="en-US"/>
        </a:p>
      </dgm:t>
    </dgm:pt>
    <dgm:pt modelId="{55E08EBA-9D7D-5B44-8460-EC21939A5193}" type="pres">
      <dgm:prSet presAssocID="{D84BE29C-8600-DC44-849C-61B2D8319BA5}" presName="CompostProcess" presStyleCnt="0">
        <dgm:presLayoutVars>
          <dgm:dir/>
          <dgm:resizeHandles val="exact"/>
        </dgm:presLayoutVars>
      </dgm:prSet>
      <dgm:spPr/>
    </dgm:pt>
    <dgm:pt modelId="{E7526A66-5F50-7945-8536-A0B033C6D9C8}" type="pres">
      <dgm:prSet presAssocID="{D84BE29C-8600-DC44-849C-61B2D8319BA5}" presName="arrow" presStyleLbl="bgShp" presStyleIdx="0" presStyleCnt="1"/>
      <dgm:spPr/>
    </dgm:pt>
    <dgm:pt modelId="{7B2E16A7-90D8-C444-B147-58A350E4B0E4}" type="pres">
      <dgm:prSet presAssocID="{D84BE29C-8600-DC44-849C-61B2D8319BA5}" presName="linearProcess" presStyleCnt="0"/>
      <dgm:spPr/>
    </dgm:pt>
    <dgm:pt modelId="{243FACA0-49BD-F743-8F0B-F2BE5FEDB406}" type="pres">
      <dgm:prSet presAssocID="{D3E0A560-7570-9A4B-8D12-4EC8ABB5BB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5B469-E188-DD49-BB01-6055AD64E547}" type="pres">
      <dgm:prSet presAssocID="{D67D2AF2-E7D0-3343-B66A-C43C06F81C0F}" presName="sibTrans" presStyleCnt="0"/>
      <dgm:spPr/>
    </dgm:pt>
    <dgm:pt modelId="{A7BC9817-3629-7642-8D3C-D96DDAED6B00}" type="pres">
      <dgm:prSet presAssocID="{F05E82E4-2160-9B40-93B8-CD3021C857D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87E3-7C83-8346-B752-CC6243583A79}" type="pres">
      <dgm:prSet presAssocID="{DDE598CA-239C-EC42-92E5-9E0539EF95F3}" presName="sibTrans" presStyleCnt="0"/>
      <dgm:spPr/>
    </dgm:pt>
    <dgm:pt modelId="{C77943EC-CB06-DB4C-8427-39876661EDFA}" type="pres">
      <dgm:prSet presAssocID="{E0B6E59A-A27B-684A-A590-EC2496132B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13E58-AD37-A142-A188-6BBEA56E6502}" type="presOf" srcId="{D3E0A560-7570-9A4B-8D12-4EC8ABB5BBF7}" destId="{243FACA0-49BD-F743-8F0B-F2BE5FEDB406}" srcOrd="0" destOrd="0" presId="urn:microsoft.com/office/officeart/2005/8/layout/hProcess9"/>
    <dgm:cxn modelId="{86FBD7B2-05A2-4442-8857-F4CEBED78FF4}" type="presOf" srcId="{F05E82E4-2160-9B40-93B8-CD3021C857DC}" destId="{A7BC9817-3629-7642-8D3C-D96DDAED6B00}" srcOrd="0" destOrd="0" presId="urn:microsoft.com/office/officeart/2005/8/layout/hProcess9"/>
    <dgm:cxn modelId="{98563F4F-9980-8549-8240-4F78B0F573B7}" type="presOf" srcId="{E0B6E59A-A27B-684A-A590-EC2496132B73}" destId="{C77943EC-CB06-DB4C-8427-39876661EDFA}" srcOrd="0" destOrd="0" presId="urn:microsoft.com/office/officeart/2005/8/layout/hProcess9"/>
    <dgm:cxn modelId="{DA66704D-AEC1-C747-A919-38421A788F15}" srcId="{D84BE29C-8600-DC44-849C-61B2D8319BA5}" destId="{E0B6E59A-A27B-684A-A590-EC2496132B73}" srcOrd="2" destOrd="0" parTransId="{225E70D0-CDF5-D64B-B43B-14E321F25F93}" sibTransId="{FB6FC16F-4DC6-7B47-AE5C-52AEA091DB3E}"/>
    <dgm:cxn modelId="{B524D0D1-DDF8-EB42-A39A-4E50685D4F9F}" srcId="{D84BE29C-8600-DC44-849C-61B2D8319BA5}" destId="{D3E0A560-7570-9A4B-8D12-4EC8ABB5BBF7}" srcOrd="0" destOrd="0" parTransId="{7A6CA7FC-FF4E-244B-B41D-C2C224831227}" sibTransId="{D67D2AF2-E7D0-3343-B66A-C43C06F81C0F}"/>
    <dgm:cxn modelId="{976520B5-5983-674F-B267-220172BB4A1B}" srcId="{D84BE29C-8600-DC44-849C-61B2D8319BA5}" destId="{F05E82E4-2160-9B40-93B8-CD3021C857DC}" srcOrd="1" destOrd="0" parTransId="{CB7C5CA4-A026-5A45-83C9-43BC5586BD90}" sibTransId="{DDE598CA-239C-EC42-92E5-9E0539EF95F3}"/>
    <dgm:cxn modelId="{495511B2-7BF5-5349-8E1A-145E5765446B}" type="presOf" srcId="{D84BE29C-8600-DC44-849C-61B2D8319BA5}" destId="{55E08EBA-9D7D-5B44-8460-EC21939A5193}" srcOrd="0" destOrd="0" presId="urn:microsoft.com/office/officeart/2005/8/layout/hProcess9"/>
    <dgm:cxn modelId="{A4646A4B-FE76-AA42-BBF2-7FEA11ACFB6F}" type="presParOf" srcId="{55E08EBA-9D7D-5B44-8460-EC21939A5193}" destId="{E7526A66-5F50-7945-8536-A0B033C6D9C8}" srcOrd="0" destOrd="0" presId="urn:microsoft.com/office/officeart/2005/8/layout/hProcess9"/>
    <dgm:cxn modelId="{A920AE51-31AD-8D4A-A16C-1B751C1A3B97}" type="presParOf" srcId="{55E08EBA-9D7D-5B44-8460-EC21939A5193}" destId="{7B2E16A7-90D8-C444-B147-58A350E4B0E4}" srcOrd="1" destOrd="0" presId="urn:microsoft.com/office/officeart/2005/8/layout/hProcess9"/>
    <dgm:cxn modelId="{66E489B7-7545-7D4E-8A88-1C61BE12DCF3}" type="presParOf" srcId="{7B2E16A7-90D8-C444-B147-58A350E4B0E4}" destId="{243FACA0-49BD-F743-8F0B-F2BE5FEDB406}" srcOrd="0" destOrd="0" presId="urn:microsoft.com/office/officeart/2005/8/layout/hProcess9"/>
    <dgm:cxn modelId="{34309290-5B4A-2041-A422-328CBEC1FDEF}" type="presParOf" srcId="{7B2E16A7-90D8-C444-B147-58A350E4B0E4}" destId="{5015B469-E188-DD49-BB01-6055AD64E547}" srcOrd="1" destOrd="0" presId="urn:microsoft.com/office/officeart/2005/8/layout/hProcess9"/>
    <dgm:cxn modelId="{1E97F32F-D67F-6B4C-8FCF-A5B05CA734C7}" type="presParOf" srcId="{7B2E16A7-90D8-C444-B147-58A350E4B0E4}" destId="{A7BC9817-3629-7642-8D3C-D96DDAED6B00}" srcOrd="2" destOrd="0" presId="urn:microsoft.com/office/officeart/2005/8/layout/hProcess9"/>
    <dgm:cxn modelId="{6E02824A-C8C9-974E-86BC-4E62B838F818}" type="presParOf" srcId="{7B2E16A7-90D8-C444-B147-58A350E4B0E4}" destId="{4FD687E3-7C83-8346-B752-CC6243583A79}" srcOrd="3" destOrd="0" presId="urn:microsoft.com/office/officeart/2005/8/layout/hProcess9"/>
    <dgm:cxn modelId="{71D528D4-A3F2-C143-A30E-2F8D2D14B72B}" type="presParOf" srcId="{7B2E16A7-90D8-C444-B147-58A350E4B0E4}" destId="{C77943EC-CB06-DB4C-8427-39876661ED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BE29C-8600-DC44-849C-61B2D8319BA5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F05E82E4-2160-9B40-93B8-CD3021C857DC}">
      <dgm:prSet phldrT="[Text]"/>
      <dgm:spPr/>
      <dgm:t>
        <a:bodyPr/>
        <a:lstStyle/>
        <a:p>
          <a:r>
            <a:rPr lang="en-US" dirty="0" err="1"/>
            <a:t>közepe</a:t>
          </a:r>
          <a:endParaRPr lang="en-US" dirty="0"/>
        </a:p>
      </dgm:t>
    </dgm:pt>
    <dgm:pt modelId="{CB7C5CA4-A026-5A45-83C9-43BC5586BD90}" type="parTrans" cxnId="{976520B5-5983-674F-B267-220172BB4A1B}">
      <dgm:prSet/>
      <dgm:spPr/>
      <dgm:t>
        <a:bodyPr/>
        <a:lstStyle/>
        <a:p>
          <a:endParaRPr lang="en-US"/>
        </a:p>
      </dgm:t>
    </dgm:pt>
    <dgm:pt modelId="{DDE598CA-239C-EC42-92E5-9E0539EF95F3}" type="sibTrans" cxnId="{976520B5-5983-674F-B267-220172BB4A1B}">
      <dgm:prSet/>
      <dgm:spPr/>
      <dgm:t>
        <a:bodyPr/>
        <a:lstStyle/>
        <a:p>
          <a:endParaRPr lang="en-US"/>
        </a:p>
      </dgm:t>
    </dgm:pt>
    <dgm:pt modelId="{E0B6E59A-A27B-684A-A590-EC2496132B73}">
      <dgm:prSet phldrT="[Text]"/>
      <dgm:spPr/>
      <dgm:t>
        <a:bodyPr/>
        <a:lstStyle/>
        <a:p>
          <a:endParaRPr lang="en-US" dirty="0"/>
        </a:p>
      </dgm:t>
    </dgm:pt>
    <dgm:pt modelId="{225E70D0-CDF5-D64B-B43B-14E321F25F93}" type="parTrans" cxnId="{DA66704D-AEC1-C747-A919-38421A788F15}">
      <dgm:prSet/>
      <dgm:spPr/>
      <dgm:t>
        <a:bodyPr/>
        <a:lstStyle/>
        <a:p>
          <a:endParaRPr lang="en-US"/>
        </a:p>
      </dgm:t>
    </dgm:pt>
    <dgm:pt modelId="{FB6FC16F-4DC6-7B47-AE5C-52AEA091DB3E}" type="sibTrans" cxnId="{DA66704D-AEC1-C747-A919-38421A788F15}">
      <dgm:prSet/>
      <dgm:spPr/>
      <dgm:t>
        <a:bodyPr/>
        <a:lstStyle/>
        <a:p>
          <a:endParaRPr lang="en-US"/>
        </a:p>
      </dgm:t>
    </dgm:pt>
    <dgm:pt modelId="{D3E0A560-7570-9A4B-8D12-4EC8ABB5BBF7}">
      <dgm:prSet phldrT="[Text]"/>
      <dgm:spPr/>
      <dgm:t>
        <a:bodyPr/>
        <a:lstStyle/>
        <a:p>
          <a:endParaRPr lang="en-US" dirty="0"/>
        </a:p>
      </dgm:t>
    </dgm:pt>
    <dgm:pt modelId="{D67D2AF2-E7D0-3343-B66A-C43C06F81C0F}" type="sibTrans" cxnId="{B524D0D1-DDF8-EB42-A39A-4E50685D4F9F}">
      <dgm:prSet/>
      <dgm:spPr/>
      <dgm:t>
        <a:bodyPr/>
        <a:lstStyle/>
        <a:p>
          <a:endParaRPr lang="en-US"/>
        </a:p>
      </dgm:t>
    </dgm:pt>
    <dgm:pt modelId="{7A6CA7FC-FF4E-244B-B41D-C2C224831227}" type="parTrans" cxnId="{B524D0D1-DDF8-EB42-A39A-4E50685D4F9F}">
      <dgm:prSet/>
      <dgm:spPr/>
      <dgm:t>
        <a:bodyPr/>
        <a:lstStyle/>
        <a:p>
          <a:endParaRPr lang="en-US"/>
        </a:p>
      </dgm:t>
    </dgm:pt>
    <dgm:pt modelId="{55E08EBA-9D7D-5B44-8460-EC21939A5193}" type="pres">
      <dgm:prSet presAssocID="{D84BE29C-8600-DC44-849C-61B2D8319BA5}" presName="CompostProcess" presStyleCnt="0">
        <dgm:presLayoutVars>
          <dgm:dir/>
          <dgm:resizeHandles val="exact"/>
        </dgm:presLayoutVars>
      </dgm:prSet>
      <dgm:spPr/>
    </dgm:pt>
    <dgm:pt modelId="{E7526A66-5F50-7945-8536-A0B033C6D9C8}" type="pres">
      <dgm:prSet presAssocID="{D84BE29C-8600-DC44-849C-61B2D8319BA5}" presName="arrow" presStyleLbl="bgShp" presStyleIdx="0" presStyleCnt="1" custLinFactNeighborY="-17567"/>
      <dgm:spPr/>
    </dgm:pt>
    <dgm:pt modelId="{7B2E16A7-90D8-C444-B147-58A350E4B0E4}" type="pres">
      <dgm:prSet presAssocID="{D84BE29C-8600-DC44-849C-61B2D8319BA5}" presName="linearProcess" presStyleCnt="0"/>
      <dgm:spPr/>
    </dgm:pt>
    <dgm:pt modelId="{243FACA0-49BD-F743-8F0B-F2BE5FEDB406}" type="pres">
      <dgm:prSet presAssocID="{D3E0A560-7570-9A4B-8D12-4EC8ABB5BB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5B469-E188-DD49-BB01-6055AD64E547}" type="pres">
      <dgm:prSet presAssocID="{D67D2AF2-E7D0-3343-B66A-C43C06F81C0F}" presName="sibTrans" presStyleCnt="0"/>
      <dgm:spPr/>
    </dgm:pt>
    <dgm:pt modelId="{A7BC9817-3629-7642-8D3C-D96DDAED6B00}" type="pres">
      <dgm:prSet presAssocID="{F05E82E4-2160-9B40-93B8-CD3021C857D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87E3-7C83-8346-B752-CC6243583A79}" type="pres">
      <dgm:prSet presAssocID="{DDE598CA-239C-EC42-92E5-9E0539EF95F3}" presName="sibTrans" presStyleCnt="0"/>
      <dgm:spPr/>
    </dgm:pt>
    <dgm:pt modelId="{C77943EC-CB06-DB4C-8427-39876661EDFA}" type="pres">
      <dgm:prSet presAssocID="{E0B6E59A-A27B-684A-A590-EC2496132B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95F8A-6079-0C45-8573-41D7AEF08655}" type="presOf" srcId="{F05E82E4-2160-9B40-93B8-CD3021C857DC}" destId="{A7BC9817-3629-7642-8D3C-D96DDAED6B00}" srcOrd="0" destOrd="0" presId="urn:microsoft.com/office/officeart/2005/8/layout/hProcess9"/>
    <dgm:cxn modelId="{10B5EBD1-8A82-A246-970E-7CDE6974237D}" type="presOf" srcId="{D3E0A560-7570-9A4B-8D12-4EC8ABB5BBF7}" destId="{243FACA0-49BD-F743-8F0B-F2BE5FEDB406}" srcOrd="0" destOrd="0" presId="urn:microsoft.com/office/officeart/2005/8/layout/hProcess9"/>
    <dgm:cxn modelId="{AD4E309C-76DF-FF41-A04A-D56621ED8397}" type="presOf" srcId="{D84BE29C-8600-DC44-849C-61B2D8319BA5}" destId="{55E08EBA-9D7D-5B44-8460-EC21939A5193}" srcOrd="0" destOrd="0" presId="urn:microsoft.com/office/officeart/2005/8/layout/hProcess9"/>
    <dgm:cxn modelId="{DA66704D-AEC1-C747-A919-38421A788F15}" srcId="{D84BE29C-8600-DC44-849C-61B2D8319BA5}" destId="{E0B6E59A-A27B-684A-A590-EC2496132B73}" srcOrd="2" destOrd="0" parTransId="{225E70D0-CDF5-D64B-B43B-14E321F25F93}" sibTransId="{FB6FC16F-4DC6-7B47-AE5C-52AEA091DB3E}"/>
    <dgm:cxn modelId="{B524D0D1-DDF8-EB42-A39A-4E50685D4F9F}" srcId="{D84BE29C-8600-DC44-849C-61B2D8319BA5}" destId="{D3E0A560-7570-9A4B-8D12-4EC8ABB5BBF7}" srcOrd="0" destOrd="0" parTransId="{7A6CA7FC-FF4E-244B-B41D-C2C224831227}" sibTransId="{D67D2AF2-E7D0-3343-B66A-C43C06F81C0F}"/>
    <dgm:cxn modelId="{976520B5-5983-674F-B267-220172BB4A1B}" srcId="{D84BE29C-8600-DC44-849C-61B2D8319BA5}" destId="{F05E82E4-2160-9B40-93B8-CD3021C857DC}" srcOrd="1" destOrd="0" parTransId="{CB7C5CA4-A026-5A45-83C9-43BC5586BD90}" sibTransId="{DDE598CA-239C-EC42-92E5-9E0539EF95F3}"/>
    <dgm:cxn modelId="{0A095C3D-B926-8C4A-B625-5FA117853A69}" type="presOf" srcId="{E0B6E59A-A27B-684A-A590-EC2496132B73}" destId="{C77943EC-CB06-DB4C-8427-39876661EDFA}" srcOrd="0" destOrd="0" presId="urn:microsoft.com/office/officeart/2005/8/layout/hProcess9"/>
    <dgm:cxn modelId="{D99A90C8-BE16-F648-BA0E-3430E2EB5CF3}" type="presParOf" srcId="{55E08EBA-9D7D-5B44-8460-EC21939A5193}" destId="{E7526A66-5F50-7945-8536-A0B033C6D9C8}" srcOrd="0" destOrd="0" presId="urn:microsoft.com/office/officeart/2005/8/layout/hProcess9"/>
    <dgm:cxn modelId="{4E804727-29F3-7846-BE48-0AE2F652FD91}" type="presParOf" srcId="{55E08EBA-9D7D-5B44-8460-EC21939A5193}" destId="{7B2E16A7-90D8-C444-B147-58A350E4B0E4}" srcOrd="1" destOrd="0" presId="urn:microsoft.com/office/officeart/2005/8/layout/hProcess9"/>
    <dgm:cxn modelId="{17F531FA-CE3F-0E4A-B048-1A641FDADA25}" type="presParOf" srcId="{7B2E16A7-90D8-C444-B147-58A350E4B0E4}" destId="{243FACA0-49BD-F743-8F0B-F2BE5FEDB406}" srcOrd="0" destOrd="0" presId="urn:microsoft.com/office/officeart/2005/8/layout/hProcess9"/>
    <dgm:cxn modelId="{66196ACF-3651-4A4A-82A5-8814EB85EEFF}" type="presParOf" srcId="{7B2E16A7-90D8-C444-B147-58A350E4B0E4}" destId="{5015B469-E188-DD49-BB01-6055AD64E547}" srcOrd="1" destOrd="0" presId="urn:microsoft.com/office/officeart/2005/8/layout/hProcess9"/>
    <dgm:cxn modelId="{833FED58-4EA6-294B-9E25-972A9B24BB12}" type="presParOf" srcId="{7B2E16A7-90D8-C444-B147-58A350E4B0E4}" destId="{A7BC9817-3629-7642-8D3C-D96DDAED6B00}" srcOrd="2" destOrd="0" presId="urn:microsoft.com/office/officeart/2005/8/layout/hProcess9"/>
    <dgm:cxn modelId="{E65E6C26-74D2-9848-A069-B31461EF7B42}" type="presParOf" srcId="{7B2E16A7-90D8-C444-B147-58A350E4B0E4}" destId="{4FD687E3-7C83-8346-B752-CC6243583A79}" srcOrd="3" destOrd="0" presId="urn:microsoft.com/office/officeart/2005/8/layout/hProcess9"/>
    <dgm:cxn modelId="{AECED4BA-78EC-F546-A2CA-15CAD15C013E}" type="presParOf" srcId="{7B2E16A7-90D8-C444-B147-58A350E4B0E4}" destId="{C77943EC-CB06-DB4C-8427-39876661ED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BE29C-8600-DC44-849C-61B2D8319BA5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F05E82E4-2160-9B40-93B8-CD3021C857DC}">
      <dgm:prSet phldrT="[Text]"/>
      <dgm:spPr/>
      <dgm:t>
        <a:bodyPr/>
        <a:lstStyle/>
        <a:p>
          <a:endParaRPr lang="en-US" dirty="0"/>
        </a:p>
      </dgm:t>
    </dgm:pt>
    <dgm:pt modelId="{CB7C5CA4-A026-5A45-83C9-43BC5586BD90}" type="parTrans" cxnId="{976520B5-5983-674F-B267-220172BB4A1B}">
      <dgm:prSet/>
      <dgm:spPr/>
      <dgm:t>
        <a:bodyPr/>
        <a:lstStyle/>
        <a:p>
          <a:endParaRPr lang="en-US"/>
        </a:p>
      </dgm:t>
    </dgm:pt>
    <dgm:pt modelId="{DDE598CA-239C-EC42-92E5-9E0539EF95F3}" type="sibTrans" cxnId="{976520B5-5983-674F-B267-220172BB4A1B}">
      <dgm:prSet/>
      <dgm:spPr/>
      <dgm:t>
        <a:bodyPr/>
        <a:lstStyle/>
        <a:p>
          <a:endParaRPr lang="en-US"/>
        </a:p>
      </dgm:t>
    </dgm:pt>
    <dgm:pt modelId="{E0B6E59A-A27B-684A-A590-EC2496132B73}">
      <dgm:prSet phldrT="[Text]"/>
      <dgm:spPr/>
      <dgm:t>
        <a:bodyPr/>
        <a:lstStyle/>
        <a:p>
          <a:endParaRPr lang="en-US" dirty="0"/>
        </a:p>
      </dgm:t>
    </dgm:pt>
    <dgm:pt modelId="{225E70D0-CDF5-D64B-B43B-14E321F25F93}" type="parTrans" cxnId="{DA66704D-AEC1-C747-A919-38421A788F15}">
      <dgm:prSet/>
      <dgm:spPr/>
      <dgm:t>
        <a:bodyPr/>
        <a:lstStyle/>
        <a:p>
          <a:endParaRPr lang="en-US"/>
        </a:p>
      </dgm:t>
    </dgm:pt>
    <dgm:pt modelId="{FB6FC16F-4DC6-7B47-AE5C-52AEA091DB3E}" type="sibTrans" cxnId="{DA66704D-AEC1-C747-A919-38421A788F15}">
      <dgm:prSet/>
      <dgm:spPr/>
      <dgm:t>
        <a:bodyPr/>
        <a:lstStyle/>
        <a:p>
          <a:endParaRPr lang="en-US"/>
        </a:p>
      </dgm:t>
    </dgm:pt>
    <dgm:pt modelId="{D3E0A560-7570-9A4B-8D12-4EC8ABB5BBF7}">
      <dgm:prSet phldrT="[Text]"/>
      <dgm:spPr/>
      <dgm:t>
        <a:bodyPr/>
        <a:lstStyle/>
        <a:p>
          <a:r>
            <a:rPr lang="hu-HU" dirty="0"/>
            <a:t>eleje</a:t>
          </a:r>
          <a:endParaRPr lang="en-US" dirty="0"/>
        </a:p>
      </dgm:t>
    </dgm:pt>
    <dgm:pt modelId="{D67D2AF2-E7D0-3343-B66A-C43C06F81C0F}" type="sibTrans" cxnId="{B524D0D1-DDF8-EB42-A39A-4E50685D4F9F}">
      <dgm:prSet/>
      <dgm:spPr/>
      <dgm:t>
        <a:bodyPr/>
        <a:lstStyle/>
        <a:p>
          <a:endParaRPr lang="en-US"/>
        </a:p>
      </dgm:t>
    </dgm:pt>
    <dgm:pt modelId="{7A6CA7FC-FF4E-244B-B41D-C2C224831227}" type="parTrans" cxnId="{B524D0D1-DDF8-EB42-A39A-4E50685D4F9F}">
      <dgm:prSet/>
      <dgm:spPr/>
      <dgm:t>
        <a:bodyPr/>
        <a:lstStyle/>
        <a:p>
          <a:endParaRPr lang="en-US"/>
        </a:p>
      </dgm:t>
    </dgm:pt>
    <dgm:pt modelId="{55E08EBA-9D7D-5B44-8460-EC21939A5193}" type="pres">
      <dgm:prSet presAssocID="{D84BE29C-8600-DC44-849C-61B2D8319BA5}" presName="CompostProcess" presStyleCnt="0">
        <dgm:presLayoutVars>
          <dgm:dir/>
          <dgm:resizeHandles val="exact"/>
        </dgm:presLayoutVars>
      </dgm:prSet>
      <dgm:spPr/>
    </dgm:pt>
    <dgm:pt modelId="{E7526A66-5F50-7945-8536-A0B033C6D9C8}" type="pres">
      <dgm:prSet presAssocID="{D84BE29C-8600-DC44-849C-61B2D8319BA5}" presName="arrow" presStyleLbl="bgShp" presStyleIdx="0" presStyleCnt="1" custLinFactNeighborY="-17567"/>
      <dgm:spPr/>
    </dgm:pt>
    <dgm:pt modelId="{7B2E16A7-90D8-C444-B147-58A350E4B0E4}" type="pres">
      <dgm:prSet presAssocID="{D84BE29C-8600-DC44-849C-61B2D8319BA5}" presName="linearProcess" presStyleCnt="0"/>
      <dgm:spPr/>
    </dgm:pt>
    <dgm:pt modelId="{243FACA0-49BD-F743-8F0B-F2BE5FEDB406}" type="pres">
      <dgm:prSet presAssocID="{D3E0A560-7570-9A4B-8D12-4EC8ABB5BB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5B469-E188-DD49-BB01-6055AD64E547}" type="pres">
      <dgm:prSet presAssocID="{D67D2AF2-E7D0-3343-B66A-C43C06F81C0F}" presName="sibTrans" presStyleCnt="0"/>
      <dgm:spPr/>
    </dgm:pt>
    <dgm:pt modelId="{A7BC9817-3629-7642-8D3C-D96DDAED6B00}" type="pres">
      <dgm:prSet presAssocID="{F05E82E4-2160-9B40-93B8-CD3021C857D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87E3-7C83-8346-B752-CC6243583A79}" type="pres">
      <dgm:prSet presAssocID="{DDE598CA-239C-EC42-92E5-9E0539EF95F3}" presName="sibTrans" presStyleCnt="0"/>
      <dgm:spPr/>
    </dgm:pt>
    <dgm:pt modelId="{C77943EC-CB06-DB4C-8427-39876661EDFA}" type="pres">
      <dgm:prSet presAssocID="{E0B6E59A-A27B-684A-A590-EC2496132B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95F8A-6079-0C45-8573-41D7AEF08655}" type="presOf" srcId="{F05E82E4-2160-9B40-93B8-CD3021C857DC}" destId="{A7BC9817-3629-7642-8D3C-D96DDAED6B00}" srcOrd="0" destOrd="0" presId="urn:microsoft.com/office/officeart/2005/8/layout/hProcess9"/>
    <dgm:cxn modelId="{10B5EBD1-8A82-A246-970E-7CDE6974237D}" type="presOf" srcId="{D3E0A560-7570-9A4B-8D12-4EC8ABB5BBF7}" destId="{243FACA0-49BD-F743-8F0B-F2BE5FEDB406}" srcOrd="0" destOrd="0" presId="urn:microsoft.com/office/officeart/2005/8/layout/hProcess9"/>
    <dgm:cxn modelId="{AD4E309C-76DF-FF41-A04A-D56621ED8397}" type="presOf" srcId="{D84BE29C-8600-DC44-849C-61B2D8319BA5}" destId="{55E08EBA-9D7D-5B44-8460-EC21939A5193}" srcOrd="0" destOrd="0" presId="urn:microsoft.com/office/officeart/2005/8/layout/hProcess9"/>
    <dgm:cxn modelId="{DA66704D-AEC1-C747-A919-38421A788F15}" srcId="{D84BE29C-8600-DC44-849C-61B2D8319BA5}" destId="{E0B6E59A-A27B-684A-A590-EC2496132B73}" srcOrd="2" destOrd="0" parTransId="{225E70D0-CDF5-D64B-B43B-14E321F25F93}" sibTransId="{FB6FC16F-4DC6-7B47-AE5C-52AEA091DB3E}"/>
    <dgm:cxn modelId="{B524D0D1-DDF8-EB42-A39A-4E50685D4F9F}" srcId="{D84BE29C-8600-DC44-849C-61B2D8319BA5}" destId="{D3E0A560-7570-9A4B-8D12-4EC8ABB5BBF7}" srcOrd="0" destOrd="0" parTransId="{7A6CA7FC-FF4E-244B-B41D-C2C224831227}" sibTransId="{D67D2AF2-E7D0-3343-B66A-C43C06F81C0F}"/>
    <dgm:cxn modelId="{976520B5-5983-674F-B267-220172BB4A1B}" srcId="{D84BE29C-8600-DC44-849C-61B2D8319BA5}" destId="{F05E82E4-2160-9B40-93B8-CD3021C857DC}" srcOrd="1" destOrd="0" parTransId="{CB7C5CA4-A026-5A45-83C9-43BC5586BD90}" sibTransId="{DDE598CA-239C-EC42-92E5-9E0539EF95F3}"/>
    <dgm:cxn modelId="{0A095C3D-B926-8C4A-B625-5FA117853A69}" type="presOf" srcId="{E0B6E59A-A27B-684A-A590-EC2496132B73}" destId="{C77943EC-CB06-DB4C-8427-39876661EDFA}" srcOrd="0" destOrd="0" presId="urn:microsoft.com/office/officeart/2005/8/layout/hProcess9"/>
    <dgm:cxn modelId="{D99A90C8-BE16-F648-BA0E-3430E2EB5CF3}" type="presParOf" srcId="{55E08EBA-9D7D-5B44-8460-EC21939A5193}" destId="{E7526A66-5F50-7945-8536-A0B033C6D9C8}" srcOrd="0" destOrd="0" presId="urn:microsoft.com/office/officeart/2005/8/layout/hProcess9"/>
    <dgm:cxn modelId="{4E804727-29F3-7846-BE48-0AE2F652FD91}" type="presParOf" srcId="{55E08EBA-9D7D-5B44-8460-EC21939A5193}" destId="{7B2E16A7-90D8-C444-B147-58A350E4B0E4}" srcOrd="1" destOrd="0" presId="urn:microsoft.com/office/officeart/2005/8/layout/hProcess9"/>
    <dgm:cxn modelId="{17F531FA-CE3F-0E4A-B048-1A641FDADA25}" type="presParOf" srcId="{7B2E16A7-90D8-C444-B147-58A350E4B0E4}" destId="{243FACA0-49BD-F743-8F0B-F2BE5FEDB406}" srcOrd="0" destOrd="0" presId="urn:microsoft.com/office/officeart/2005/8/layout/hProcess9"/>
    <dgm:cxn modelId="{66196ACF-3651-4A4A-82A5-8814EB85EEFF}" type="presParOf" srcId="{7B2E16A7-90D8-C444-B147-58A350E4B0E4}" destId="{5015B469-E188-DD49-BB01-6055AD64E547}" srcOrd="1" destOrd="0" presId="urn:microsoft.com/office/officeart/2005/8/layout/hProcess9"/>
    <dgm:cxn modelId="{833FED58-4EA6-294B-9E25-972A9B24BB12}" type="presParOf" srcId="{7B2E16A7-90D8-C444-B147-58A350E4B0E4}" destId="{A7BC9817-3629-7642-8D3C-D96DDAED6B00}" srcOrd="2" destOrd="0" presId="urn:microsoft.com/office/officeart/2005/8/layout/hProcess9"/>
    <dgm:cxn modelId="{E65E6C26-74D2-9848-A069-B31461EF7B42}" type="presParOf" srcId="{7B2E16A7-90D8-C444-B147-58A350E4B0E4}" destId="{4FD687E3-7C83-8346-B752-CC6243583A79}" srcOrd="3" destOrd="0" presId="urn:microsoft.com/office/officeart/2005/8/layout/hProcess9"/>
    <dgm:cxn modelId="{AECED4BA-78EC-F546-A2CA-15CAD15C013E}" type="presParOf" srcId="{7B2E16A7-90D8-C444-B147-58A350E4B0E4}" destId="{C77943EC-CB06-DB4C-8427-39876661ED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4BE29C-8600-DC44-849C-61B2D8319BA5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F05E82E4-2160-9B40-93B8-CD3021C857DC}">
      <dgm:prSet phldrT="[Text]"/>
      <dgm:spPr/>
      <dgm:t>
        <a:bodyPr/>
        <a:lstStyle/>
        <a:p>
          <a:endParaRPr lang="en-US" dirty="0"/>
        </a:p>
      </dgm:t>
    </dgm:pt>
    <dgm:pt modelId="{CB7C5CA4-A026-5A45-83C9-43BC5586BD90}" type="parTrans" cxnId="{976520B5-5983-674F-B267-220172BB4A1B}">
      <dgm:prSet/>
      <dgm:spPr/>
      <dgm:t>
        <a:bodyPr/>
        <a:lstStyle/>
        <a:p>
          <a:endParaRPr lang="en-US"/>
        </a:p>
      </dgm:t>
    </dgm:pt>
    <dgm:pt modelId="{DDE598CA-239C-EC42-92E5-9E0539EF95F3}" type="sibTrans" cxnId="{976520B5-5983-674F-B267-220172BB4A1B}">
      <dgm:prSet/>
      <dgm:spPr/>
      <dgm:t>
        <a:bodyPr/>
        <a:lstStyle/>
        <a:p>
          <a:endParaRPr lang="en-US"/>
        </a:p>
      </dgm:t>
    </dgm:pt>
    <dgm:pt modelId="{E0B6E59A-A27B-684A-A590-EC2496132B73}">
      <dgm:prSet phldrT="[Text]"/>
      <dgm:spPr/>
      <dgm:t>
        <a:bodyPr/>
        <a:lstStyle/>
        <a:p>
          <a:r>
            <a:rPr lang="hu-HU" dirty="0"/>
            <a:t>vége</a:t>
          </a:r>
          <a:endParaRPr lang="en-US" dirty="0"/>
        </a:p>
      </dgm:t>
    </dgm:pt>
    <dgm:pt modelId="{225E70D0-CDF5-D64B-B43B-14E321F25F93}" type="parTrans" cxnId="{DA66704D-AEC1-C747-A919-38421A788F15}">
      <dgm:prSet/>
      <dgm:spPr/>
      <dgm:t>
        <a:bodyPr/>
        <a:lstStyle/>
        <a:p>
          <a:endParaRPr lang="en-US"/>
        </a:p>
      </dgm:t>
    </dgm:pt>
    <dgm:pt modelId="{FB6FC16F-4DC6-7B47-AE5C-52AEA091DB3E}" type="sibTrans" cxnId="{DA66704D-AEC1-C747-A919-38421A788F15}">
      <dgm:prSet/>
      <dgm:spPr/>
      <dgm:t>
        <a:bodyPr/>
        <a:lstStyle/>
        <a:p>
          <a:endParaRPr lang="en-US"/>
        </a:p>
      </dgm:t>
    </dgm:pt>
    <dgm:pt modelId="{D3E0A560-7570-9A4B-8D12-4EC8ABB5BBF7}">
      <dgm:prSet phldrT="[Text]"/>
      <dgm:spPr/>
      <dgm:t>
        <a:bodyPr/>
        <a:lstStyle/>
        <a:p>
          <a:endParaRPr lang="en-US" dirty="0"/>
        </a:p>
      </dgm:t>
    </dgm:pt>
    <dgm:pt modelId="{D67D2AF2-E7D0-3343-B66A-C43C06F81C0F}" type="sibTrans" cxnId="{B524D0D1-DDF8-EB42-A39A-4E50685D4F9F}">
      <dgm:prSet/>
      <dgm:spPr/>
      <dgm:t>
        <a:bodyPr/>
        <a:lstStyle/>
        <a:p>
          <a:endParaRPr lang="en-US"/>
        </a:p>
      </dgm:t>
    </dgm:pt>
    <dgm:pt modelId="{7A6CA7FC-FF4E-244B-B41D-C2C224831227}" type="parTrans" cxnId="{B524D0D1-DDF8-EB42-A39A-4E50685D4F9F}">
      <dgm:prSet/>
      <dgm:spPr/>
      <dgm:t>
        <a:bodyPr/>
        <a:lstStyle/>
        <a:p>
          <a:endParaRPr lang="en-US"/>
        </a:p>
      </dgm:t>
    </dgm:pt>
    <dgm:pt modelId="{55E08EBA-9D7D-5B44-8460-EC21939A5193}" type="pres">
      <dgm:prSet presAssocID="{D84BE29C-8600-DC44-849C-61B2D8319BA5}" presName="CompostProcess" presStyleCnt="0">
        <dgm:presLayoutVars>
          <dgm:dir/>
          <dgm:resizeHandles val="exact"/>
        </dgm:presLayoutVars>
      </dgm:prSet>
      <dgm:spPr/>
    </dgm:pt>
    <dgm:pt modelId="{E7526A66-5F50-7945-8536-A0B033C6D9C8}" type="pres">
      <dgm:prSet presAssocID="{D84BE29C-8600-DC44-849C-61B2D8319BA5}" presName="arrow" presStyleLbl="bgShp" presStyleIdx="0" presStyleCnt="1" custLinFactNeighborY="-17567"/>
      <dgm:spPr/>
    </dgm:pt>
    <dgm:pt modelId="{7B2E16A7-90D8-C444-B147-58A350E4B0E4}" type="pres">
      <dgm:prSet presAssocID="{D84BE29C-8600-DC44-849C-61B2D8319BA5}" presName="linearProcess" presStyleCnt="0"/>
      <dgm:spPr/>
    </dgm:pt>
    <dgm:pt modelId="{243FACA0-49BD-F743-8F0B-F2BE5FEDB406}" type="pres">
      <dgm:prSet presAssocID="{D3E0A560-7570-9A4B-8D12-4EC8ABB5BB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5B469-E188-DD49-BB01-6055AD64E547}" type="pres">
      <dgm:prSet presAssocID="{D67D2AF2-E7D0-3343-B66A-C43C06F81C0F}" presName="sibTrans" presStyleCnt="0"/>
      <dgm:spPr/>
    </dgm:pt>
    <dgm:pt modelId="{A7BC9817-3629-7642-8D3C-D96DDAED6B00}" type="pres">
      <dgm:prSet presAssocID="{F05E82E4-2160-9B40-93B8-CD3021C857D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87E3-7C83-8346-B752-CC6243583A79}" type="pres">
      <dgm:prSet presAssocID="{DDE598CA-239C-EC42-92E5-9E0539EF95F3}" presName="sibTrans" presStyleCnt="0"/>
      <dgm:spPr/>
    </dgm:pt>
    <dgm:pt modelId="{C77943EC-CB06-DB4C-8427-39876661EDFA}" type="pres">
      <dgm:prSet presAssocID="{E0B6E59A-A27B-684A-A590-EC2496132B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95F8A-6079-0C45-8573-41D7AEF08655}" type="presOf" srcId="{F05E82E4-2160-9B40-93B8-CD3021C857DC}" destId="{A7BC9817-3629-7642-8D3C-D96DDAED6B00}" srcOrd="0" destOrd="0" presId="urn:microsoft.com/office/officeart/2005/8/layout/hProcess9"/>
    <dgm:cxn modelId="{10B5EBD1-8A82-A246-970E-7CDE6974237D}" type="presOf" srcId="{D3E0A560-7570-9A4B-8D12-4EC8ABB5BBF7}" destId="{243FACA0-49BD-F743-8F0B-F2BE5FEDB406}" srcOrd="0" destOrd="0" presId="urn:microsoft.com/office/officeart/2005/8/layout/hProcess9"/>
    <dgm:cxn modelId="{AD4E309C-76DF-FF41-A04A-D56621ED8397}" type="presOf" srcId="{D84BE29C-8600-DC44-849C-61B2D8319BA5}" destId="{55E08EBA-9D7D-5B44-8460-EC21939A5193}" srcOrd="0" destOrd="0" presId="urn:microsoft.com/office/officeart/2005/8/layout/hProcess9"/>
    <dgm:cxn modelId="{DA66704D-AEC1-C747-A919-38421A788F15}" srcId="{D84BE29C-8600-DC44-849C-61B2D8319BA5}" destId="{E0B6E59A-A27B-684A-A590-EC2496132B73}" srcOrd="2" destOrd="0" parTransId="{225E70D0-CDF5-D64B-B43B-14E321F25F93}" sibTransId="{FB6FC16F-4DC6-7B47-AE5C-52AEA091DB3E}"/>
    <dgm:cxn modelId="{B524D0D1-DDF8-EB42-A39A-4E50685D4F9F}" srcId="{D84BE29C-8600-DC44-849C-61B2D8319BA5}" destId="{D3E0A560-7570-9A4B-8D12-4EC8ABB5BBF7}" srcOrd="0" destOrd="0" parTransId="{7A6CA7FC-FF4E-244B-B41D-C2C224831227}" sibTransId="{D67D2AF2-E7D0-3343-B66A-C43C06F81C0F}"/>
    <dgm:cxn modelId="{976520B5-5983-674F-B267-220172BB4A1B}" srcId="{D84BE29C-8600-DC44-849C-61B2D8319BA5}" destId="{F05E82E4-2160-9B40-93B8-CD3021C857DC}" srcOrd="1" destOrd="0" parTransId="{CB7C5CA4-A026-5A45-83C9-43BC5586BD90}" sibTransId="{DDE598CA-239C-EC42-92E5-9E0539EF95F3}"/>
    <dgm:cxn modelId="{0A095C3D-B926-8C4A-B625-5FA117853A69}" type="presOf" srcId="{E0B6E59A-A27B-684A-A590-EC2496132B73}" destId="{C77943EC-CB06-DB4C-8427-39876661EDFA}" srcOrd="0" destOrd="0" presId="urn:microsoft.com/office/officeart/2005/8/layout/hProcess9"/>
    <dgm:cxn modelId="{D99A90C8-BE16-F648-BA0E-3430E2EB5CF3}" type="presParOf" srcId="{55E08EBA-9D7D-5B44-8460-EC21939A5193}" destId="{E7526A66-5F50-7945-8536-A0B033C6D9C8}" srcOrd="0" destOrd="0" presId="urn:microsoft.com/office/officeart/2005/8/layout/hProcess9"/>
    <dgm:cxn modelId="{4E804727-29F3-7846-BE48-0AE2F652FD91}" type="presParOf" srcId="{55E08EBA-9D7D-5B44-8460-EC21939A5193}" destId="{7B2E16A7-90D8-C444-B147-58A350E4B0E4}" srcOrd="1" destOrd="0" presId="urn:microsoft.com/office/officeart/2005/8/layout/hProcess9"/>
    <dgm:cxn modelId="{17F531FA-CE3F-0E4A-B048-1A641FDADA25}" type="presParOf" srcId="{7B2E16A7-90D8-C444-B147-58A350E4B0E4}" destId="{243FACA0-49BD-F743-8F0B-F2BE5FEDB406}" srcOrd="0" destOrd="0" presId="urn:microsoft.com/office/officeart/2005/8/layout/hProcess9"/>
    <dgm:cxn modelId="{66196ACF-3651-4A4A-82A5-8814EB85EEFF}" type="presParOf" srcId="{7B2E16A7-90D8-C444-B147-58A350E4B0E4}" destId="{5015B469-E188-DD49-BB01-6055AD64E547}" srcOrd="1" destOrd="0" presId="urn:microsoft.com/office/officeart/2005/8/layout/hProcess9"/>
    <dgm:cxn modelId="{833FED58-4EA6-294B-9E25-972A9B24BB12}" type="presParOf" srcId="{7B2E16A7-90D8-C444-B147-58A350E4B0E4}" destId="{A7BC9817-3629-7642-8D3C-D96DDAED6B00}" srcOrd="2" destOrd="0" presId="urn:microsoft.com/office/officeart/2005/8/layout/hProcess9"/>
    <dgm:cxn modelId="{E65E6C26-74D2-9848-A069-B31461EF7B42}" type="presParOf" srcId="{7B2E16A7-90D8-C444-B147-58A350E4B0E4}" destId="{4FD687E3-7C83-8346-B752-CC6243583A79}" srcOrd="3" destOrd="0" presId="urn:microsoft.com/office/officeart/2005/8/layout/hProcess9"/>
    <dgm:cxn modelId="{AECED4BA-78EC-F546-A2CA-15CAD15C013E}" type="presParOf" srcId="{7B2E16A7-90D8-C444-B147-58A350E4B0E4}" destId="{C77943EC-CB06-DB4C-8427-39876661ED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26A66-5F50-7945-8536-A0B033C6D9C8}">
      <dsp:nvSpPr>
        <dsp:cNvPr id="0" name=""/>
        <dsp:cNvSpPr/>
      </dsp:nvSpPr>
      <dsp:spPr>
        <a:xfrm>
          <a:off x="601384" y="0"/>
          <a:ext cx="6815693" cy="3521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3FACA0-49BD-F743-8F0B-F2BE5FEDB406}">
      <dsp:nvSpPr>
        <dsp:cNvPr id="0" name=""/>
        <dsp:cNvSpPr/>
      </dsp:nvSpPr>
      <dsp:spPr>
        <a:xfrm>
          <a:off x="4152" y="1056322"/>
          <a:ext cx="2467764" cy="14084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/>
            <a:t>eleje</a:t>
          </a:r>
          <a:endParaRPr lang="en-US" sz="4600" kern="1200" dirty="0"/>
        </a:p>
      </dsp:txBody>
      <dsp:txXfrm>
        <a:off x="4152" y="1056322"/>
        <a:ext cx="2467764" cy="1408430"/>
      </dsp:txXfrm>
    </dsp:sp>
    <dsp:sp modelId="{A7BC9817-3629-7642-8D3C-D96DDAED6B00}">
      <dsp:nvSpPr>
        <dsp:cNvPr id="0" name=""/>
        <dsp:cNvSpPr/>
      </dsp:nvSpPr>
      <dsp:spPr>
        <a:xfrm>
          <a:off x="2775349" y="1056322"/>
          <a:ext cx="2467764" cy="14084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/>
            <a:t>közepe</a:t>
          </a:r>
          <a:endParaRPr lang="en-US" sz="4600" kern="1200" dirty="0"/>
        </a:p>
      </dsp:txBody>
      <dsp:txXfrm>
        <a:off x="2775349" y="1056322"/>
        <a:ext cx="2467764" cy="1408430"/>
      </dsp:txXfrm>
    </dsp:sp>
    <dsp:sp modelId="{C77943EC-CB06-DB4C-8427-39876661EDFA}">
      <dsp:nvSpPr>
        <dsp:cNvPr id="0" name=""/>
        <dsp:cNvSpPr/>
      </dsp:nvSpPr>
      <dsp:spPr>
        <a:xfrm>
          <a:off x="5546546" y="1056322"/>
          <a:ext cx="2467764" cy="14084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/>
            <a:t>vége</a:t>
          </a:r>
          <a:endParaRPr lang="en-US" sz="4600" kern="1200" dirty="0"/>
        </a:p>
      </dsp:txBody>
      <dsp:txXfrm>
        <a:off x="5546546" y="1056322"/>
        <a:ext cx="2467764" cy="1408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26A66-5F50-7945-8536-A0B033C6D9C8}">
      <dsp:nvSpPr>
        <dsp:cNvPr id="0" name=""/>
        <dsp:cNvSpPr/>
      </dsp:nvSpPr>
      <dsp:spPr>
        <a:xfrm>
          <a:off x="488397" y="0"/>
          <a:ext cx="5535175" cy="21643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3FACA0-49BD-F743-8F0B-F2BE5FEDB406}">
      <dsp:nvSpPr>
        <dsp:cNvPr id="0" name=""/>
        <dsp:cNvSpPr/>
      </dsp:nvSpPr>
      <dsp:spPr>
        <a:xfrm>
          <a:off x="129094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129094" y="649300"/>
        <a:ext cx="1953591" cy="865733"/>
      </dsp:txXfrm>
    </dsp:sp>
    <dsp:sp modelId="{A7BC9817-3629-7642-8D3C-D96DDAED6B00}">
      <dsp:nvSpPr>
        <dsp:cNvPr id="0" name=""/>
        <dsp:cNvSpPr/>
      </dsp:nvSpPr>
      <dsp:spPr>
        <a:xfrm>
          <a:off x="2279189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/>
            <a:t>közepe</a:t>
          </a:r>
          <a:endParaRPr lang="en-US" sz="3700" kern="1200" dirty="0"/>
        </a:p>
      </dsp:txBody>
      <dsp:txXfrm>
        <a:off x="2279189" y="649300"/>
        <a:ext cx="1953591" cy="865733"/>
      </dsp:txXfrm>
    </dsp:sp>
    <dsp:sp modelId="{C77943EC-CB06-DB4C-8427-39876661EDFA}">
      <dsp:nvSpPr>
        <dsp:cNvPr id="0" name=""/>
        <dsp:cNvSpPr/>
      </dsp:nvSpPr>
      <dsp:spPr>
        <a:xfrm>
          <a:off x="4429284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4429284" y="649300"/>
        <a:ext cx="1953591" cy="8657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26A66-5F50-7945-8536-A0B033C6D9C8}">
      <dsp:nvSpPr>
        <dsp:cNvPr id="0" name=""/>
        <dsp:cNvSpPr/>
      </dsp:nvSpPr>
      <dsp:spPr>
        <a:xfrm>
          <a:off x="488397" y="0"/>
          <a:ext cx="5535175" cy="21643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3FACA0-49BD-F743-8F0B-F2BE5FEDB406}">
      <dsp:nvSpPr>
        <dsp:cNvPr id="0" name=""/>
        <dsp:cNvSpPr/>
      </dsp:nvSpPr>
      <dsp:spPr>
        <a:xfrm>
          <a:off x="67727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/>
            <a:t>eleje</a:t>
          </a:r>
          <a:endParaRPr lang="en-US" sz="3700" kern="1200" dirty="0"/>
        </a:p>
      </dsp:txBody>
      <dsp:txXfrm>
        <a:off x="67727" y="649300"/>
        <a:ext cx="1953591" cy="865733"/>
      </dsp:txXfrm>
    </dsp:sp>
    <dsp:sp modelId="{A7BC9817-3629-7642-8D3C-D96DDAED6B00}">
      <dsp:nvSpPr>
        <dsp:cNvPr id="0" name=""/>
        <dsp:cNvSpPr/>
      </dsp:nvSpPr>
      <dsp:spPr>
        <a:xfrm>
          <a:off x="2279189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279189" y="649300"/>
        <a:ext cx="1953591" cy="865733"/>
      </dsp:txXfrm>
    </dsp:sp>
    <dsp:sp modelId="{C77943EC-CB06-DB4C-8427-39876661EDFA}">
      <dsp:nvSpPr>
        <dsp:cNvPr id="0" name=""/>
        <dsp:cNvSpPr/>
      </dsp:nvSpPr>
      <dsp:spPr>
        <a:xfrm>
          <a:off x="4490652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4490652" y="649300"/>
        <a:ext cx="1953591" cy="8657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26A66-5F50-7945-8536-A0B033C6D9C8}">
      <dsp:nvSpPr>
        <dsp:cNvPr id="0" name=""/>
        <dsp:cNvSpPr/>
      </dsp:nvSpPr>
      <dsp:spPr>
        <a:xfrm>
          <a:off x="488397" y="0"/>
          <a:ext cx="5535175" cy="21643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3FACA0-49BD-F743-8F0B-F2BE5FEDB406}">
      <dsp:nvSpPr>
        <dsp:cNvPr id="0" name=""/>
        <dsp:cNvSpPr/>
      </dsp:nvSpPr>
      <dsp:spPr>
        <a:xfrm>
          <a:off x="67727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67727" y="649300"/>
        <a:ext cx="1953591" cy="865733"/>
      </dsp:txXfrm>
    </dsp:sp>
    <dsp:sp modelId="{A7BC9817-3629-7642-8D3C-D96DDAED6B00}">
      <dsp:nvSpPr>
        <dsp:cNvPr id="0" name=""/>
        <dsp:cNvSpPr/>
      </dsp:nvSpPr>
      <dsp:spPr>
        <a:xfrm>
          <a:off x="2279189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279189" y="649300"/>
        <a:ext cx="1953591" cy="865733"/>
      </dsp:txXfrm>
    </dsp:sp>
    <dsp:sp modelId="{C77943EC-CB06-DB4C-8427-39876661EDFA}">
      <dsp:nvSpPr>
        <dsp:cNvPr id="0" name=""/>
        <dsp:cNvSpPr/>
      </dsp:nvSpPr>
      <dsp:spPr>
        <a:xfrm>
          <a:off x="4490652" y="649300"/>
          <a:ext cx="1953591" cy="86573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/>
            <a:t>vége</a:t>
          </a:r>
          <a:endParaRPr lang="en-US" sz="3700" kern="1200" dirty="0"/>
        </a:p>
      </dsp:txBody>
      <dsp:txXfrm>
        <a:off x="4490652" y="649300"/>
        <a:ext cx="1953591" cy="865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520D5-BCB0-4548-B050-8983A70C30AD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9D77E-71AA-B647-BD1A-2537271B2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19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90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1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30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64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010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207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55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25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97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28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014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089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92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535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1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590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941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355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911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077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34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7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61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948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23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59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905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136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2894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209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860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40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83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20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78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52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93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http://nl.123rf.com/clipart-</a:t>
            </a:r>
            <a:r>
              <a:rPr lang="en-US" dirty="0" err="1"/>
              <a:t>vectoren</a:t>
            </a:r>
            <a:r>
              <a:rPr lang="en-US" dirty="0"/>
              <a:t>/</a:t>
            </a:r>
            <a:r>
              <a:rPr lang="en-US" dirty="0" err="1"/>
              <a:t>tijdklok.html?mediapopup</a:t>
            </a:r>
            <a:r>
              <a:rPr lang="en-US" dirty="0"/>
              <a:t>=10746749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9D77E-71AA-B647-BD1A-2537271B2E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88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7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6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72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78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83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50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79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795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49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0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3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8F97E79-50C5-AA40-8B8F-FD33A5A1808A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132BD91-E241-1946-BC0B-14FD2183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2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5455257" cy="2728960"/>
          </a:xfrm>
        </p:spPr>
        <p:txBody>
          <a:bodyPr/>
          <a:lstStyle/>
          <a:p>
            <a:r>
              <a:rPr lang="en-US" dirty="0" err="1"/>
              <a:t>előadások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2096" y="1394123"/>
            <a:ext cx="3751346" cy="1056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dirty="0" err="1"/>
              <a:t>tervezése</a:t>
            </a:r>
            <a:endParaRPr lang="en-US" sz="6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dirty="0"/>
              <a:t>és</a:t>
            </a:r>
          </a:p>
          <a:p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12096" y="3266472"/>
            <a:ext cx="4369248" cy="894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/>
              <a:t>kivitelezése</a:t>
            </a:r>
            <a:endParaRPr lang="en-US" sz="6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86478" y="4549533"/>
            <a:ext cx="4943191" cy="830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Kovács</a:t>
            </a:r>
            <a:r>
              <a:rPr lang="en-US" sz="4000" dirty="0"/>
              <a:t> Ilona</a:t>
            </a:r>
          </a:p>
          <a:p>
            <a:r>
              <a:rPr lang="en-US" sz="2400" dirty="0" err="1"/>
              <a:t>egyetemi</a:t>
            </a:r>
            <a:r>
              <a:rPr lang="en-US" sz="2400" dirty="0"/>
              <a:t> </a:t>
            </a:r>
            <a:r>
              <a:rPr lang="en-US" sz="2400" dirty="0" err="1"/>
              <a:t>tanár</a:t>
            </a:r>
            <a:endParaRPr lang="en-US" sz="2400" dirty="0"/>
          </a:p>
          <a:p>
            <a:r>
              <a:rPr lang="en-US" sz="2400" dirty="0"/>
              <a:t>PPKE BTK </a:t>
            </a:r>
            <a:r>
              <a:rPr lang="en-US" sz="2400" dirty="0" err="1"/>
              <a:t>Pszichológiai</a:t>
            </a:r>
            <a:r>
              <a:rPr lang="en-US" sz="2400" dirty="0"/>
              <a:t> </a:t>
            </a:r>
            <a:r>
              <a:rPr lang="en-US" sz="2400" dirty="0" err="1"/>
              <a:t>Intézet</a:t>
            </a:r>
            <a:endParaRPr lang="en-US" sz="2400" dirty="0"/>
          </a:p>
          <a:p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944908" y="579406"/>
            <a:ext cx="2085571" cy="658642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effectLst/>
                <a:latin typeface="+mj-lt"/>
                <a:ea typeface="Times New Roman" charset="0"/>
                <a:cs typeface="Times New Roman" charset="0"/>
              </a:rPr>
              <a:t>„BÖLCS-ÉSZ” LABOR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1400" b="1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2016. 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n</a:t>
            </a:r>
            <a:r>
              <a:rPr lang="hu-HU" sz="1400" b="1" dirty="0" err="1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ovember</a:t>
            </a:r>
            <a:r>
              <a:rPr lang="hu-HU" sz="1400" b="1" dirty="0">
                <a:solidFill>
                  <a:srgbClr val="000000"/>
                </a:solidFill>
                <a:latin typeface="+mj-lt"/>
                <a:ea typeface="Times New Roman" charset="0"/>
                <a:cs typeface="Times New Roman" charset="0"/>
              </a:rPr>
              <a:t> 29.</a:t>
            </a:r>
            <a:endParaRPr lang="en-US" sz="1400" dirty="0"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Miről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 err="1">
                <a:solidFill>
                  <a:schemeClr val="tx1"/>
                </a:solidFill>
              </a:rPr>
              <a:t>szeretnék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beszélni</a:t>
            </a:r>
            <a:r>
              <a:rPr lang="en-US" dirty="0">
                <a:solidFill>
                  <a:schemeClr val="tx1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 err="1">
                <a:solidFill>
                  <a:schemeClr val="tx1"/>
                </a:solidFill>
              </a:rPr>
              <a:t>mennyi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időm</a:t>
            </a:r>
            <a:r>
              <a:rPr lang="en-US" cap="none" dirty="0">
                <a:solidFill>
                  <a:schemeClr val="tx1"/>
                </a:solidFill>
              </a:rPr>
              <a:t> van </a:t>
            </a:r>
            <a:r>
              <a:rPr lang="en-US" cap="none" dirty="0" err="1">
                <a:solidFill>
                  <a:schemeClr val="tx1"/>
                </a:solidFill>
              </a:rPr>
              <a:t>rá</a:t>
            </a:r>
            <a:r>
              <a:rPr lang="en-US" cap="none" dirty="0">
                <a:solidFill>
                  <a:schemeClr val="tx1"/>
                </a:solidFill>
              </a:rPr>
              <a:t>, és </a:t>
            </a:r>
            <a:r>
              <a:rPr lang="en-US" cap="none" dirty="0" err="1">
                <a:solidFill>
                  <a:srgbClr val="C00000"/>
                </a:solidFill>
              </a:rPr>
              <a:t>hány</a:t>
            </a:r>
            <a:r>
              <a:rPr lang="en-US" cap="none" dirty="0">
                <a:solidFill>
                  <a:srgbClr val="C00000"/>
                </a:solidFill>
              </a:rPr>
              <a:t> </a:t>
            </a:r>
            <a:r>
              <a:rPr lang="en-US" cap="none" dirty="0" err="1">
                <a:solidFill>
                  <a:srgbClr val="C00000"/>
                </a:solidFill>
              </a:rPr>
              <a:t>ábrát</a:t>
            </a:r>
            <a:r>
              <a:rPr lang="en-US" cap="none" dirty="0">
                <a:solidFill>
                  <a:srgbClr val="C00000"/>
                </a:solidFill>
              </a:rPr>
              <a:t> </a:t>
            </a:r>
            <a:r>
              <a:rPr lang="en-US" cap="none" dirty="0" err="1">
                <a:solidFill>
                  <a:srgbClr val="C00000"/>
                </a:solidFill>
              </a:rPr>
              <a:t>készítsek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93" y="3797301"/>
            <a:ext cx="29255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témakör</a:t>
            </a:r>
            <a:r>
              <a:rPr lang="en-US" dirty="0"/>
              <a:t> </a:t>
            </a:r>
            <a:r>
              <a:rPr lang="en-US" dirty="0" err="1"/>
              <a:t>összefoglalása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2 perc / </a:t>
            </a:r>
            <a:r>
              <a:rPr lang="en-US" dirty="0" err="1"/>
              <a:t>ábra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C00000"/>
                </a:solidFill>
              </a:rPr>
              <a:t>30-45 </a:t>
            </a:r>
            <a:r>
              <a:rPr lang="en-US" dirty="0" err="1">
                <a:solidFill>
                  <a:srgbClr val="C00000"/>
                </a:solidFill>
              </a:rPr>
              <a:t>ábra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5141" y="3797300"/>
            <a:ext cx="2506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összefüggő</a:t>
            </a:r>
            <a:r>
              <a:rPr lang="en-US" dirty="0"/>
              <a:t> </a:t>
            </a:r>
            <a:r>
              <a:rPr lang="en-US" dirty="0" err="1"/>
              <a:t>kutatások</a:t>
            </a:r>
            <a:r>
              <a:rPr lang="en-US" dirty="0"/>
              <a:t> (</a:t>
            </a:r>
            <a:r>
              <a:rPr lang="en-US" dirty="0" err="1"/>
              <a:t>témák</a:t>
            </a:r>
            <a:r>
              <a:rPr lang="en-US" dirty="0"/>
              <a:t>) </a:t>
            </a:r>
            <a:r>
              <a:rPr lang="en-US" dirty="0" err="1"/>
              <a:t>ismertetése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1-2 perc / </a:t>
            </a:r>
            <a:r>
              <a:rPr lang="en-US" dirty="0" err="1"/>
              <a:t>ábra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C00000"/>
                </a:solidFill>
              </a:rPr>
              <a:t>15-20 </a:t>
            </a:r>
            <a:r>
              <a:rPr lang="en-US" dirty="0" err="1">
                <a:solidFill>
                  <a:srgbClr val="C00000"/>
                </a:solidFill>
              </a:rPr>
              <a:t>ábra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2993" y="3797300"/>
            <a:ext cx="2506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</a:t>
            </a:r>
            <a:r>
              <a:rPr lang="en-US" dirty="0" err="1"/>
              <a:t>kutatás</a:t>
            </a:r>
            <a:r>
              <a:rPr lang="en-US" dirty="0"/>
              <a:t> (1 </a:t>
            </a:r>
            <a:r>
              <a:rPr lang="en-US" dirty="0" err="1"/>
              <a:t>téma</a:t>
            </a:r>
            <a:r>
              <a:rPr lang="en-US" dirty="0"/>
              <a:t>) </a:t>
            </a:r>
            <a:r>
              <a:rPr lang="en-US" dirty="0" err="1"/>
              <a:t>ismertetése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 perc / </a:t>
            </a:r>
            <a:r>
              <a:rPr lang="en-US" dirty="0" err="1"/>
              <a:t>ábra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C00000"/>
                </a:solidFill>
              </a:rPr>
              <a:t>10-15 </a:t>
            </a:r>
            <a:r>
              <a:rPr lang="en-US" dirty="0" err="1">
                <a:solidFill>
                  <a:srgbClr val="C00000"/>
                </a:solidFill>
              </a:rPr>
              <a:t>ábra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4951" y="3797300"/>
            <a:ext cx="2506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</a:t>
            </a:r>
            <a:r>
              <a:rPr lang="en-US" dirty="0" err="1"/>
              <a:t>kutatás</a:t>
            </a:r>
            <a:r>
              <a:rPr lang="en-US" dirty="0"/>
              <a:t> (1 </a:t>
            </a:r>
            <a:r>
              <a:rPr lang="en-US" dirty="0" err="1"/>
              <a:t>téma</a:t>
            </a:r>
            <a:r>
              <a:rPr lang="en-US" dirty="0"/>
              <a:t>) </a:t>
            </a:r>
            <a:r>
              <a:rPr lang="en-US" dirty="0" err="1"/>
              <a:t>lényege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0.5 perc / </a:t>
            </a:r>
            <a:r>
              <a:rPr lang="en-US" dirty="0" err="1"/>
              <a:t>ábra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hu-HU" dirty="0">
                <a:solidFill>
                  <a:srgbClr val="C00000"/>
                </a:solidFill>
              </a:rPr>
              <a:t>5</a:t>
            </a:r>
            <a:r>
              <a:rPr lang="en-US" dirty="0">
                <a:solidFill>
                  <a:srgbClr val="C00000"/>
                </a:solidFill>
              </a:rPr>
              <a:t>-10 </a:t>
            </a:r>
            <a:r>
              <a:rPr lang="en-US" dirty="0" err="1">
                <a:solidFill>
                  <a:srgbClr val="C00000"/>
                </a:solidFill>
              </a:rPr>
              <a:t>ábra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2" y="2185006"/>
            <a:ext cx="1127357" cy="1320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619" y="2213581"/>
            <a:ext cx="1327611" cy="1349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723" y="2250665"/>
            <a:ext cx="1246026" cy="1312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100" y="2189768"/>
            <a:ext cx="1157024" cy="131277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01810" y="2093976"/>
            <a:ext cx="3001958" cy="4288647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1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Miről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szeretnék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/>
              <a:t>ki</a:t>
            </a:r>
            <a:r>
              <a:rPr lang="en-US" dirty="0"/>
              <a:t>(k)</a:t>
            </a:r>
            <a:r>
              <a:rPr lang="en-US" dirty="0" err="1"/>
              <a:t>nek</a:t>
            </a:r>
            <a:r>
              <a:rPr lang="en-US" dirty="0"/>
              <a:t> </a:t>
            </a:r>
            <a:r>
              <a:rPr lang="en-US" dirty="0" err="1"/>
              <a:t>fogok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rakjam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össze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ábrákról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(ne)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tegyek az előadás előtt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ötperces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történet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16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/>
              <a:t>Ki(K)</a:t>
            </a:r>
            <a:r>
              <a:rPr lang="en-US" dirty="0" err="1"/>
              <a:t>nek</a:t>
            </a:r>
            <a:r>
              <a:rPr lang="en-US" dirty="0"/>
              <a:t> </a:t>
            </a:r>
            <a:r>
              <a:rPr lang="en-US" dirty="0" err="1"/>
              <a:t>fogok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6425" y="1721297"/>
            <a:ext cx="686918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Mit </a:t>
            </a:r>
            <a:r>
              <a:rPr lang="en-US" sz="4400" dirty="0" err="1"/>
              <a:t>tudnak</a:t>
            </a:r>
            <a:r>
              <a:rPr lang="en-US" sz="4400" dirty="0"/>
              <a:t>?</a:t>
            </a:r>
          </a:p>
          <a:p>
            <a:endParaRPr lang="en-US" sz="4400" dirty="0"/>
          </a:p>
          <a:p>
            <a:r>
              <a:rPr lang="en-US" sz="4400" dirty="0"/>
              <a:t>Mit </a:t>
            </a:r>
            <a:r>
              <a:rPr lang="en-US" sz="4400" dirty="0" err="1"/>
              <a:t>szeretnének</a:t>
            </a:r>
            <a:r>
              <a:rPr lang="en-US" sz="4400" dirty="0"/>
              <a:t>?</a:t>
            </a:r>
          </a:p>
          <a:p>
            <a:endParaRPr lang="en-US" sz="4400" dirty="0"/>
          </a:p>
          <a:p>
            <a:r>
              <a:rPr lang="en-US" sz="4400" dirty="0" err="1"/>
              <a:t>Tisztelet</a:t>
            </a:r>
            <a:r>
              <a:rPr lang="en-US" sz="4400" dirty="0"/>
              <a:t> a </a:t>
            </a:r>
            <a:r>
              <a:rPr lang="en-US" sz="4400" dirty="0" err="1"/>
              <a:t>közönségnek</a:t>
            </a:r>
            <a:r>
              <a:rPr lang="en-US" sz="4400" dirty="0"/>
              <a:t>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218" y="1511300"/>
            <a:ext cx="4675382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5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Miről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szeretnék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(k)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fogok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Hogyan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rakjam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össze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ábrákat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ábrákról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(ne)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tegyek az előadás előtt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ötperces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történet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4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1780" y="1564040"/>
            <a:ext cx="905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előadó</a:t>
            </a:r>
            <a:r>
              <a:rPr lang="en-US" sz="4400" dirty="0"/>
              <a:t> </a:t>
            </a:r>
            <a:r>
              <a:rPr lang="hu-HU" sz="4400" dirty="0"/>
              <a:t>=</a:t>
            </a:r>
            <a:r>
              <a:rPr lang="en-US" sz="4400" dirty="0"/>
              <a:t> </a:t>
            </a:r>
            <a:r>
              <a:rPr lang="en-US" sz="4400" dirty="0" err="1"/>
              <a:t>két</a:t>
            </a:r>
            <a:r>
              <a:rPr lang="en-US" sz="4400" dirty="0"/>
              <a:t> </a:t>
            </a:r>
            <a:r>
              <a:rPr lang="en-US" sz="4400" dirty="0" err="1"/>
              <a:t>lábon</a:t>
            </a:r>
            <a:r>
              <a:rPr lang="en-US" sz="4400" dirty="0"/>
              <a:t> </a:t>
            </a:r>
            <a:r>
              <a:rPr lang="en-US" sz="4400" dirty="0" err="1"/>
              <a:t>járó</a:t>
            </a:r>
            <a:r>
              <a:rPr lang="en-US" sz="4400" dirty="0"/>
              <a:t> </a:t>
            </a:r>
            <a:r>
              <a:rPr lang="en-US" sz="4400" dirty="0" err="1"/>
              <a:t>ábrafelirat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37" y="2430315"/>
            <a:ext cx="2225802" cy="316558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16454036">
            <a:off x="-723395" y="2240086"/>
            <a:ext cx="5080000" cy="3546041"/>
          </a:xfrm>
          <a:prstGeom prst="cloudCallout">
            <a:avLst>
              <a:gd name="adj1" fmla="val 11224"/>
              <a:gd name="adj2" fmla="val 9152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068" y="2828814"/>
            <a:ext cx="3423186" cy="1932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9222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80342723"/>
              </p:ext>
            </p:extLst>
          </p:nvPr>
        </p:nvGraphicFramePr>
        <p:xfrm>
          <a:off x="1711324" y="1865312"/>
          <a:ext cx="8018463" cy="352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455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265934576"/>
              </p:ext>
            </p:extLst>
          </p:nvPr>
        </p:nvGraphicFramePr>
        <p:xfrm>
          <a:off x="2500313" y="1328948"/>
          <a:ext cx="6511971" cy="216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4575256" y="3050582"/>
            <a:ext cx="244458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Módszerek</a:t>
            </a:r>
            <a:endParaRPr lang="en-US" sz="2800" dirty="0"/>
          </a:p>
          <a:p>
            <a:pPr algn="ctr"/>
            <a:r>
              <a:rPr lang="en-US" sz="2800" dirty="0" err="1"/>
              <a:t>Eredmények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92697" y="1709166"/>
            <a:ext cx="211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8 perc, 6-8 </a:t>
            </a:r>
            <a:r>
              <a:rPr lang="en-US" sz="2000" b="1" dirty="0" err="1">
                <a:solidFill>
                  <a:srgbClr val="C00000"/>
                </a:solidFill>
              </a:rPr>
              <a:t>ábra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383" y="360503"/>
            <a:ext cx="1246026" cy="13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9848" y="2962566"/>
            <a:ext cx="96798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3200" b="1" dirty="0"/>
              <a:t>szakemberek</a:t>
            </a:r>
            <a:r>
              <a:rPr lang="en-US" sz="3200" dirty="0"/>
              <a:t> </a:t>
            </a:r>
            <a:r>
              <a:rPr lang="hu-HU" sz="3200" dirty="0"/>
              <a:t>értik</a:t>
            </a:r>
          </a:p>
          <a:p>
            <a:pPr marL="285750" indent="-285750">
              <a:buFont typeface="Arial" charset="0"/>
              <a:buChar char="•"/>
            </a:pPr>
            <a:r>
              <a:rPr lang="hu-HU" sz="3200" dirty="0"/>
              <a:t>csak a lényeg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err="1"/>
              <a:t>részletek</a:t>
            </a:r>
            <a:r>
              <a:rPr lang="en-US" sz="3200" dirty="0"/>
              <a:t> </a:t>
            </a:r>
            <a:r>
              <a:rPr lang="en-US" sz="3200" dirty="0" err="1"/>
              <a:t>úgyis</a:t>
            </a:r>
            <a:r>
              <a:rPr lang="en-US" sz="3200" dirty="0"/>
              <a:t> benne </a:t>
            </a:r>
            <a:r>
              <a:rPr lang="en-US" sz="3200" dirty="0" err="1"/>
              <a:t>vannak</a:t>
            </a:r>
            <a:r>
              <a:rPr lang="en-US" sz="3200" dirty="0"/>
              <a:t> a </a:t>
            </a:r>
            <a:r>
              <a:rPr lang="en-US" sz="3200" dirty="0" err="1"/>
              <a:t>szakdolgozatban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hu-HU" sz="3200" dirty="0"/>
              <a:t>n</a:t>
            </a:r>
            <a:r>
              <a:rPr lang="en-US" sz="3200" dirty="0" err="1"/>
              <a:t>incs</a:t>
            </a:r>
            <a:r>
              <a:rPr lang="en-US" sz="3200" dirty="0"/>
              <a:t> </a:t>
            </a:r>
            <a:r>
              <a:rPr lang="en-US" sz="3200" dirty="0" err="1"/>
              <a:t>szükség</a:t>
            </a:r>
            <a:r>
              <a:rPr lang="en-US" sz="3200" dirty="0"/>
              <a:t> “</a:t>
            </a:r>
            <a:r>
              <a:rPr lang="en-US" sz="3200" dirty="0" err="1"/>
              <a:t>történeti</a:t>
            </a:r>
            <a:r>
              <a:rPr lang="en-US" sz="3200" dirty="0"/>
              <a:t> </a:t>
            </a:r>
            <a:r>
              <a:rPr lang="en-US" sz="3200" dirty="0" err="1"/>
              <a:t>hűségre</a:t>
            </a:r>
            <a:r>
              <a:rPr lang="en-US" sz="3200" dirty="0"/>
              <a:t>”</a:t>
            </a:r>
          </a:p>
          <a:p>
            <a:pPr marL="285750" indent="-285750">
              <a:buFont typeface="Arial" charset="0"/>
              <a:buChar char="•"/>
            </a:pPr>
            <a:r>
              <a:rPr lang="hu-HU" sz="3200" dirty="0"/>
              <a:t>é</a:t>
            </a:r>
            <a:r>
              <a:rPr lang="en-US" sz="3200" dirty="0" err="1"/>
              <a:t>rtelmezhető</a:t>
            </a:r>
            <a:r>
              <a:rPr lang="en-US" sz="3200" dirty="0"/>
              <a:t> </a:t>
            </a:r>
            <a:r>
              <a:rPr lang="en-US" sz="3200" dirty="0" err="1"/>
              <a:t>történet</a:t>
            </a:r>
            <a:r>
              <a:rPr lang="hu-HU" sz="3200" dirty="0"/>
              <a:t>!!!!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092697" y="1709166"/>
            <a:ext cx="211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8 perc, 6-8 </a:t>
            </a:r>
            <a:r>
              <a:rPr lang="en-US" sz="2000" b="1" dirty="0" err="1">
                <a:solidFill>
                  <a:srgbClr val="C00000"/>
                </a:solidFill>
              </a:rPr>
              <a:t>ábra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383" y="360503"/>
            <a:ext cx="1246026" cy="13127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131621" y="2262362"/>
            <a:ext cx="1953591" cy="865733"/>
            <a:chOff x="2279189" y="649300"/>
            <a:chExt cx="1953591" cy="86573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279189" y="649300"/>
              <a:ext cx="1953591" cy="8657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21451" y="691562"/>
              <a:ext cx="1869067" cy="78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 err="1"/>
                <a:t>közepe</a:t>
              </a:r>
              <a:endParaRPr lang="en-US" sz="37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4343713" y="1632222"/>
            <a:ext cx="244458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Módszerek</a:t>
            </a:r>
            <a:endParaRPr lang="en-US" sz="2800" dirty="0"/>
          </a:p>
          <a:p>
            <a:pPr algn="ctr"/>
            <a:r>
              <a:rPr lang="en-US" sz="2800" dirty="0" err="1"/>
              <a:t>Eredmények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581538992"/>
              </p:ext>
            </p:extLst>
          </p:nvPr>
        </p:nvGraphicFramePr>
        <p:xfrm>
          <a:off x="2500313" y="1328948"/>
          <a:ext cx="6511971" cy="216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2260681" y="3057829"/>
            <a:ext cx="24445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Bevezető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92697" y="1709166"/>
            <a:ext cx="211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 perc, </a:t>
            </a:r>
            <a:r>
              <a:rPr lang="hu-HU" sz="2000" b="1" dirty="0">
                <a:solidFill>
                  <a:srgbClr val="C00000"/>
                </a:solidFill>
              </a:rPr>
              <a:t>2-3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ábra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383" y="360503"/>
            <a:ext cx="1246026" cy="13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9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9848" y="2962566"/>
            <a:ext cx="63421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3200" b="1" dirty="0"/>
              <a:t>mindenki</a:t>
            </a:r>
            <a:r>
              <a:rPr lang="hu-HU" sz="3200" dirty="0"/>
              <a:t> érti (még a nagyi is)</a:t>
            </a:r>
          </a:p>
          <a:p>
            <a:pPr marL="285750" indent="-285750">
              <a:buFont typeface="Arial" charset="0"/>
              <a:buChar char="•"/>
            </a:pPr>
            <a:r>
              <a:rPr lang="hu-HU" sz="3200" dirty="0"/>
              <a:t>kontextust ad a közepének</a:t>
            </a:r>
          </a:p>
          <a:p>
            <a:pPr marL="285750" indent="-285750">
              <a:buFont typeface="Arial" charset="0"/>
              <a:buChar char="•"/>
            </a:pPr>
            <a:r>
              <a:rPr lang="hu-HU" sz="3200" dirty="0"/>
              <a:t>érdekes!!!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092697" y="1709166"/>
            <a:ext cx="211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 perc, </a:t>
            </a:r>
            <a:r>
              <a:rPr lang="hu-HU" sz="2000" b="1" dirty="0">
                <a:solidFill>
                  <a:srgbClr val="C00000"/>
                </a:solidFill>
              </a:rPr>
              <a:t>2-3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ábra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383" y="360503"/>
            <a:ext cx="1246026" cy="13127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131621" y="2262362"/>
            <a:ext cx="1953591" cy="865733"/>
            <a:chOff x="2279189" y="649300"/>
            <a:chExt cx="1953591" cy="86573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279189" y="649300"/>
              <a:ext cx="1953591" cy="8657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21451" y="691562"/>
              <a:ext cx="1869067" cy="78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3700" kern="1200" dirty="0"/>
                <a:t>eleje</a:t>
              </a:r>
              <a:endParaRPr lang="en-US" sz="37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4343713" y="1632222"/>
            <a:ext cx="24445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Bevezető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Miről</a:t>
            </a:r>
            <a:r>
              <a:rPr lang="en-US" dirty="0"/>
              <a:t> Is </a:t>
            </a:r>
            <a:r>
              <a:rPr lang="en-US" dirty="0" err="1"/>
              <a:t>szeretnék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ki</a:t>
            </a:r>
            <a:r>
              <a:rPr lang="en-US" dirty="0"/>
              <a:t>(k)</a:t>
            </a:r>
            <a:r>
              <a:rPr lang="en-US" dirty="0" err="1"/>
              <a:t>nek</a:t>
            </a:r>
            <a:r>
              <a:rPr lang="en-US" dirty="0"/>
              <a:t> </a:t>
            </a:r>
            <a:r>
              <a:rPr lang="en-US" dirty="0" err="1"/>
              <a:t>fogok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ábrákról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mit </a:t>
            </a:r>
            <a:r>
              <a:rPr lang="en-US" dirty="0" err="1"/>
              <a:t>mondjak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mondjam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Mit (ne) </a:t>
            </a:r>
            <a:r>
              <a:rPr lang="hu-HU" dirty="0"/>
              <a:t>tegyek az előadás előtt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ötperces</a:t>
            </a:r>
            <a:r>
              <a:rPr lang="en-US" dirty="0"/>
              <a:t> </a:t>
            </a:r>
            <a:r>
              <a:rPr lang="en-US" dirty="0" err="1"/>
              <a:t>történet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77741933"/>
              </p:ext>
            </p:extLst>
          </p:nvPr>
        </p:nvGraphicFramePr>
        <p:xfrm>
          <a:off x="2500313" y="1328948"/>
          <a:ext cx="6511971" cy="216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6746956" y="3231672"/>
            <a:ext cx="244458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Értelmezés</a:t>
            </a:r>
          </a:p>
          <a:p>
            <a:pPr algn="ctr"/>
            <a:r>
              <a:rPr lang="hu-HU" sz="2800" dirty="0" err="1" smtClean="0"/>
              <a:t>Öszefoglalás</a:t>
            </a:r>
            <a:endParaRPr lang="hu-HU" sz="2800" dirty="0" smtClean="0"/>
          </a:p>
          <a:p>
            <a:pPr algn="ctr"/>
            <a:r>
              <a:rPr lang="hu-HU" sz="2800" dirty="0" smtClean="0"/>
              <a:t>Köszönet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46806" y="1683703"/>
            <a:ext cx="234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2-3</a:t>
            </a:r>
            <a:r>
              <a:rPr lang="en-US" sz="2000" b="1" dirty="0">
                <a:solidFill>
                  <a:srgbClr val="C00000"/>
                </a:solidFill>
              </a:rPr>
              <a:t> perc, </a:t>
            </a:r>
            <a:r>
              <a:rPr lang="hu-HU" sz="2000" b="1" dirty="0">
                <a:solidFill>
                  <a:srgbClr val="C00000"/>
                </a:solidFill>
              </a:rPr>
              <a:t>2-4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ábra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383" y="360503"/>
            <a:ext cx="1246026" cy="13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9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4388" y="3358445"/>
            <a:ext cx="87832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 sz="3200" b="1" dirty="0"/>
              <a:t>nagyon </a:t>
            </a:r>
            <a:r>
              <a:rPr lang="en-US" sz="3200" b="1" dirty="0" err="1"/>
              <a:t>hozzáértők</a:t>
            </a:r>
            <a:r>
              <a:rPr lang="en-US" sz="3200" b="1" dirty="0"/>
              <a:t> </a:t>
            </a:r>
            <a:r>
              <a:rPr lang="en-US" sz="3200" dirty="0" err="1"/>
              <a:t>számára</a:t>
            </a:r>
            <a:r>
              <a:rPr lang="en-US" sz="3200" dirty="0"/>
              <a:t> </a:t>
            </a:r>
            <a:r>
              <a:rPr lang="en-US" sz="3200" dirty="0" err="1"/>
              <a:t>érthető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hu-HU" sz="3200" dirty="0"/>
              <a:t>l</a:t>
            </a:r>
            <a:r>
              <a:rPr lang="en-US" sz="3200" dirty="0" err="1"/>
              <a:t>ehet</a:t>
            </a:r>
            <a:r>
              <a:rPr lang="en-US" sz="3200" dirty="0"/>
              <a:t> </a:t>
            </a:r>
            <a:r>
              <a:rPr lang="en-US" sz="3200" dirty="0" err="1"/>
              <a:t>spekulálni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hu-HU" sz="3200" dirty="0"/>
              <a:t>„</a:t>
            </a:r>
            <a:r>
              <a:rPr lang="en-US" sz="3200" dirty="0"/>
              <a:t>take home message</a:t>
            </a:r>
            <a:r>
              <a:rPr lang="en-US" sz="3200" dirty="0" smtClean="0"/>
              <a:t>”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err="1"/>
              <a:t>k</a:t>
            </a:r>
            <a:r>
              <a:rPr lang="en-US" sz="3200" dirty="0" err="1" smtClean="0"/>
              <a:t>öszönet</a:t>
            </a:r>
            <a:r>
              <a:rPr lang="en-US" sz="3200" dirty="0" smtClean="0"/>
              <a:t> </a:t>
            </a:r>
            <a:r>
              <a:rPr lang="en-US" sz="3200" dirty="0" err="1" smtClean="0"/>
              <a:t>tanárnak</a:t>
            </a:r>
            <a:r>
              <a:rPr lang="en-US" sz="3200" dirty="0" smtClean="0"/>
              <a:t>, </a:t>
            </a:r>
            <a:r>
              <a:rPr lang="en-US" sz="3200" dirty="0" err="1" smtClean="0"/>
              <a:t>kollégáknak</a:t>
            </a:r>
            <a:r>
              <a:rPr lang="en-US" sz="3200" dirty="0" smtClean="0"/>
              <a:t>, </a:t>
            </a:r>
            <a:r>
              <a:rPr lang="en-US" sz="3200" dirty="0" err="1" smtClean="0"/>
              <a:t>alanyoknak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878728" y="1709166"/>
            <a:ext cx="234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2-3</a:t>
            </a:r>
            <a:r>
              <a:rPr lang="en-US" sz="2000" b="1" dirty="0">
                <a:solidFill>
                  <a:srgbClr val="C00000"/>
                </a:solidFill>
              </a:rPr>
              <a:t> perc, </a:t>
            </a:r>
            <a:r>
              <a:rPr lang="hu-HU" sz="2000" b="1" dirty="0">
                <a:solidFill>
                  <a:srgbClr val="C00000"/>
                </a:solidFill>
              </a:rPr>
              <a:t>2-4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ábra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383" y="360503"/>
            <a:ext cx="1246026" cy="13127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131621" y="2262362"/>
            <a:ext cx="1953591" cy="865733"/>
            <a:chOff x="2279189" y="649300"/>
            <a:chExt cx="1953591" cy="86573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279189" y="649300"/>
              <a:ext cx="1953591" cy="8657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21451" y="691562"/>
              <a:ext cx="1869067" cy="78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3700" kern="1200" dirty="0"/>
                <a:t>vége</a:t>
              </a:r>
              <a:endParaRPr lang="en-US" sz="37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4343713" y="1632222"/>
            <a:ext cx="244458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Értelmezés</a:t>
            </a:r>
          </a:p>
          <a:p>
            <a:pPr algn="ctr"/>
            <a:r>
              <a:rPr lang="hu-HU" sz="2800" dirty="0" smtClean="0"/>
              <a:t>Összefoglalás</a:t>
            </a:r>
          </a:p>
          <a:p>
            <a:pPr algn="ctr"/>
            <a:r>
              <a:rPr lang="hu-HU" sz="2800" dirty="0" smtClean="0"/>
              <a:t>Köszönet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5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49068"/>
          </a:xfrm>
        </p:spPr>
        <p:txBody>
          <a:bodyPr/>
          <a:lstStyle/>
          <a:p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rakjam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ábrákat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978" y="2147293"/>
            <a:ext cx="16001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perc</a:t>
            </a:r>
            <a:endParaRPr lang="hu-HU" sz="2800" b="1" dirty="0">
              <a:solidFill>
                <a:srgbClr val="C00000"/>
              </a:solidFill>
            </a:endParaRPr>
          </a:p>
          <a:p>
            <a:pPr algn="ctr"/>
            <a:r>
              <a:rPr lang="hu-HU" sz="2800" b="1" dirty="0">
                <a:solidFill>
                  <a:srgbClr val="C00000"/>
                </a:solidFill>
              </a:rPr>
              <a:t>2-3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ábra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5455" y="3086786"/>
            <a:ext cx="1953591" cy="865733"/>
            <a:chOff x="2279189" y="649300"/>
            <a:chExt cx="1953591" cy="86573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279189" y="649300"/>
              <a:ext cx="1953591" cy="8657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21451" y="691562"/>
              <a:ext cx="1869067" cy="78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3700" kern="1200" dirty="0"/>
                <a:t>eleje</a:t>
              </a:r>
              <a:endParaRPr lang="en-US" sz="37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99208" y="2118002"/>
            <a:ext cx="16001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</a:rPr>
              <a:t>2-3</a:t>
            </a:r>
            <a:r>
              <a:rPr lang="en-US" sz="2800" b="1" dirty="0">
                <a:solidFill>
                  <a:srgbClr val="C00000"/>
                </a:solidFill>
              </a:rPr>
              <a:t> perc</a:t>
            </a:r>
            <a:endParaRPr lang="hu-HU" sz="2800" b="1" dirty="0">
              <a:solidFill>
                <a:srgbClr val="C00000"/>
              </a:solidFill>
            </a:endParaRPr>
          </a:p>
          <a:p>
            <a:pPr algn="ctr"/>
            <a:r>
              <a:rPr lang="hu-HU" sz="2800" b="1" dirty="0">
                <a:solidFill>
                  <a:srgbClr val="C00000"/>
                </a:solidFill>
              </a:rPr>
              <a:t>2-4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ábra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235" y="151889"/>
            <a:ext cx="1246026" cy="131277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00548" y="3086786"/>
            <a:ext cx="1953591" cy="865733"/>
            <a:chOff x="2279189" y="649300"/>
            <a:chExt cx="1953591" cy="865733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279189" y="649300"/>
              <a:ext cx="1953591" cy="8657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/>
            <p:cNvSpPr txBox="1"/>
            <p:nvPr/>
          </p:nvSpPr>
          <p:spPr>
            <a:xfrm>
              <a:off x="2321451" y="691562"/>
              <a:ext cx="1869067" cy="78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3700" kern="1200" dirty="0"/>
                <a:t>vége</a:t>
              </a:r>
              <a:endParaRPr lang="en-US" sz="37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10263" y="2147293"/>
            <a:ext cx="16001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 perc</a:t>
            </a:r>
            <a:endParaRPr lang="hu-HU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6-8 </a:t>
            </a:r>
            <a:r>
              <a:rPr lang="en-US" sz="2800" b="1" dirty="0" err="1">
                <a:solidFill>
                  <a:srgbClr val="C00000"/>
                </a:solidFill>
              </a:rPr>
              <a:t>ábra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94400" y="3086786"/>
            <a:ext cx="1953591" cy="865733"/>
            <a:chOff x="2279189" y="649300"/>
            <a:chExt cx="1953591" cy="865733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2279189" y="649300"/>
              <a:ext cx="1953591" cy="8657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/>
            <p:cNvSpPr txBox="1"/>
            <p:nvPr/>
          </p:nvSpPr>
          <p:spPr>
            <a:xfrm>
              <a:off x="2321451" y="691562"/>
              <a:ext cx="1869067" cy="78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 err="1"/>
                <a:t>közepe</a:t>
              </a:r>
              <a:endParaRPr lang="en-US" sz="3700" kern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9659940" y="2544511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2-3</a:t>
            </a:r>
            <a:r>
              <a:rPr lang="en-US" sz="2800" b="1" dirty="0">
                <a:solidFill>
                  <a:srgbClr val="C00000"/>
                </a:solidFill>
              </a:rPr>
              <a:t> perc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35496" y="3115362"/>
            <a:ext cx="240033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kérdések</a:t>
            </a:r>
            <a:endParaRPr lang="hu-H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96" y="4107473"/>
            <a:ext cx="2444708" cy="8535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51871" y="4164625"/>
            <a:ext cx="2923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prstClr val="black"/>
                </a:solidFill>
              </a:rPr>
              <a:t>szakemberek</a:t>
            </a:r>
            <a:endParaRPr lang="hu-HU" dirty="0"/>
          </a:p>
        </p:txBody>
      </p:sp>
      <p:sp>
        <p:nvSpPr>
          <p:cNvPr id="29" name="Rectangle 28"/>
          <p:cNvSpPr/>
          <p:nvPr/>
        </p:nvSpPr>
        <p:spPr>
          <a:xfrm>
            <a:off x="6408603" y="4105605"/>
            <a:ext cx="27374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b="1" dirty="0">
                <a:solidFill>
                  <a:prstClr val="black"/>
                </a:solidFill>
              </a:rPr>
              <a:t>nagyon</a:t>
            </a:r>
          </a:p>
          <a:p>
            <a:r>
              <a:rPr lang="hu-HU" sz="3200" b="1" dirty="0">
                <a:solidFill>
                  <a:prstClr val="black"/>
                </a:solidFill>
              </a:rPr>
              <a:t>  </a:t>
            </a:r>
            <a:r>
              <a:rPr lang="en-US" sz="3200" b="1" dirty="0" err="1">
                <a:solidFill>
                  <a:prstClr val="black"/>
                </a:solidFill>
              </a:rPr>
              <a:t>hozzáértők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427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4" grpId="0"/>
      <p:bldP spid="2" grpId="0" animBg="1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Miről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szeretnék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(k)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fogok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rakjam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össze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ábrákról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(ne)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tegyek az előadás előtt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ötperces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történet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1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4" y="484632"/>
            <a:ext cx="7544021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három</a:t>
            </a:r>
            <a:r>
              <a:rPr lang="en-US" sz="3200" dirty="0" smtClean="0"/>
              <a:t> </a:t>
            </a:r>
            <a:r>
              <a:rPr lang="en-US" sz="3200" dirty="0" err="1" smtClean="0"/>
              <a:t>aranyszabály</a:t>
            </a:r>
            <a:endParaRPr lang="hu-HU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84340" y="2308444"/>
            <a:ext cx="3544034" cy="40507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kevesebb több</a:t>
            </a:r>
            <a:endParaRPr lang="hu-HU" sz="2800" dirty="0"/>
          </a:p>
          <a:p>
            <a:pPr marL="514350" indent="-514350">
              <a:buFont typeface="+mj-lt"/>
              <a:buAutoNum type="arabicPeriod"/>
            </a:pPr>
            <a:endParaRPr lang="hu-HU" sz="2800" dirty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kevesebb több</a:t>
            </a:r>
            <a:endParaRPr lang="hu-HU" sz="2800" dirty="0"/>
          </a:p>
          <a:p>
            <a:pPr marL="514350" indent="-514350">
              <a:buFont typeface="+mj-lt"/>
              <a:buAutoNum type="arabicPeriod"/>
            </a:pPr>
            <a:endParaRPr lang="hu-HU" sz="2800" dirty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kevesebb több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482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23" y="1729580"/>
            <a:ext cx="4521676" cy="3391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Az ábrákról még</a:t>
            </a:r>
            <a:endParaRPr lang="hu-HU" sz="320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hu-HU" sz="2800" dirty="0"/>
              <a:t>Vegyes nyelv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/>
              <a:t>Rossz betűkontraszt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/>
              <a:t>Triviális tartalom</a:t>
            </a:r>
            <a:endParaRPr lang="en-US" sz="2800" dirty="0"/>
          </a:p>
        </p:txBody>
      </p:sp>
      <p:sp>
        <p:nvSpPr>
          <p:cNvPr id="7" name="Multiplication Sign 6"/>
          <p:cNvSpPr/>
          <p:nvPr/>
        </p:nvSpPr>
        <p:spPr>
          <a:xfrm>
            <a:off x="-685800" y="-1428750"/>
            <a:ext cx="9429750" cy="9658350"/>
          </a:xfrm>
          <a:prstGeom prst="mathMultiply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266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58" y="1581149"/>
            <a:ext cx="5490144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ábrákról</a:t>
            </a:r>
            <a:r>
              <a:rPr lang="en-US" sz="3200" dirty="0"/>
              <a:t> </a:t>
            </a:r>
            <a:r>
              <a:rPr lang="en-US" sz="3200" dirty="0" err="1"/>
              <a:t>még</a:t>
            </a:r>
            <a:endParaRPr lang="hu-HU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hu-HU" sz="2800" dirty="0"/>
              <a:t>Olvashatatlan betűk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/>
              <a:t>Nincs cím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/>
              <a:t>Értelmezhetetlen tartalom</a:t>
            </a:r>
            <a:endParaRPr lang="en-US" sz="2800" dirty="0"/>
          </a:p>
        </p:txBody>
      </p:sp>
      <p:sp>
        <p:nvSpPr>
          <p:cNvPr id="7" name="Multiplication Sign 6"/>
          <p:cNvSpPr/>
          <p:nvPr/>
        </p:nvSpPr>
        <p:spPr>
          <a:xfrm>
            <a:off x="-857250" y="-1466850"/>
            <a:ext cx="9429750" cy="9658350"/>
          </a:xfrm>
          <a:prstGeom prst="mathMultiply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75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290" y="71627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3200" dirty="0"/>
              <a:t>A JÓ GRAFIKON: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086290" y="1091876"/>
            <a:ext cx="3544034" cy="4050792"/>
          </a:xfrm>
        </p:spPr>
        <p:txBody>
          <a:bodyPr>
            <a:noAutofit/>
          </a:bodyPr>
          <a:lstStyle/>
          <a:p>
            <a:endParaRPr lang="hu-HU" sz="2400" dirty="0"/>
          </a:p>
          <a:p>
            <a:r>
              <a:rPr lang="hu-HU" sz="2400" dirty="0"/>
              <a:t>Olvasható feliratok</a:t>
            </a:r>
          </a:p>
          <a:p>
            <a:r>
              <a:rPr lang="hu-HU" sz="2400" dirty="0"/>
              <a:t>Tengelyek fel vannak címkézve (egységekkel együtt)</a:t>
            </a:r>
          </a:p>
          <a:p>
            <a:r>
              <a:rPr lang="hu-HU" sz="2400" dirty="0"/>
              <a:t>A cím sugallja az összefüggést</a:t>
            </a:r>
          </a:p>
          <a:p>
            <a:r>
              <a:rPr lang="hu-HU" sz="2400" dirty="0"/>
              <a:t>Adatpontok jól láthatók</a:t>
            </a:r>
          </a:p>
          <a:p>
            <a:r>
              <a:rPr lang="hu-HU" sz="2400" b="1" dirty="0"/>
              <a:t>Szórás</a:t>
            </a:r>
            <a:r>
              <a:rPr lang="hu-HU" sz="2400" dirty="0"/>
              <a:t> fel van tüntetve</a:t>
            </a:r>
          </a:p>
          <a:p>
            <a:r>
              <a:rPr lang="hu-HU" sz="2400" dirty="0"/>
              <a:t>Szignifikancia fel van tüntetve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80" y="876299"/>
            <a:ext cx="5486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6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Miről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szeretnék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(k)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fogok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rakjam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össze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ábrákról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mit </a:t>
            </a:r>
            <a:r>
              <a:rPr lang="en-US" dirty="0" err="1">
                <a:solidFill>
                  <a:schemeClr val="tx1"/>
                </a:solidFill>
              </a:rPr>
              <a:t>mondjak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(ne)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tegyek az előadás előtt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ötperces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történet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16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1780" y="1564040"/>
            <a:ext cx="905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előadó</a:t>
            </a:r>
            <a:r>
              <a:rPr lang="en-US" sz="4400" dirty="0"/>
              <a:t> </a:t>
            </a:r>
            <a:r>
              <a:rPr lang="hu-HU" sz="4400" dirty="0"/>
              <a:t>=</a:t>
            </a:r>
            <a:r>
              <a:rPr lang="en-US" sz="4400" dirty="0"/>
              <a:t> </a:t>
            </a:r>
            <a:r>
              <a:rPr lang="en-US" sz="4400" dirty="0" err="1"/>
              <a:t>két</a:t>
            </a:r>
            <a:r>
              <a:rPr lang="en-US" sz="4400" dirty="0"/>
              <a:t> </a:t>
            </a:r>
            <a:r>
              <a:rPr lang="en-US" sz="4400" dirty="0" err="1"/>
              <a:t>lábon</a:t>
            </a:r>
            <a:r>
              <a:rPr lang="en-US" sz="4400" dirty="0"/>
              <a:t> </a:t>
            </a:r>
            <a:r>
              <a:rPr lang="en-US" sz="4400" dirty="0" err="1"/>
              <a:t>járó</a:t>
            </a:r>
            <a:r>
              <a:rPr lang="en-US" sz="4400" dirty="0"/>
              <a:t> </a:t>
            </a:r>
            <a:r>
              <a:rPr lang="en-US" sz="4400" dirty="0" err="1"/>
              <a:t>ábrafelirat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37" y="2430315"/>
            <a:ext cx="2225802" cy="316558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16454036">
            <a:off x="-723395" y="2240086"/>
            <a:ext cx="5080000" cy="3546041"/>
          </a:xfrm>
          <a:prstGeom prst="cloudCallout">
            <a:avLst>
              <a:gd name="adj1" fmla="val 11224"/>
              <a:gd name="adj2" fmla="val 9152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068" y="2828814"/>
            <a:ext cx="3423186" cy="1932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4" name="Rectangle 3"/>
          <p:cNvSpPr/>
          <p:nvPr/>
        </p:nvSpPr>
        <p:spPr>
          <a:xfrm>
            <a:off x="2911780" y="34543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cap="all" smtClean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mit </a:t>
            </a:r>
            <a:r>
              <a:rPr lang="en-US" sz="4400" cap="all" dirty="0" err="1" smtClean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mondjak</a:t>
            </a:r>
            <a:r>
              <a:rPr lang="en-US" sz="4400" cap="all" dirty="0" smtClean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?</a:t>
            </a:r>
            <a:r>
              <a:rPr lang="en-US" sz="4400" cap="all" dirty="0" smtClean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/>
            </a:r>
            <a:br>
              <a:rPr lang="en-US" sz="4400" cap="all" dirty="0" smtClean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4400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Miről</a:t>
            </a:r>
            <a:r>
              <a:rPr lang="en-US" dirty="0"/>
              <a:t> Is </a:t>
            </a:r>
            <a:r>
              <a:rPr lang="en-US" dirty="0" err="1"/>
              <a:t>szeretnék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(k)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fogok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rakjam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össze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ábrákról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(ne)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tegyek az előadás előtt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ötperces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történet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7453" y="788793"/>
            <a:ext cx="602120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  <a:r>
              <a:rPr lang="hu-HU" sz="4400" dirty="0" smtClean="0"/>
              <a:t>mi az ábrán van: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a</a:t>
            </a:r>
            <a:r>
              <a:rPr lang="hu-HU" sz="3600" dirty="0" err="1" smtClean="0"/>
              <a:t>datábrákon</a:t>
            </a:r>
            <a:r>
              <a:rPr lang="hu-HU" sz="3600" dirty="0" smtClean="0"/>
              <a:t> a tengelyek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a</a:t>
            </a:r>
            <a:r>
              <a:rPr lang="hu-HU" sz="3600" dirty="0" smtClean="0"/>
              <a:t> fontos részletek</a:t>
            </a:r>
          </a:p>
          <a:p>
            <a:pPr marL="571500" indent="-571500">
              <a:buFont typeface="Arial" charset="0"/>
              <a:buChar char="•"/>
            </a:pPr>
            <a:r>
              <a:rPr lang="hu-HU" sz="3600" dirty="0" smtClean="0"/>
              <a:t>összefüggések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14" y="996611"/>
            <a:ext cx="3423186" cy="1932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389831" y="4224720"/>
            <a:ext cx="451546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</a:t>
            </a:r>
            <a:r>
              <a:rPr lang="hu-HU" sz="4400" dirty="0" smtClean="0">
                <a:solidFill>
                  <a:srgbClr val="C00000"/>
                </a:solidFill>
              </a:rPr>
              <a:t>mi kerülendő: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hu-HU" sz="3600" dirty="0" smtClean="0">
                <a:solidFill>
                  <a:srgbClr val="C00000"/>
                </a:solidFill>
              </a:rPr>
              <a:t>z ábráról olvasni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57453" y="6551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cap="all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mit </a:t>
            </a:r>
            <a:r>
              <a:rPr lang="en-US" sz="4400" cap="all" dirty="0" err="1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mondjak</a:t>
            </a:r>
            <a:r>
              <a:rPr lang="en-US" sz="4400" cap="all" dirty="0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?</a:t>
            </a:r>
            <a:r>
              <a:rPr lang="en-US" sz="4400" cap="all" dirty="0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/>
            </a:r>
            <a:br>
              <a:rPr lang="en-US" sz="4400" cap="all" dirty="0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4400" cap="all" dirty="0">
              <a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2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Miről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szeretnék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(k)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fogok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rakjam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össze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ábrákról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Hogyan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mondjam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(ne)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tegyek az előadás előtt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ötperces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történet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4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64" y="3344715"/>
            <a:ext cx="2225802" cy="3165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0946" y="251560"/>
            <a:ext cx="78139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a </a:t>
            </a:r>
            <a:r>
              <a:rPr lang="en-US" sz="3600" dirty="0" err="1" smtClean="0"/>
              <a:t>közönség</a:t>
            </a:r>
            <a:r>
              <a:rPr lang="en-US" sz="3600" dirty="0" smtClean="0"/>
              <a:t> </a:t>
            </a:r>
            <a:r>
              <a:rPr lang="en-US" sz="3600" dirty="0" err="1" smtClean="0"/>
              <a:t>felé</a:t>
            </a:r>
            <a:r>
              <a:rPr lang="en-US" sz="3600" dirty="0" smtClean="0"/>
              <a:t> </a:t>
            </a:r>
            <a:r>
              <a:rPr lang="en-US" sz="3600" dirty="0" err="1" smtClean="0"/>
              <a:t>fordulva</a:t>
            </a: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/>
              <a:t>f</a:t>
            </a:r>
            <a:r>
              <a:rPr lang="en-US" sz="3600" dirty="0" err="1" smtClean="0"/>
              <a:t>ejből</a:t>
            </a:r>
            <a:r>
              <a:rPr lang="en-US" sz="3600" dirty="0" smtClean="0"/>
              <a:t> (</a:t>
            </a:r>
            <a:r>
              <a:rPr lang="en-US" sz="3600" dirty="0" err="1" smtClean="0"/>
              <a:t>kis</a:t>
            </a:r>
            <a:r>
              <a:rPr lang="en-US" sz="3600" dirty="0" smtClean="0"/>
              <a:t> </a:t>
            </a:r>
            <a:r>
              <a:rPr lang="en-US" sz="3600" dirty="0" err="1" smtClean="0"/>
              <a:t>cédula</a:t>
            </a:r>
            <a:r>
              <a:rPr lang="en-US" sz="3600" dirty="0" smtClean="0"/>
              <a:t> </a:t>
            </a:r>
            <a:r>
              <a:rPr lang="en-US" sz="3600" dirty="0" err="1" smtClean="0"/>
              <a:t>lehet</a:t>
            </a:r>
            <a:r>
              <a:rPr lang="en-US" sz="3600" dirty="0" smtClean="0"/>
              <a:t> a </a:t>
            </a:r>
            <a:r>
              <a:rPr lang="en-US" sz="3600" dirty="0" err="1" smtClean="0"/>
              <a:t>kézben</a:t>
            </a:r>
            <a:r>
              <a:rPr lang="en-US" sz="3600" dirty="0" smtClean="0"/>
              <a:t>)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/>
              <a:t>l</a:t>
            </a:r>
            <a:r>
              <a:rPr lang="en-US" sz="3600" dirty="0" err="1" smtClean="0"/>
              <a:t>ézer</a:t>
            </a:r>
            <a:r>
              <a:rPr lang="en-US" sz="3600" dirty="0" smtClean="0"/>
              <a:t> “pointer”-el (de </a:t>
            </a:r>
            <a:r>
              <a:rPr lang="en-US" sz="3600" dirty="0" err="1" smtClean="0"/>
              <a:t>csak</a:t>
            </a:r>
            <a:r>
              <a:rPr lang="en-US" sz="3600" dirty="0" smtClean="0"/>
              <a:t> ha </a:t>
            </a:r>
            <a:r>
              <a:rPr lang="en-US" sz="3600" dirty="0" err="1" smtClean="0"/>
              <a:t>nem</a:t>
            </a:r>
            <a:r>
              <a:rPr lang="en-US" sz="3600" dirty="0" smtClean="0"/>
              <a:t> </a:t>
            </a:r>
            <a:r>
              <a:rPr lang="en-US" sz="3600" dirty="0" err="1" smtClean="0"/>
              <a:t>remeg</a:t>
            </a:r>
            <a:r>
              <a:rPr lang="en-US" sz="3600" dirty="0" smtClean="0"/>
              <a:t> a </a:t>
            </a:r>
            <a:r>
              <a:rPr lang="en-US" sz="3600" dirty="0" err="1" smtClean="0"/>
              <a:t>kéz</a:t>
            </a:r>
            <a:r>
              <a:rPr lang="en-US" sz="3600" dirty="0" smtClean="0"/>
              <a:t>)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/>
              <a:t>l</a:t>
            </a:r>
            <a:r>
              <a:rPr lang="en-US" sz="3600" dirty="0" err="1" smtClean="0"/>
              <a:t>assan</a:t>
            </a:r>
            <a:r>
              <a:rPr lang="en-US" sz="3600" dirty="0" smtClean="0"/>
              <a:t> (a </a:t>
            </a:r>
            <a:r>
              <a:rPr lang="en-US" sz="3600" dirty="0" err="1" smtClean="0"/>
              <a:t>hallgatóság</a:t>
            </a:r>
            <a:r>
              <a:rPr lang="en-US" sz="3600" dirty="0" smtClean="0"/>
              <a:t> </a:t>
            </a:r>
            <a:r>
              <a:rPr lang="en-US" sz="3600" dirty="0" err="1" smtClean="0"/>
              <a:t>közben</a:t>
            </a:r>
            <a:r>
              <a:rPr lang="en-US" sz="3600" dirty="0" smtClean="0"/>
              <a:t> </a:t>
            </a:r>
            <a:r>
              <a:rPr lang="en-US" sz="3600" dirty="0" err="1" smtClean="0"/>
              <a:t>nézi</a:t>
            </a:r>
            <a:r>
              <a:rPr lang="en-US" sz="3600" dirty="0" smtClean="0"/>
              <a:t> </a:t>
            </a:r>
            <a:r>
              <a:rPr lang="en-US" sz="3600" dirty="0" err="1" smtClean="0"/>
              <a:t>az</a:t>
            </a:r>
            <a:r>
              <a:rPr lang="en-US" sz="3600" dirty="0" smtClean="0"/>
              <a:t> </a:t>
            </a:r>
            <a:r>
              <a:rPr lang="en-US" sz="3600" dirty="0" err="1" smtClean="0"/>
              <a:t>ábrát</a:t>
            </a:r>
            <a:r>
              <a:rPr lang="en-US" sz="3600" dirty="0" smtClean="0"/>
              <a:t> is!)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HANGOSAN ÉS LELKESEN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3264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cap="all" smtClean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HOGYAN MONDJAM?</a:t>
            </a:r>
            <a:r>
              <a:rPr lang="en-US" sz="4400" cap="all" dirty="0" smtClean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/>
            </a:r>
            <a:br>
              <a:rPr lang="en-US" sz="4400" cap="all" dirty="0" smtClean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4400" cap="all" dirty="0">
              <a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Miről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szeretnék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(k)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fogok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rakjam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össze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ábrákról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Mit (ne) </a:t>
            </a:r>
            <a:r>
              <a:rPr lang="hu-HU" dirty="0">
                <a:solidFill>
                  <a:schemeClr val="tx1"/>
                </a:solidFill>
              </a:rPr>
              <a:t>tegyek az előadás előtt</a:t>
            </a:r>
            <a:r>
              <a:rPr lang="en-US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ötperces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történet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77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64" y="3344715"/>
            <a:ext cx="2225802" cy="3165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7163" y="1396426"/>
            <a:ext cx="9074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GYAKORLÁS!!!!! </a:t>
            </a:r>
          </a:p>
          <a:p>
            <a:r>
              <a:rPr lang="en-US" sz="3600" dirty="0" err="1" smtClean="0"/>
              <a:t>minél</a:t>
            </a:r>
            <a:r>
              <a:rPr lang="en-US" sz="3600" dirty="0" smtClean="0"/>
              <a:t> </a:t>
            </a:r>
            <a:r>
              <a:rPr lang="en-US" sz="3600" dirty="0" err="1" smtClean="0"/>
              <a:t>rövidebb</a:t>
            </a:r>
            <a:r>
              <a:rPr lang="en-US" sz="3600" dirty="0" smtClean="0"/>
              <a:t> </a:t>
            </a:r>
            <a:r>
              <a:rPr lang="en-US" sz="3600" dirty="0" err="1" smtClean="0"/>
              <a:t>az</a:t>
            </a:r>
            <a:r>
              <a:rPr lang="en-US" sz="3600" dirty="0" smtClean="0"/>
              <a:t> </a:t>
            </a:r>
            <a:r>
              <a:rPr lang="en-US" sz="3600" dirty="0" err="1" smtClean="0"/>
              <a:t>előadás</a:t>
            </a:r>
            <a:r>
              <a:rPr lang="en-US" sz="3600" dirty="0" smtClean="0"/>
              <a:t>, </a:t>
            </a:r>
            <a:r>
              <a:rPr lang="en-US" sz="3600" dirty="0" err="1" smtClean="0"/>
              <a:t>annál</a:t>
            </a:r>
            <a:r>
              <a:rPr lang="en-US" sz="3600" dirty="0" smtClean="0"/>
              <a:t> </a:t>
            </a:r>
            <a:r>
              <a:rPr lang="en-US" sz="3600" dirty="0" err="1" smtClean="0"/>
              <a:t>többször</a:t>
            </a: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81859" y="251752"/>
            <a:ext cx="854875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Mit (ne) </a:t>
            </a:r>
            <a:r>
              <a:rPr lang="hu-HU" sz="4900" cap="all" dirty="0">
                <a:solidFill>
                  <a:prstClr val="black"/>
                </a:solidFill>
                <a:latin typeface="Rockwell Condensed" panose="02060603050405020104"/>
              </a:rPr>
              <a:t>tegyek az előadás előtt</a:t>
            </a:r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34" y="2785234"/>
            <a:ext cx="1127357" cy="1320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749" y="2776597"/>
            <a:ext cx="1327611" cy="1349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625" y="2816464"/>
            <a:ext cx="1246026" cy="1312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259" y="2792651"/>
            <a:ext cx="1157024" cy="1312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2861" y="4300140"/>
            <a:ext cx="2193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l</a:t>
            </a:r>
            <a:r>
              <a:rPr lang="en-US" sz="3600" dirty="0" err="1" smtClean="0">
                <a:solidFill>
                  <a:srgbClr val="C00000"/>
                </a:solidFill>
              </a:rPr>
              <a:t>egalább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1x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150960" y="4300140"/>
            <a:ext cx="1103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2-3x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908976" y="4300140"/>
            <a:ext cx="1603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</a:rPr>
              <a:t>15-20x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0094259" y="4253973"/>
            <a:ext cx="1603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20-30x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8082750" y="5342245"/>
            <a:ext cx="3095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TÉNYLEG!!!!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83381" y="1669434"/>
            <a:ext cx="7301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MIT VEGYEK FEL?</a:t>
            </a:r>
          </a:p>
          <a:p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“smart casual” </a:t>
            </a:r>
            <a:r>
              <a:rPr lang="en-US" sz="3600" dirty="0" err="1" smtClean="0"/>
              <a:t>vagy</a:t>
            </a:r>
            <a:r>
              <a:rPr lang="en-US" sz="3600" dirty="0" smtClean="0"/>
              <a:t> “</a:t>
            </a:r>
            <a:r>
              <a:rPr lang="en-US" sz="3600" dirty="0" err="1" smtClean="0"/>
              <a:t>business”öltözék</a:t>
            </a: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/>
              <a:t>k</a:t>
            </a:r>
            <a:r>
              <a:rPr lang="en-US" sz="3600" dirty="0" err="1" smtClean="0"/>
              <a:t>ényelmes</a:t>
            </a:r>
            <a:r>
              <a:rPr lang="en-US" sz="3600" dirty="0" smtClean="0"/>
              <a:t> 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81859" y="251752"/>
            <a:ext cx="854875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Mit (ne) </a:t>
            </a:r>
            <a:r>
              <a:rPr lang="hu-HU" sz="4900" cap="all" dirty="0">
                <a:solidFill>
                  <a:prstClr val="black"/>
                </a:solidFill>
                <a:latin typeface="Rockwell Condensed" panose="02060603050405020104"/>
              </a:rPr>
              <a:t>tegyek az előadás előtt</a:t>
            </a:r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59" y="1672733"/>
            <a:ext cx="3827736" cy="4136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5687" y="4058194"/>
            <a:ext cx="1069845" cy="27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0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1859" y="1607090"/>
            <a:ext cx="9074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HELYSZÍN</a:t>
            </a:r>
          </a:p>
          <a:p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/>
              <a:t>előre</a:t>
            </a:r>
            <a:r>
              <a:rPr lang="en-US" sz="3600" dirty="0" smtClean="0"/>
              <a:t> </a:t>
            </a:r>
            <a:r>
              <a:rPr lang="en-US" sz="3600" dirty="0" err="1" smtClean="0"/>
              <a:t>megnézni</a:t>
            </a: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/>
              <a:t>kipróbálni</a:t>
            </a:r>
            <a:r>
              <a:rPr lang="en-US" sz="3600" dirty="0" smtClean="0"/>
              <a:t> a </a:t>
            </a:r>
            <a:r>
              <a:rPr lang="en-US" sz="3600" dirty="0" err="1" smtClean="0"/>
              <a:t>technikát</a:t>
            </a: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/>
              <a:t>helyi</a:t>
            </a:r>
            <a:r>
              <a:rPr lang="en-US" sz="3600" dirty="0" smtClean="0"/>
              <a:t> </a:t>
            </a:r>
            <a:r>
              <a:rPr lang="en-US" sz="3600" dirty="0" err="1" smtClean="0"/>
              <a:t>számítógépen</a:t>
            </a:r>
            <a:r>
              <a:rPr lang="en-US" sz="3600" dirty="0" smtClean="0"/>
              <a:t> </a:t>
            </a:r>
            <a:r>
              <a:rPr lang="en-US" sz="3600" dirty="0" err="1" smtClean="0"/>
              <a:t>megnézni</a:t>
            </a:r>
            <a:r>
              <a:rPr lang="en-US" sz="3600" dirty="0" smtClean="0"/>
              <a:t>, </a:t>
            </a:r>
            <a:r>
              <a:rPr lang="en-US" sz="3600" dirty="0" err="1" smtClean="0"/>
              <a:t>hogy</a:t>
            </a:r>
            <a:r>
              <a:rPr lang="en-US" sz="3600" dirty="0" smtClean="0"/>
              <a:t> </a:t>
            </a:r>
            <a:r>
              <a:rPr lang="en-US" sz="3600" dirty="0" err="1" smtClean="0"/>
              <a:t>működnek</a:t>
            </a:r>
            <a:r>
              <a:rPr lang="en-US" sz="3600" dirty="0" smtClean="0"/>
              <a:t>-e </a:t>
            </a:r>
            <a:r>
              <a:rPr lang="en-US" sz="3600" dirty="0" err="1" smtClean="0"/>
              <a:t>az</a:t>
            </a:r>
            <a:r>
              <a:rPr lang="en-US" sz="3600" dirty="0" smtClean="0"/>
              <a:t> </a:t>
            </a:r>
            <a:r>
              <a:rPr lang="en-US" sz="3600" dirty="0" err="1" smtClean="0"/>
              <a:t>animációk</a:t>
            </a:r>
            <a:r>
              <a:rPr lang="en-US" sz="3600" dirty="0" smtClean="0"/>
              <a:t>, </a:t>
            </a:r>
            <a:r>
              <a:rPr lang="en-US" sz="3600" dirty="0" err="1" smtClean="0"/>
              <a:t>stb</a:t>
            </a: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/>
              <a:t>előadást</a:t>
            </a:r>
            <a:r>
              <a:rPr lang="en-US" sz="3600" dirty="0" smtClean="0"/>
              <a:t> </a:t>
            </a:r>
            <a:r>
              <a:rPr lang="en-US" sz="3600" dirty="0" err="1" smtClean="0"/>
              <a:t>előre</a:t>
            </a:r>
            <a:r>
              <a:rPr lang="en-US" sz="3600" dirty="0" smtClean="0"/>
              <a:t> </a:t>
            </a:r>
            <a:r>
              <a:rPr lang="en-US" sz="3600" dirty="0" err="1" smtClean="0"/>
              <a:t>elehelyezni</a:t>
            </a:r>
            <a:r>
              <a:rPr lang="en-US" sz="3600" dirty="0" smtClean="0"/>
              <a:t> a </a:t>
            </a:r>
            <a:r>
              <a:rPr lang="en-US" sz="3600" dirty="0" err="1" smtClean="0"/>
              <a:t>gépen</a:t>
            </a: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81859" y="251752"/>
            <a:ext cx="854875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Mit (ne) </a:t>
            </a:r>
            <a:r>
              <a:rPr lang="hu-HU" sz="4900" cap="all" dirty="0">
                <a:solidFill>
                  <a:prstClr val="black"/>
                </a:solidFill>
                <a:latin typeface="Rockwell Condensed" panose="02060603050405020104"/>
              </a:rPr>
              <a:t>tegyek az előadás előtt</a:t>
            </a:r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0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1859" y="1607090"/>
            <a:ext cx="9074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Ne:</a:t>
            </a:r>
          </a:p>
          <a:p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/>
              <a:t>Sok</a:t>
            </a:r>
            <a:r>
              <a:rPr lang="en-US" sz="3600" dirty="0" smtClean="0"/>
              <a:t> </a:t>
            </a:r>
            <a:r>
              <a:rPr lang="en-US" sz="3600" dirty="0" err="1" smtClean="0"/>
              <a:t>kávé</a:t>
            </a:r>
            <a:r>
              <a:rPr lang="en-US" sz="3600" dirty="0" smtClean="0"/>
              <a:t> (</a:t>
            </a:r>
            <a:r>
              <a:rPr lang="en-US" sz="3600" dirty="0" err="1" smtClean="0"/>
              <a:t>kézremegés</a:t>
            </a:r>
            <a:r>
              <a:rPr lang="en-US" sz="3600" dirty="0" smtClean="0"/>
              <a:t>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/>
              <a:t>Sok</a:t>
            </a:r>
            <a:r>
              <a:rPr lang="en-US" sz="3600" dirty="0" smtClean="0"/>
              <a:t> </a:t>
            </a:r>
            <a:r>
              <a:rPr lang="en-US" sz="3600" dirty="0" err="1" smtClean="0"/>
              <a:t>étel</a:t>
            </a:r>
            <a:r>
              <a:rPr lang="en-US" sz="3600" dirty="0" smtClean="0"/>
              <a:t> (</a:t>
            </a:r>
            <a:r>
              <a:rPr lang="en-US" sz="3600" dirty="0" err="1" smtClean="0"/>
              <a:t>álmosság</a:t>
            </a:r>
            <a:r>
              <a:rPr lang="en-US" sz="3600" dirty="0" smtClean="0"/>
              <a:t>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USB </a:t>
            </a:r>
            <a:r>
              <a:rPr lang="en-US" sz="3600" dirty="0" err="1" smtClean="0"/>
              <a:t>memóriát</a:t>
            </a:r>
            <a:r>
              <a:rPr lang="en-US" sz="3600" dirty="0" smtClean="0"/>
              <a:t> </a:t>
            </a:r>
            <a:r>
              <a:rPr lang="en-US" sz="3600" dirty="0" err="1" smtClean="0"/>
              <a:t>otthonfelejtetni</a:t>
            </a:r>
            <a:r>
              <a:rPr lang="en-US" sz="3600" dirty="0" smtClean="0"/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1859" y="251752"/>
            <a:ext cx="854875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Mit (ne) </a:t>
            </a:r>
            <a:r>
              <a:rPr lang="hu-HU" sz="4900" cap="all" dirty="0">
                <a:solidFill>
                  <a:prstClr val="black"/>
                </a:solidFill>
                <a:latin typeface="Rockwell Condensed" panose="02060603050405020104"/>
              </a:rPr>
              <a:t>tegyek az előadás előtt</a:t>
            </a:r>
            <a:r>
              <a:rPr lang="en-US" sz="4900" cap="all" dirty="0">
                <a:solidFill>
                  <a:prstClr val="black"/>
                </a:solidFill>
                <a:latin typeface="Rockwell Condensed" panose="02060603050405020104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51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Miről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szeretnék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(k)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fogok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beszélni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rakjam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össze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ábrákat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ábrákról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még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Hogyan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mondjam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Mit (ne)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tegyek az előadás előtt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ötperces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történet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2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59" y="251752"/>
            <a:ext cx="52641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900" cap="all" dirty="0" smtClean="0">
                <a:solidFill>
                  <a:prstClr val="black"/>
                </a:solidFill>
                <a:latin typeface="Rockwell Condensed" panose="02060603050405020104"/>
              </a:rPr>
              <a:t>AZ ötperces történet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77" y="2197100"/>
            <a:ext cx="2506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kutatás</a:t>
            </a:r>
            <a:r>
              <a:rPr lang="en-US" sz="2400" dirty="0"/>
              <a:t> (1 </a:t>
            </a:r>
            <a:r>
              <a:rPr lang="en-US" sz="2400" dirty="0" err="1"/>
              <a:t>téma</a:t>
            </a:r>
            <a:r>
              <a:rPr lang="en-US" sz="2400" dirty="0"/>
              <a:t>) </a:t>
            </a:r>
            <a:r>
              <a:rPr lang="en-US" sz="2400" dirty="0" err="1"/>
              <a:t>lényege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0.5 perc / </a:t>
            </a:r>
            <a:r>
              <a:rPr lang="en-US" sz="2400" dirty="0" err="1"/>
              <a:t>ábra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hu-HU" sz="24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-10 </a:t>
            </a:r>
            <a:r>
              <a:rPr lang="en-US" sz="2400" dirty="0" err="1">
                <a:solidFill>
                  <a:srgbClr val="C00000"/>
                </a:solidFill>
              </a:rPr>
              <a:t>ábra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9" y="441749"/>
            <a:ext cx="1157024" cy="131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859" y="1424873"/>
            <a:ext cx="70022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“lightning talk</a:t>
            </a:r>
            <a:r>
              <a:rPr lang="en-US" sz="2800" dirty="0" smtClean="0"/>
              <a:t>” – </a:t>
            </a:r>
            <a:r>
              <a:rPr lang="en-US" sz="2800" dirty="0" err="1" smtClean="0"/>
              <a:t>gyors</a:t>
            </a:r>
            <a:r>
              <a:rPr lang="en-US" sz="2800" dirty="0" smtClean="0"/>
              <a:t>, </a:t>
            </a:r>
            <a:r>
              <a:rPr lang="en-US" sz="2800" dirty="0" err="1" smtClean="0"/>
              <a:t>ötletes</a:t>
            </a:r>
            <a:r>
              <a:rPr lang="en-US" sz="2800" dirty="0" smtClean="0"/>
              <a:t>, </a:t>
            </a:r>
            <a:r>
              <a:rPr lang="en-US" sz="2800" dirty="0" err="1" smtClean="0"/>
              <a:t>világos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TED in 3 </a:t>
            </a:r>
            <a:r>
              <a:rPr lang="en-US" sz="2800" dirty="0" smtClean="0"/>
              <a:t>minutes (Technology, Entertainment, Design)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“data blitz</a:t>
            </a:r>
            <a:r>
              <a:rPr lang="en-US" sz="2800" dirty="0" smtClean="0"/>
              <a:t>” – </a:t>
            </a:r>
            <a:r>
              <a:rPr lang="en-US" sz="2800" dirty="0" err="1" smtClean="0"/>
              <a:t>ötletek</a:t>
            </a:r>
            <a:r>
              <a:rPr lang="en-US" sz="2800" dirty="0" smtClean="0"/>
              <a:t>, </a:t>
            </a:r>
            <a:r>
              <a:rPr lang="en-US" sz="2800" dirty="0" err="1" smtClean="0"/>
              <a:t>projektek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PechaKucha</a:t>
            </a:r>
            <a:r>
              <a:rPr lang="en-US" sz="2800" dirty="0"/>
              <a:t> (20x20</a:t>
            </a:r>
            <a:r>
              <a:rPr lang="en-US" sz="2800" dirty="0" smtClean="0"/>
              <a:t>) – </a:t>
            </a:r>
            <a:r>
              <a:rPr lang="en-US" sz="2800" dirty="0" err="1" smtClean="0"/>
              <a:t>terv</a:t>
            </a:r>
            <a:r>
              <a:rPr lang="en-US" sz="2800" dirty="0" smtClean="0"/>
              <a:t>, design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Ignite Talks </a:t>
            </a:r>
            <a:r>
              <a:rPr lang="en-US" sz="2800" dirty="0"/>
              <a:t>(20x15</a:t>
            </a:r>
            <a:r>
              <a:rPr lang="en-US" sz="2800" dirty="0" smtClean="0"/>
              <a:t>)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316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Miről</a:t>
            </a:r>
            <a:r>
              <a:rPr lang="en-US" dirty="0"/>
              <a:t> Is </a:t>
            </a:r>
            <a:r>
              <a:rPr lang="en-US" dirty="0" err="1"/>
              <a:t>szeretnék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cap="none" dirty="0"/>
              <a:t>és </a:t>
            </a:r>
            <a:r>
              <a:rPr lang="en-US" cap="none" dirty="0" err="1"/>
              <a:t>mennyi</a:t>
            </a:r>
            <a:r>
              <a:rPr lang="en-US" cap="none" dirty="0"/>
              <a:t> </a:t>
            </a:r>
            <a:r>
              <a:rPr lang="en-US" cap="none" dirty="0" err="1"/>
              <a:t>időm</a:t>
            </a:r>
            <a:r>
              <a:rPr lang="en-US" cap="none" dirty="0"/>
              <a:t> van </a:t>
            </a:r>
            <a:r>
              <a:rPr lang="en-US" cap="none" dirty="0" err="1"/>
              <a:t>rá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54807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/>
              <a:t>60-90 perc</a:t>
            </a:r>
          </a:p>
          <a:p>
            <a:endParaRPr lang="en-US" dirty="0"/>
          </a:p>
          <a:p>
            <a:r>
              <a:rPr lang="en-US" dirty="0"/>
              <a:t>15-30 perc</a:t>
            </a:r>
          </a:p>
          <a:p>
            <a:endParaRPr lang="en-US" dirty="0"/>
          </a:p>
          <a:p>
            <a:r>
              <a:rPr lang="en-US" dirty="0"/>
              <a:t>10-15 perc</a:t>
            </a:r>
          </a:p>
          <a:p>
            <a:endParaRPr lang="en-US" dirty="0"/>
          </a:p>
          <a:p>
            <a:r>
              <a:rPr lang="en-US" dirty="0"/>
              <a:t>3-5 perc</a:t>
            </a:r>
          </a:p>
        </p:txBody>
      </p:sp>
    </p:spTree>
    <p:extLst>
      <p:ext uri="{BB962C8B-B14F-4D97-AF65-F5344CB8AC3E}">
        <p14:creationId xmlns:p14="http://schemas.microsoft.com/office/powerpoint/2010/main" xmlns="" val="8471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59" y="251752"/>
            <a:ext cx="52641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900" cap="all" dirty="0" smtClean="0">
                <a:solidFill>
                  <a:prstClr val="black"/>
                </a:solidFill>
                <a:latin typeface="Rockwell Condensed" panose="02060603050405020104"/>
              </a:rPr>
              <a:t>AZ ötperces történet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77" y="2197100"/>
            <a:ext cx="2506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kutatás</a:t>
            </a:r>
            <a:r>
              <a:rPr lang="en-US" sz="2400" dirty="0"/>
              <a:t> (1 </a:t>
            </a:r>
            <a:r>
              <a:rPr lang="en-US" sz="2400" dirty="0" err="1"/>
              <a:t>téma</a:t>
            </a:r>
            <a:r>
              <a:rPr lang="en-US" sz="2400" dirty="0"/>
              <a:t>) </a:t>
            </a:r>
            <a:r>
              <a:rPr lang="en-US" sz="2400" dirty="0" err="1"/>
              <a:t>lényege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0.5 perc / </a:t>
            </a:r>
            <a:r>
              <a:rPr lang="en-US" sz="2400" dirty="0" err="1"/>
              <a:t>ábra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hu-HU" sz="24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-10 </a:t>
            </a:r>
            <a:r>
              <a:rPr lang="en-US" sz="2400" dirty="0" err="1">
                <a:solidFill>
                  <a:srgbClr val="C00000"/>
                </a:solidFill>
              </a:rPr>
              <a:t>ábra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9" y="441749"/>
            <a:ext cx="1157024" cy="131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859" y="1424873"/>
            <a:ext cx="7002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Jó</a:t>
            </a:r>
            <a:r>
              <a:rPr lang="en-US" sz="3600" dirty="0" smtClean="0"/>
              <a:t> </a:t>
            </a:r>
            <a:r>
              <a:rPr lang="en-US" sz="3600" dirty="0" err="1" smtClean="0"/>
              <a:t>témaválasztás</a:t>
            </a:r>
            <a:endParaRPr lang="en-US" sz="36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Mi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egy</a:t>
            </a:r>
            <a:r>
              <a:rPr lang="en-US" sz="2800" dirty="0" smtClean="0"/>
              <a:t> </a:t>
            </a:r>
            <a:r>
              <a:rPr lang="en-US" sz="2800" dirty="0" err="1" smtClean="0"/>
              <a:t>gondolat</a:t>
            </a:r>
            <a:r>
              <a:rPr lang="en-US" sz="2800" dirty="0" smtClean="0"/>
              <a:t>, </a:t>
            </a:r>
            <a:r>
              <a:rPr lang="en-US" sz="2800" dirty="0" err="1" smtClean="0"/>
              <a:t>amit</a:t>
            </a:r>
            <a:r>
              <a:rPr lang="en-US" sz="2800" dirty="0" smtClean="0"/>
              <a:t> a </a:t>
            </a:r>
            <a:r>
              <a:rPr lang="en-US" sz="2800" dirty="0" err="1" smtClean="0"/>
              <a:t>hallgatóság</a:t>
            </a:r>
            <a:r>
              <a:rPr lang="en-US" sz="2800" dirty="0" smtClean="0"/>
              <a:t> </a:t>
            </a:r>
            <a:r>
              <a:rPr lang="en-US" sz="2800" dirty="0" err="1" smtClean="0"/>
              <a:t>magával</a:t>
            </a:r>
            <a:r>
              <a:rPr lang="en-US" sz="2800" dirty="0" smtClean="0"/>
              <a:t> </a:t>
            </a:r>
            <a:r>
              <a:rPr lang="en-US" sz="2800" dirty="0" err="1" smtClean="0"/>
              <a:t>visz</a:t>
            </a:r>
            <a:r>
              <a:rPr lang="en-US" sz="2800" dirty="0" smtClean="0"/>
              <a:t> </a:t>
            </a:r>
            <a:r>
              <a:rPr lang="en-US" sz="2800" dirty="0" err="1" smtClean="0"/>
              <a:t>majd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Mi</a:t>
            </a:r>
            <a:r>
              <a:rPr lang="en-US" sz="2800" dirty="0" smtClean="0"/>
              <a:t> a </a:t>
            </a:r>
            <a:r>
              <a:rPr lang="en-US" sz="2800" dirty="0" err="1" smtClean="0"/>
              <a:t>témám</a:t>
            </a:r>
            <a:r>
              <a:rPr lang="en-US" sz="2800" dirty="0" smtClean="0"/>
              <a:t> </a:t>
            </a:r>
            <a:r>
              <a:rPr lang="en-US" sz="2800" dirty="0" err="1" smtClean="0"/>
              <a:t>legerősebb</a:t>
            </a:r>
            <a:r>
              <a:rPr lang="en-US" sz="2800" dirty="0" smtClean="0"/>
              <a:t> </a:t>
            </a:r>
            <a:r>
              <a:rPr lang="en-US" sz="2800" dirty="0" err="1" smtClean="0"/>
              <a:t>része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Tudok</a:t>
            </a:r>
            <a:r>
              <a:rPr lang="en-US" sz="2800" dirty="0" smtClean="0"/>
              <a:t>-e </a:t>
            </a:r>
            <a:r>
              <a:rPr lang="en-US" sz="2800" dirty="0" err="1" smtClean="0"/>
              <a:t>olyan</a:t>
            </a:r>
            <a:r>
              <a:rPr lang="en-US" sz="2800" dirty="0" smtClean="0"/>
              <a:t> </a:t>
            </a:r>
            <a:r>
              <a:rPr lang="en-US" sz="2800" dirty="0" err="1" smtClean="0"/>
              <a:t>címet</a:t>
            </a:r>
            <a:r>
              <a:rPr lang="en-US" sz="2800" dirty="0" smtClean="0"/>
              <a:t> </a:t>
            </a:r>
            <a:r>
              <a:rPr lang="en-US" sz="2800" dirty="0" err="1" smtClean="0"/>
              <a:t>adni</a:t>
            </a:r>
            <a:r>
              <a:rPr lang="en-US" sz="2800" dirty="0" smtClean="0"/>
              <a:t>, </a:t>
            </a:r>
            <a:r>
              <a:rPr lang="en-US" sz="2800" dirty="0" err="1" smtClean="0"/>
              <a:t>ami</a:t>
            </a:r>
            <a:r>
              <a:rPr lang="en-US" sz="2800" dirty="0" smtClean="0"/>
              <a:t> </a:t>
            </a:r>
            <a:r>
              <a:rPr lang="en-US" sz="2800" dirty="0" err="1" smtClean="0"/>
              <a:t>elmondja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egész</a:t>
            </a:r>
            <a:r>
              <a:rPr lang="en-US" sz="2800" dirty="0" smtClean="0"/>
              <a:t> </a:t>
            </a:r>
            <a:r>
              <a:rPr lang="en-US" sz="2800" dirty="0" err="1" smtClean="0"/>
              <a:t>történetet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829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59" y="251752"/>
            <a:ext cx="52641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900" cap="all" dirty="0" smtClean="0">
                <a:solidFill>
                  <a:prstClr val="black"/>
                </a:solidFill>
                <a:latin typeface="Rockwell Condensed" panose="02060603050405020104"/>
              </a:rPr>
              <a:t>AZ ötperces történet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77" y="2197100"/>
            <a:ext cx="2506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kutatás</a:t>
            </a:r>
            <a:r>
              <a:rPr lang="en-US" sz="2400" dirty="0"/>
              <a:t> (1 </a:t>
            </a:r>
            <a:r>
              <a:rPr lang="en-US" sz="2400" dirty="0" err="1"/>
              <a:t>téma</a:t>
            </a:r>
            <a:r>
              <a:rPr lang="en-US" sz="2400" dirty="0"/>
              <a:t>) </a:t>
            </a:r>
            <a:r>
              <a:rPr lang="en-US" sz="2400" dirty="0" err="1"/>
              <a:t>lényege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0.5 perc / </a:t>
            </a:r>
            <a:r>
              <a:rPr lang="en-US" sz="2400" dirty="0" err="1"/>
              <a:t>ábra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hu-HU" sz="24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-10 </a:t>
            </a:r>
            <a:r>
              <a:rPr lang="en-US" sz="2400" dirty="0" err="1">
                <a:solidFill>
                  <a:srgbClr val="C00000"/>
                </a:solidFill>
              </a:rPr>
              <a:t>ábra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9" y="441749"/>
            <a:ext cx="1157024" cy="131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859" y="1424873"/>
            <a:ext cx="70022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Jó</a:t>
            </a:r>
            <a:r>
              <a:rPr lang="en-US" sz="3600" dirty="0" smtClean="0"/>
              <a:t> </a:t>
            </a:r>
            <a:r>
              <a:rPr lang="en-US" sz="3600" dirty="0" err="1" smtClean="0"/>
              <a:t>szerkezet</a:t>
            </a:r>
            <a:endParaRPr lang="en-US" sz="36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Max 4-5 </a:t>
            </a:r>
            <a:r>
              <a:rPr lang="en-US" sz="2800" dirty="0" err="1" smtClean="0"/>
              <a:t>fő</a:t>
            </a:r>
            <a:r>
              <a:rPr lang="en-US" sz="2800" dirty="0" smtClean="0"/>
              <a:t> </a:t>
            </a:r>
            <a:r>
              <a:rPr lang="en-US" sz="2800" dirty="0" err="1" smtClean="0"/>
              <a:t>gondolat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Mi</a:t>
            </a:r>
            <a:r>
              <a:rPr lang="en-US" sz="2800" dirty="0" smtClean="0"/>
              <a:t> </a:t>
            </a:r>
            <a:r>
              <a:rPr lang="en-US" sz="2800" dirty="0" err="1" smtClean="0"/>
              <a:t>legyen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, </a:t>
            </a:r>
            <a:r>
              <a:rPr lang="en-US" sz="2800" dirty="0" err="1" smtClean="0"/>
              <a:t>amire</a:t>
            </a:r>
            <a:r>
              <a:rPr lang="en-US" sz="2800" dirty="0" smtClean="0"/>
              <a:t> </a:t>
            </a:r>
            <a:r>
              <a:rPr lang="en-US" sz="2800" dirty="0" err="1" smtClean="0"/>
              <a:t>majd</a:t>
            </a:r>
            <a:r>
              <a:rPr lang="en-US" sz="2800" dirty="0" smtClean="0"/>
              <a:t> </a:t>
            </a:r>
            <a:r>
              <a:rPr lang="en-US" sz="2800" dirty="0" err="1" smtClean="0"/>
              <a:t>emlékeznek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Mit </a:t>
            </a:r>
            <a:r>
              <a:rPr lang="en-US" sz="2800" dirty="0" err="1" smtClean="0"/>
              <a:t>kell</a:t>
            </a:r>
            <a:r>
              <a:rPr lang="en-US" sz="2800" dirty="0" smtClean="0"/>
              <a:t> </a:t>
            </a:r>
            <a:r>
              <a:rPr lang="en-US" sz="2800" dirty="0" err="1" smtClean="0"/>
              <a:t>illusztrálni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Mi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1 </a:t>
            </a:r>
            <a:r>
              <a:rPr lang="en-US" sz="2800" dirty="0" err="1" smtClean="0"/>
              <a:t>adat-ábra</a:t>
            </a:r>
            <a:r>
              <a:rPr lang="en-US" sz="2800" dirty="0" smtClean="0"/>
              <a:t>, </a:t>
            </a:r>
            <a:r>
              <a:rPr lang="en-US" sz="2800" dirty="0" err="1" smtClean="0"/>
              <a:t>amit</a:t>
            </a:r>
            <a:r>
              <a:rPr lang="en-US" sz="2800" dirty="0" smtClean="0"/>
              <a:t> </a:t>
            </a:r>
            <a:r>
              <a:rPr lang="en-US" sz="2800" dirty="0" err="1" smtClean="0"/>
              <a:t>érdemes</a:t>
            </a:r>
            <a:r>
              <a:rPr lang="en-US" sz="2800" dirty="0" smtClean="0"/>
              <a:t> </a:t>
            </a:r>
            <a:r>
              <a:rPr lang="en-US" sz="2800" dirty="0" err="1" smtClean="0"/>
              <a:t>megmutatni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854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59" y="251752"/>
            <a:ext cx="52641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900" cap="all" dirty="0" smtClean="0">
                <a:solidFill>
                  <a:prstClr val="black"/>
                </a:solidFill>
                <a:latin typeface="Rockwell Condensed" panose="02060603050405020104"/>
              </a:rPr>
              <a:t>AZ ötperces történet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77" y="2197100"/>
            <a:ext cx="2506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kutatás</a:t>
            </a:r>
            <a:r>
              <a:rPr lang="en-US" sz="2400" dirty="0"/>
              <a:t> (1 </a:t>
            </a:r>
            <a:r>
              <a:rPr lang="en-US" sz="2400" dirty="0" err="1"/>
              <a:t>téma</a:t>
            </a:r>
            <a:r>
              <a:rPr lang="en-US" sz="2400" dirty="0"/>
              <a:t>) </a:t>
            </a:r>
            <a:r>
              <a:rPr lang="en-US" sz="2400" dirty="0" err="1"/>
              <a:t>lényege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0.5 perc / </a:t>
            </a:r>
            <a:r>
              <a:rPr lang="en-US" sz="2400" dirty="0" err="1"/>
              <a:t>ábra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hu-HU" sz="24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-10 </a:t>
            </a:r>
            <a:r>
              <a:rPr lang="en-US" sz="2400" dirty="0" err="1">
                <a:solidFill>
                  <a:srgbClr val="C00000"/>
                </a:solidFill>
              </a:rPr>
              <a:t>ábra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9" y="441749"/>
            <a:ext cx="1157024" cy="131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859" y="1424873"/>
            <a:ext cx="70022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Gyakorlás</a:t>
            </a:r>
            <a:endParaRPr lang="en-US" sz="36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Órával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Sokszor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Több</a:t>
            </a:r>
            <a:r>
              <a:rPr lang="en-US" sz="2800" dirty="0" smtClean="0"/>
              <a:t> </a:t>
            </a:r>
            <a:r>
              <a:rPr lang="en-US" sz="2800" dirty="0" err="1" smtClean="0"/>
              <a:t>napon</a:t>
            </a:r>
            <a:r>
              <a:rPr lang="en-US" sz="2800" dirty="0" smtClean="0"/>
              <a:t> </a:t>
            </a:r>
            <a:r>
              <a:rPr lang="en-US" sz="2800" dirty="0" err="1" smtClean="0"/>
              <a:t>keresztül</a:t>
            </a:r>
            <a:r>
              <a:rPr lang="en-US" sz="2800" dirty="0" smtClean="0"/>
              <a:t> (</a:t>
            </a:r>
            <a:r>
              <a:rPr lang="en-US" sz="2800" dirty="0" err="1" smtClean="0"/>
              <a:t>alvás</a:t>
            </a:r>
            <a:r>
              <a:rPr lang="en-US" sz="2800" dirty="0" smtClean="0"/>
              <a:t>!!)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6230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59" y="251752"/>
            <a:ext cx="52641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900" cap="all" dirty="0" smtClean="0">
                <a:solidFill>
                  <a:prstClr val="black"/>
                </a:solidFill>
                <a:latin typeface="Rockwell Condensed" panose="02060603050405020104"/>
              </a:rPr>
              <a:t>AZ ötperces történet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77" y="2197100"/>
            <a:ext cx="2506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kutatás</a:t>
            </a:r>
            <a:r>
              <a:rPr lang="en-US" sz="2400" dirty="0"/>
              <a:t> (1 </a:t>
            </a:r>
            <a:r>
              <a:rPr lang="en-US" sz="2400" dirty="0" err="1"/>
              <a:t>téma</a:t>
            </a:r>
            <a:r>
              <a:rPr lang="en-US" sz="2400" dirty="0"/>
              <a:t>) </a:t>
            </a:r>
            <a:r>
              <a:rPr lang="en-US" sz="2400" dirty="0" err="1"/>
              <a:t>lényege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0.5 perc / </a:t>
            </a:r>
            <a:r>
              <a:rPr lang="en-US" sz="2400" dirty="0" err="1"/>
              <a:t>ábra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hu-HU" sz="24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-10 </a:t>
            </a:r>
            <a:r>
              <a:rPr lang="en-US" sz="2400" dirty="0" err="1">
                <a:solidFill>
                  <a:srgbClr val="C00000"/>
                </a:solidFill>
              </a:rPr>
              <a:t>ábra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9" y="441749"/>
            <a:ext cx="1157024" cy="131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859" y="1424873"/>
            <a:ext cx="70022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Ábrák</a:t>
            </a:r>
            <a:endParaRPr lang="en-US" sz="36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Egyszerűek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Egy</a:t>
            </a:r>
            <a:r>
              <a:rPr lang="en-US" sz="2800" dirty="0" smtClean="0"/>
              <a:t> </a:t>
            </a:r>
            <a:r>
              <a:rPr lang="en-US" sz="2800" dirty="0" err="1" smtClean="0"/>
              <a:t>kép</a:t>
            </a:r>
            <a:r>
              <a:rPr lang="en-US" sz="2800" dirty="0" smtClean="0"/>
              <a:t> </a:t>
            </a:r>
            <a:r>
              <a:rPr lang="en-US" sz="2800" dirty="0" err="1" smtClean="0"/>
              <a:t>egy</a:t>
            </a:r>
            <a:r>
              <a:rPr lang="en-US" sz="2800" dirty="0" smtClean="0"/>
              <a:t> </a:t>
            </a:r>
            <a:r>
              <a:rPr lang="en-US" sz="2800" dirty="0" err="1" smtClean="0"/>
              <a:t>ábra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Kevés</a:t>
            </a:r>
            <a:r>
              <a:rPr lang="en-US" sz="2800" dirty="0" smtClean="0"/>
              <a:t> </a:t>
            </a:r>
            <a:r>
              <a:rPr lang="en-US" sz="2800" dirty="0" err="1" smtClean="0"/>
              <a:t>szöveg</a:t>
            </a:r>
            <a:r>
              <a:rPr lang="en-US" sz="28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Nagy </a:t>
            </a:r>
            <a:r>
              <a:rPr lang="en-US" sz="2800" dirty="0" err="1" smtClean="0"/>
              <a:t>betűk</a:t>
            </a:r>
            <a:r>
              <a:rPr lang="en-US" sz="2800" dirty="0" smtClean="0"/>
              <a:t> (50+pt)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Nem</a:t>
            </a:r>
            <a:r>
              <a:rPr lang="en-US" sz="2800" dirty="0" smtClean="0"/>
              <a:t> </a:t>
            </a:r>
            <a:r>
              <a:rPr lang="en-US" sz="2800" dirty="0" err="1" smtClean="0"/>
              <a:t>kell</a:t>
            </a:r>
            <a:r>
              <a:rPr lang="en-US" sz="2800" dirty="0" smtClean="0"/>
              <a:t> </a:t>
            </a:r>
            <a:r>
              <a:rPr lang="en-US" sz="2800" dirty="0" err="1" smtClean="0"/>
              <a:t>ragaszkodni</a:t>
            </a:r>
            <a:r>
              <a:rPr lang="en-US" sz="2800" dirty="0" smtClean="0"/>
              <a:t> a </a:t>
            </a:r>
            <a:r>
              <a:rPr lang="en-US" sz="2800" dirty="0" err="1" smtClean="0"/>
              <a:t>szokásos</a:t>
            </a:r>
            <a:r>
              <a:rPr lang="en-US" sz="2800" dirty="0" smtClean="0"/>
              <a:t> </a:t>
            </a:r>
            <a:r>
              <a:rPr lang="en-US" sz="2800" dirty="0" err="1" smtClean="0"/>
              <a:t>formátumhoz</a:t>
            </a:r>
            <a:r>
              <a:rPr lang="en-US" sz="2800" dirty="0" smtClean="0"/>
              <a:t>!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04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59" y="251752"/>
            <a:ext cx="52641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900" cap="all" dirty="0" smtClean="0">
                <a:solidFill>
                  <a:prstClr val="black"/>
                </a:solidFill>
                <a:latin typeface="Rockwell Condensed" panose="02060603050405020104"/>
              </a:rPr>
              <a:t>AZ ötperces történet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77" y="2197100"/>
            <a:ext cx="2506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kutatás</a:t>
            </a:r>
            <a:r>
              <a:rPr lang="en-US" sz="2400" dirty="0"/>
              <a:t> (1 </a:t>
            </a:r>
            <a:r>
              <a:rPr lang="en-US" sz="2400" dirty="0" err="1"/>
              <a:t>téma</a:t>
            </a:r>
            <a:r>
              <a:rPr lang="en-US" sz="2400" dirty="0"/>
              <a:t>) </a:t>
            </a:r>
            <a:r>
              <a:rPr lang="en-US" sz="2400" dirty="0" err="1"/>
              <a:t>lényege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0.5 perc / </a:t>
            </a:r>
            <a:r>
              <a:rPr lang="en-US" sz="2400" dirty="0" err="1"/>
              <a:t>ábra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hu-HU" sz="24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-10 </a:t>
            </a:r>
            <a:r>
              <a:rPr lang="en-US" sz="2400" dirty="0" err="1">
                <a:solidFill>
                  <a:srgbClr val="C00000"/>
                </a:solidFill>
              </a:rPr>
              <a:t>ábra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9" y="441749"/>
            <a:ext cx="1157024" cy="1312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859" y="1424873"/>
            <a:ext cx="7002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Beszéd</a:t>
            </a:r>
            <a:endParaRPr lang="en-US" sz="36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Levegőt</a:t>
            </a:r>
            <a:r>
              <a:rPr lang="en-US" sz="2800" dirty="0" smtClean="0"/>
              <a:t> </a:t>
            </a:r>
            <a:r>
              <a:rPr lang="en-US" sz="2800" dirty="0" err="1" smtClean="0"/>
              <a:t>venni</a:t>
            </a:r>
            <a:r>
              <a:rPr lang="en-US" sz="2800" dirty="0" smtClean="0"/>
              <a:t>!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Kis</a:t>
            </a:r>
            <a:r>
              <a:rPr lang="en-US" sz="2800" dirty="0" smtClean="0"/>
              <a:t> </a:t>
            </a:r>
            <a:r>
              <a:rPr lang="en-US" sz="2800" dirty="0" err="1" smtClean="0"/>
              <a:t>szünet</a:t>
            </a:r>
            <a:r>
              <a:rPr lang="en-US" sz="2800" dirty="0" smtClean="0"/>
              <a:t> a </a:t>
            </a:r>
            <a:r>
              <a:rPr lang="en-US" sz="2800" dirty="0" err="1" smtClean="0"/>
              <a:t>gondolatok</a:t>
            </a:r>
            <a:r>
              <a:rPr lang="en-US" sz="2800" dirty="0" smtClean="0"/>
              <a:t> és </a:t>
            </a:r>
            <a:r>
              <a:rPr lang="en-US" sz="2800" dirty="0" err="1" smtClean="0"/>
              <a:t>ábrák</a:t>
            </a:r>
            <a:r>
              <a:rPr lang="en-US" sz="2800" dirty="0" smtClean="0"/>
              <a:t> </a:t>
            </a:r>
            <a:r>
              <a:rPr lang="en-US" sz="2800" dirty="0" err="1" smtClean="0"/>
              <a:t>között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ábrák</a:t>
            </a:r>
            <a:r>
              <a:rPr lang="en-US" sz="2800" dirty="0" smtClean="0"/>
              <a:t> </a:t>
            </a:r>
            <a:r>
              <a:rPr lang="en-US" sz="2800" dirty="0" err="1" smtClean="0"/>
              <a:t>segítenek</a:t>
            </a:r>
            <a:r>
              <a:rPr lang="en-US" sz="2800" dirty="0" smtClean="0"/>
              <a:t>, de </a:t>
            </a:r>
            <a:r>
              <a:rPr lang="en-US" sz="2800" dirty="0" err="1" smtClean="0"/>
              <a:t>nem</a:t>
            </a:r>
            <a:r>
              <a:rPr lang="en-US" sz="2800" dirty="0" smtClean="0"/>
              <a:t> </a:t>
            </a:r>
            <a:r>
              <a:rPr lang="en-US" sz="2800" dirty="0" err="1" smtClean="0"/>
              <a:t>helyettesítik</a:t>
            </a:r>
            <a:r>
              <a:rPr lang="en-US" sz="2800" dirty="0" smtClean="0"/>
              <a:t> a </a:t>
            </a:r>
            <a:r>
              <a:rPr lang="en-US" sz="2800" dirty="0" err="1" smtClean="0"/>
              <a:t>beszédet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702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859" y="251752"/>
            <a:ext cx="5264133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900" cap="all" dirty="0" smtClean="0">
                <a:solidFill>
                  <a:prstClr val="black"/>
                </a:solidFill>
                <a:latin typeface="Rockwell Condensed" panose="02060603050405020104"/>
              </a:rPr>
              <a:t>AZ ötperces történet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36677" y="2197100"/>
            <a:ext cx="2506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</a:t>
            </a:r>
            <a:r>
              <a:rPr lang="en-US" sz="2400" dirty="0" err="1"/>
              <a:t>kutatás</a:t>
            </a:r>
            <a:r>
              <a:rPr lang="en-US" sz="2400" dirty="0"/>
              <a:t> (1 </a:t>
            </a:r>
            <a:r>
              <a:rPr lang="en-US" sz="2400" dirty="0" err="1"/>
              <a:t>téma</a:t>
            </a:r>
            <a:r>
              <a:rPr lang="en-US" sz="2400" dirty="0"/>
              <a:t>) </a:t>
            </a:r>
            <a:r>
              <a:rPr lang="en-US" sz="2400" dirty="0" err="1"/>
              <a:t>lényege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0.5 perc / </a:t>
            </a:r>
            <a:r>
              <a:rPr lang="en-US" sz="2400" dirty="0" err="1"/>
              <a:t>ábra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hu-HU" sz="24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-10 </a:t>
            </a:r>
            <a:r>
              <a:rPr lang="en-US" sz="2400" dirty="0" err="1">
                <a:solidFill>
                  <a:srgbClr val="C00000"/>
                </a:solidFill>
              </a:rPr>
              <a:t>ábra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69" y="441749"/>
            <a:ext cx="1157024" cy="1312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859" y="1873934"/>
            <a:ext cx="7688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http://</a:t>
            </a:r>
            <a:r>
              <a:rPr lang="en-US" sz="2000" dirty="0" err="1"/>
              <a:t>scottberkun.com</a:t>
            </a:r>
            <a:r>
              <a:rPr lang="en-US" sz="2000" dirty="0"/>
              <a:t>/2009/how-to-give-a-great-ignite-talk/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1859" y="2865174"/>
            <a:ext cx="570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www.ted.com</a:t>
            </a:r>
            <a:r>
              <a:rPr lang="en-US" dirty="0"/>
              <a:t>/playlists/81/ted_in_3_minutes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8212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271" y="319128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Miről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 err="1">
                <a:solidFill>
                  <a:schemeClr val="tx1"/>
                </a:solidFill>
              </a:rPr>
              <a:t>szeretnék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beszélni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ki</a:t>
            </a:r>
            <a:r>
              <a:rPr lang="en-US" dirty="0">
                <a:solidFill>
                  <a:schemeClr val="tx1"/>
                </a:solidFill>
              </a:rPr>
              <a:t>(k)</a:t>
            </a:r>
            <a:r>
              <a:rPr lang="en-US" dirty="0" err="1">
                <a:solidFill>
                  <a:schemeClr val="tx1"/>
                </a:solidFill>
              </a:rPr>
              <a:t>nek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fogok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beszélni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Hogyan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rakjam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össze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ábrákat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ábrákról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még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mit </a:t>
            </a:r>
            <a:r>
              <a:rPr lang="en-US" dirty="0" err="1">
                <a:solidFill>
                  <a:schemeClr val="tx1"/>
                </a:solidFill>
              </a:rPr>
              <a:t>mondjak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Hogyan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mondjam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Mit (ne) </a:t>
            </a:r>
            <a:r>
              <a:rPr lang="hu-HU" dirty="0">
                <a:solidFill>
                  <a:schemeClr val="tx1"/>
                </a:solidFill>
              </a:rPr>
              <a:t>tegyek az előadás előtt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ötperces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történet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8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72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Köszönöm a figyelmet!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6847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48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Miről</a:t>
            </a:r>
            <a:r>
              <a:rPr lang="en-US" dirty="0"/>
              <a:t> Is </a:t>
            </a:r>
            <a:r>
              <a:rPr lang="en-US" dirty="0" err="1"/>
              <a:t>szeretnék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cap="none" dirty="0">
                <a:solidFill>
                  <a:srgbClr val="C00000"/>
                </a:solidFill>
              </a:rPr>
              <a:t>és </a:t>
            </a:r>
            <a:r>
              <a:rPr lang="en-US" cap="none" dirty="0" err="1">
                <a:solidFill>
                  <a:srgbClr val="C00000"/>
                </a:solidFill>
              </a:rPr>
              <a:t>mennyi</a:t>
            </a:r>
            <a:r>
              <a:rPr lang="en-US" cap="none" dirty="0">
                <a:solidFill>
                  <a:srgbClr val="C00000"/>
                </a:solidFill>
              </a:rPr>
              <a:t> </a:t>
            </a:r>
            <a:r>
              <a:rPr lang="en-US" cap="none" dirty="0" err="1">
                <a:solidFill>
                  <a:srgbClr val="C00000"/>
                </a:solidFill>
              </a:rPr>
              <a:t>időm</a:t>
            </a:r>
            <a:r>
              <a:rPr lang="en-US" cap="none" dirty="0">
                <a:solidFill>
                  <a:srgbClr val="C00000"/>
                </a:solidFill>
              </a:rPr>
              <a:t> van </a:t>
            </a:r>
            <a:r>
              <a:rPr lang="en-US" cap="none" dirty="0" err="1">
                <a:solidFill>
                  <a:srgbClr val="C00000"/>
                </a:solidFill>
              </a:rPr>
              <a:t>rá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400" y="3803194"/>
            <a:ext cx="4038600" cy="292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85" y="2185006"/>
            <a:ext cx="1447800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66" y="2185006"/>
            <a:ext cx="170497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231" y="2232631"/>
            <a:ext cx="1600200" cy="16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224" y="2189768"/>
            <a:ext cx="14859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1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3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Miről</a:t>
            </a:r>
            <a:r>
              <a:rPr lang="en-US" dirty="0"/>
              <a:t> Is </a:t>
            </a:r>
            <a:r>
              <a:rPr lang="en-US" dirty="0" err="1"/>
              <a:t>szeretnék</a:t>
            </a:r>
            <a:r>
              <a:rPr lang="en-US" dirty="0"/>
              <a:t> </a:t>
            </a:r>
            <a:r>
              <a:rPr lang="en-US" dirty="0" err="1"/>
              <a:t>beszélni</a:t>
            </a:r>
            <a:r>
              <a:rPr lang="en-US" dirty="0"/>
              <a:t>?</a:t>
            </a:r>
            <a:br>
              <a:rPr lang="en-US" dirty="0"/>
            </a:br>
            <a:r>
              <a:rPr lang="en-US" cap="none" dirty="0">
                <a:solidFill>
                  <a:schemeClr val="tx1"/>
                </a:solidFill>
              </a:rPr>
              <a:t>és </a:t>
            </a:r>
            <a:r>
              <a:rPr lang="en-US" cap="none" dirty="0" err="1">
                <a:solidFill>
                  <a:schemeClr val="tx1"/>
                </a:solidFill>
              </a:rPr>
              <a:t>mennyi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időm</a:t>
            </a:r>
            <a:r>
              <a:rPr lang="en-US" cap="none" dirty="0">
                <a:solidFill>
                  <a:schemeClr val="tx1"/>
                </a:solidFill>
              </a:rPr>
              <a:t> van </a:t>
            </a:r>
            <a:r>
              <a:rPr lang="en-US" cap="none" dirty="0" err="1">
                <a:solidFill>
                  <a:schemeClr val="tx1"/>
                </a:solidFill>
              </a:rPr>
              <a:t>rá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93" y="3797301"/>
            <a:ext cx="2722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akadémiai</a:t>
            </a:r>
            <a:r>
              <a:rPr lang="en-US" dirty="0"/>
              <a:t> székfoglaló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DSc </a:t>
            </a:r>
            <a:r>
              <a:rPr lang="en-US" dirty="0" err="1"/>
              <a:t>védés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egyetemi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meghívott</a:t>
            </a:r>
            <a:r>
              <a:rPr lang="en-US" dirty="0"/>
              <a:t> </a:t>
            </a:r>
            <a:r>
              <a:rPr lang="en-US" dirty="0" err="1"/>
              <a:t>kutatói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meghívott</a:t>
            </a:r>
            <a:r>
              <a:rPr lang="en-US" dirty="0"/>
              <a:t> </a:t>
            </a:r>
            <a:r>
              <a:rPr lang="en-US" dirty="0" err="1"/>
              <a:t>konferencia</a:t>
            </a:r>
            <a:r>
              <a:rPr lang="en-US" dirty="0"/>
              <a:t> “keynote”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528" y="3797300"/>
            <a:ext cx="2506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habilitáció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PhD </a:t>
            </a:r>
            <a:r>
              <a:rPr lang="en-US" dirty="0" err="1"/>
              <a:t>védés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szeminárium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“workshop”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2993" y="3797300"/>
            <a:ext cx="250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szakdolgozat</a:t>
            </a:r>
            <a:r>
              <a:rPr lang="en-US" dirty="0"/>
              <a:t> </a:t>
            </a:r>
            <a:r>
              <a:rPr lang="en-US" dirty="0" err="1"/>
              <a:t>védés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konferencia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24951" y="3797300"/>
            <a:ext cx="2506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“lightning talk”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TED in 3 minutes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“data blitz”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PechaKucha</a:t>
            </a:r>
            <a:r>
              <a:rPr lang="en-US" dirty="0"/>
              <a:t> (20x20)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Ignite (20x15)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0" y="2185006"/>
            <a:ext cx="1127357" cy="1320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927" y="2213581"/>
            <a:ext cx="1327611" cy="1349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723" y="2250665"/>
            <a:ext cx="1246026" cy="1312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100" y="2189768"/>
            <a:ext cx="1157024" cy="13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6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Miről</a:t>
            </a:r>
            <a:r>
              <a:rPr lang="en-US" dirty="0">
                <a:solidFill>
                  <a:srgbClr val="C00000"/>
                </a:solidFill>
              </a:rPr>
              <a:t> Is </a:t>
            </a:r>
            <a:r>
              <a:rPr lang="en-US" dirty="0" err="1">
                <a:solidFill>
                  <a:srgbClr val="C00000"/>
                </a:solidFill>
              </a:rPr>
              <a:t>szeretnék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beszélni</a:t>
            </a:r>
            <a:r>
              <a:rPr lang="en-US" dirty="0">
                <a:solidFill>
                  <a:srgbClr val="C00000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>
                <a:solidFill>
                  <a:schemeClr val="tx1"/>
                </a:solidFill>
              </a:rPr>
              <a:t>és </a:t>
            </a:r>
            <a:r>
              <a:rPr lang="en-US" cap="none" dirty="0" err="1">
                <a:solidFill>
                  <a:schemeClr val="tx1"/>
                </a:solidFill>
              </a:rPr>
              <a:t>mennyi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időm</a:t>
            </a:r>
            <a:r>
              <a:rPr lang="en-US" cap="none" dirty="0">
                <a:solidFill>
                  <a:schemeClr val="tx1"/>
                </a:solidFill>
              </a:rPr>
              <a:t> van </a:t>
            </a:r>
            <a:r>
              <a:rPr lang="en-US" cap="none" dirty="0" err="1">
                <a:solidFill>
                  <a:schemeClr val="tx1"/>
                </a:solidFill>
              </a:rPr>
              <a:t>rá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93" y="3797301"/>
            <a:ext cx="29255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témakör</a:t>
            </a:r>
            <a:r>
              <a:rPr lang="en-US" dirty="0"/>
              <a:t> </a:t>
            </a:r>
            <a:r>
              <a:rPr lang="en-US" dirty="0" err="1"/>
              <a:t>összefoglalása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érdekes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</a:t>
            </a:r>
            <a:r>
              <a:rPr lang="en-US" dirty="0" err="1"/>
              <a:t>kollégák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/</a:t>
            </a:r>
            <a:r>
              <a:rPr lang="en-US" dirty="0" err="1"/>
              <a:t>miket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/</a:t>
            </a:r>
            <a:r>
              <a:rPr lang="en-US" dirty="0" err="1"/>
              <a:t>miket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Hogyan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Eredmények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Értelmezések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Kitekintés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5141" y="3797300"/>
            <a:ext cx="2506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összefüggő</a:t>
            </a:r>
            <a:r>
              <a:rPr lang="en-US" dirty="0"/>
              <a:t> </a:t>
            </a:r>
            <a:r>
              <a:rPr lang="en-US" dirty="0" err="1"/>
              <a:t>kutatások</a:t>
            </a:r>
            <a:r>
              <a:rPr lang="en-US" dirty="0"/>
              <a:t> (</a:t>
            </a:r>
            <a:r>
              <a:rPr lang="en-US" dirty="0" err="1"/>
              <a:t>témák</a:t>
            </a:r>
            <a:r>
              <a:rPr lang="en-US" dirty="0"/>
              <a:t>) </a:t>
            </a:r>
            <a:r>
              <a:rPr lang="en-US" dirty="0" err="1"/>
              <a:t>ismertetése</a:t>
            </a:r>
            <a:endParaRPr lang="en-US" dirty="0"/>
          </a:p>
          <a:p>
            <a:pPr algn="ctr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Miért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Mit?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Hogyan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Eredmények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Értelmezés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2993" y="3797300"/>
            <a:ext cx="2506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</a:t>
            </a:r>
            <a:r>
              <a:rPr lang="en-US" dirty="0" err="1"/>
              <a:t>kutatás</a:t>
            </a:r>
            <a:r>
              <a:rPr lang="en-US" dirty="0"/>
              <a:t> (1 </a:t>
            </a:r>
            <a:r>
              <a:rPr lang="en-US" dirty="0" err="1"/>
              <a:t>téma</a:t>
            </a:r>
            <a:r>
              <a:rPr lang="en-US" dirty="0"/>
              <a:t>) </a:t>
            </a:r>
            <a:r>
              <a:rPr lang="en-US" dirty="0" err="1"/>
              <a:t>ismertetése</a:t>
            </a:r>
            <a:endParaRPr lang="en-US" dirty="0"/>
          </a:p>
          <a:p>
            <a:pPr algn="ctr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Mit?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Hogyan</a:t>
            </a:r>
            <a:r>
              <a:rPr lang="en-US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eredmény</a:t>
            </a:r>
            <a:r>
              <a:rPr lang="en-US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4951" y="3797300"/>
            <a:ext cx="2506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</a:t>
            </a:r>
            <a:r>
              <a:rPr lang="en-US" dirty="0" err="1"/>
              <a:t>kutatás</a:t>
            </a:r>
            <a:r>
              <a:rPr lang="en-US" dirty="0"/>
              <a:t> (1 </a:t>
            </a:r>
            <a:r>
              <a:rPr lang="en-US" dirty="0" err="1"/>
              <a:t>téma</a:t>
            </a:r>
            <a:r>
              <a:rPr lang="en-US" dirty="0"/>
              <a:t>) </a:t>
            </a:r>
            <a:r>
              <a:rPr lang="en-US" dirty="0" err="1"/>
              <a:t>lényege</a:t>
            </a:r>
            <a:endParaRPr lang="en-US" dirty="0"/>
          </a:p>
          <a:p>
            <a:pPr algn="ctr"/>
            <a:r>
              <a:rPr lang="en-US" dirty="0" err="1"/>
              <a:t>részletek</a:t>
            </a:r>
            <a:r>
              <a:rPr lang="en-US" dirty="0"/>
              <a:t> </a:t>
            </a:r>
            <a:r>
              <a:rPr lang="en-US" dirty="0" err="1"/>
              <a:t>nélkül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0" y="2185006"/>
            <a:ext cx="1127357" cy="1320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927" y="2213581"/>
            <a:ext cx="1327611" cy="1349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723" y="2250665"/>
            <a:ext cx="1246026" cy="1312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100" y="2189768"/>
            <a:ext cx="1157024" cy="13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6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1119</Words>
  <Application>Microsoft Office PowerPoint</Application>
  <PresentationFormat>Egyéni</PresentationFormat>
  <Paragraphs>457</Paragraphs>
  <Slides>47</Slides>
  <Notes>39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Wood Type</vt:lpstr>
      <vt:lpstr>előadások</vt:lpstr>
      <vt:lpstr>Miről Is szeretnék beszélni? ki(k)nek fogok beszélni? Hogyan rakjam össze az ábrákat? Az ábrákról még mit mondjak? Hogyan mondjam? Mit (ne) tegyek az előadás előtt? Az ötperces történet  </vt:lpstr>
      <vt:lpstr>Miről Is szeretnék beszélni? ki(k)nek fogok beszélni? Hogyan rakjam össze az ábrákat? Az ábrákról még mit mondjak? Hogyan mondjam? Mit (ne) tegyek az előadás előtt? Az ötperces történet  </vt:lpstr>
      <vt:lpstr>Miről Is szeretnék beszélni? és mennyi időm van rá?</vt:lpstr>
      <vt:lpstr>5. dia</vt:lpstr>
      <vt:lpstr>Miről Is szeretnék beszélni? és mennyi időm van rá?</vt:lpstr>
      <vt:lpstr>7. dia</vt:lpstr>
      <vt:lpstr>Miről Is szeretnék beszélni? és mennyi időm van rá?</vt:lpstr>
      <vt:lpstr>Miről Is szeretnék beszélni? és mennyi időm van rá?</vt:lpstr>
      <vt:lpstr>Miről Is szeretnék beszélni? mennyi időm van rá, és hány ábrát készítsek?</vt:lpstr>
      <vt:lpstr>Miről Is szeretnék beszélni? ki(k)nek fogok beszélni? Hogyan rakjam össze az ábrákat? Az ábrákról még mit mondjak? Hogyan mondjam? Mit (ne) tegyek az előadás előtt? Az ötperces történet  </vt:lpstr>
      <vt:lpstr>Ki(K)nek fogok beszélni?  </vt:lpstr>
      <vt:lpstr>Miről Is szeretnék beszélni? ki(k)nek fogok beszélni? Hogyan rakjam össze az ábrákat? Az ábrákról még mit mondjak? Hogyan mondjam? Mit (ne) tegyek az előadás előtt? Az ötperces történet  </vt:lpstr>
      <vt:lpstr>Hogyan rakjam össze az ábrákat?  </vt:lpstr>
      <vt:lpstr>Hogyan rakjam össze az ábrákat?  </vt:lpstr>
      <vt:lpstr>Hogyan rakjam össze az ábrákat?  </vt:lpstr>
      <vt:lpstr>Hogyan rakjam össze az ábrákat?  </vt:lpstr>
      <vt:lpstr>Hogyan rakjam össze az ábrákat?  </vt:lpstr>
      <vt:lpstr>Hogyan rakjam össze az ábrákat?  </vt:lpstr>
      <vt:lpstr>Hogyan rakjam össze az ábrákat?  </vt:lpstr>
      <vt:lpstr>Hogyan rakjam össze az ábrákat?  </vt:lpstr>
      <vt:lpstr>Hogyan rakjam össze az ábrákat?  </vt:lpstr>
      <vt:lpstr>Miről Is szeretnék beszélni? ki(k)nek fogok beszélni? Hogyan rakjam össze az ábrákat? Az ábrákról még mit mondjak? Hogyan mondjam? Mit (ne) tegyek az előadás előtt? Az ötperces történet  </vt:lpstr>
      <vt:lpstr>A három aranyszabály</vt:lpstr>
      <vt:lpstr>Az ábrákról még</vt:lpstr>
      <vt:lpstr>Az ábrákról még</vt:lpstr>
      <vt:lpstr>A JÓ GRAFIKON:</vt:lpstr>
      <vt:lpstr>Miről Is szeretnék beszélni? ki(k)nek fogok beszélni? Hogyan rakjam össze az ábrákat? Az ábrákról még mit mondjak? Hogyan mondjam? Mit (ne) tegyek az előadás előtt? Az ötperces történet  </vt:lpstr>
      <vt:lpstr>29. dia</vt:lpstr>
      <vt:lpstr>30. dia</vt:lpstr>
      <vt:lpstr>Miről Is szeretnék beszélni? ki(k)nek fogok beszélni? Hogyan rakjam össze az ábrákat? Az ábrákról még mit mondjak? Hogyan mondjam? Mit (ne) tegyek az előadás előtt? Az ötperces történet  </vt:lpstr>
      <vt:lpstr>32. dia</vt:lpstr>
      <vt:lpstr>Miről Is szeretnék beszélni? ki(k)nek fogok beszélni? Hogyan rakjam össze az ábrákat? Az ábrákról még mit mondjak? Hogyan mondjam? Mit (ne) tegyek az előadás előtt? Az ötperces történet  </vt:lpstr>
      <vt:lpstr>34. dia</vt:lpstr>
      <vt:lpstr>35. dia</vt:lpstr>
      <vt:lpstr>36. dia</vt:lpstr>
      <vt:lpstr>37. dia</vt:lpstr>
      <vt:lpstr>Miről Is szeretnék beszélni? ki(k)nek fogok beszélni? Hogyan rakjam össze az ábrákat? Az ábrákról még mit mondjak? Hogyan mondjam? Mit (ne) tegyek az előadás előtt? Az ötperces történet  </vt:lpstr>
      <vt:lpstr>39. dia</vt:lpstr>
      <vt:lpstr>40. dia</vt:lpstr>
      <vt:lpstr>41. dia</vt:lpstr>
      <vt:lpstr>42. dia</vt:lpstr>
      <vt:lpstr>43. dia</vt:lpstr>
      <vt:lpstr>44. dia</vt:lpstr>
      <vt:lpstr>45. dia</vt:lpstr>
      <vt:lpstr>Miről Is szeretnék beszélni? ki(k)nek fogok beszélni? Hogyan rakjam össze az ábrákat? Az ábrákról még mit mondjak? Hogyan mondjam? Mit (ne) tegyek az előadás előtt? Az ötperces történet  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előadások</dc:title>
  <dc:creator>Ilona Kovács</dc:creator>
  <cp:lastModifiedBy>Rita</cp:lastModifiedBy>
  <cp:revision>78</cp:revision>
  <dcterms:created xsi:type="dcterms:W3CDTF">2016-11-28T15:27:25Z</dcterms:created>
  <dcterms:modified xsi:type="dcterms:W3CDTF">2017-01-05T08:24:49Z</dcterms:modified>
</cp:coreProperties>
</file>