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81" r:id="rId11"/>
    <p:sldId id="264" r:id="rId12"/>
    <p:sldId id="265" r:id="rId13"/>
    <p:sldId id="266" r:id="rId14"/>
    <p:sldId id="267" r:id="rId15"/>
    <p:sldId id="268" r:id="rId16"/>
    <p:sldId id="269" r:id="rId17"/>
    <p:sldId id="282" r:id="rId18"/>
    <p:sldId id="270" r:id="rId19"/>
    <p:sldId id="271" r:id="rId20"/>
    <p:sldId id="272" r:id="rId21"/>
    <p:sldId id="283" r:id="rId22"/>
    <p:sldId id="273" r:id="rId23"/>
    <p:sldId id="274" r:id="rId24"/>
    <p:sldId id="275" r:id="rId25"/>
    <p:sldId id="276" r:id="rId26"/>
    <p:sldId id="284" r:id="rId27"/>
    <p:sldId id="285" r:id="rId28"/>
    <p:sldId id="286" r:id="rId29"/>
    <p:sldId id="277" r:id="rId30"/>
    <p:sldId id="287" r:id="rId31"/>
    <p:sldId id="278" r:id="rId32"/>
    <p:sldId id="289" r:id="rId33"/>
    <p:sldId id="279" r:id="rId34"/>
    <p:sldId id="288" r:id="rId3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hu-HU" sz="2400">
                <a:latin typeface="Times New Roman" pitchFamily="18" charset="0"/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hu-HU"/>
              <a:t>Minta alcímének szerkesztése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3E60B-65AC-4B28-A1B3-5F760C76B0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7CB49-7394-40F1-82C5-158B48B0B6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BC204-C672-467D-B0D7-CB5117C73F3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6957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5A014-B40B-405E-A2AE-53C6A77AB21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6957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29074-D180-4503-B9C0-973F90F322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2C585-682F-4AFF-ABAE-D48B3E0CDC8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CB077-89CA-4C75-A886-5ACBE6FB94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60C1-469B-40A1-8088-21EF7E9C19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CEDBC-5811-4BDE-AFCB-0B58AC2B66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4AFAE-1E83-4BF6-817E-D0DB2D46FE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6E3AF-A7B7-4AD3-BCFA-A9ED3B02DC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45CDB-DBFA-439D-8DFB-A336A837AC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997E3-2003-46C6-B98B-2BB3098AF04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DD73C0A-AC3C-4FA4-AFED-C77E09CF40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64520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4521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hu-HU" sz="2400">
                <a:latin typeface="Times New Roman" pitchFamily="18" charset="0"/>
              </a:endParaRPr>
            </a:p>
          </p:txBody>
        </p:sp>
      </p:grpSp>
      <p:grpSp>
        <p:nvGrpSpPr>
          <p:cNvPr id="2056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4524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grpSp>
        <p:nvGrpSpPr>
          <p:cNvPr id="2057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64526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4527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grpSp>
        <p:nvGrpSpPr>
          <p:cNvPr id="2058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64529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4530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4533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45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80808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1143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49450"/>
            <a:ext cx="7772400" cy="41275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kommunikációra alapozó elméletek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068638"/>
            <a:ext cx="6400800" cy="1752600"/>
          </a:xfrm>
        </p:spPr>
        <p:txBody>
          <a:bodyPr/>
          <a:lstStyle/>
          <a:p>
            <a:pPr eaLnBrk="1" hangingPunct="1"/>
            <a:r>
              <a:rPr lang="hu-HU" smtClean="0"/>
              <a:t>Szociálpszichiátriai iskolák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Gyakorlat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Válasszanak ki egy alapelvet, értelmezzék, és mondjanak rá példákat!</a:t>
            </a: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metakommunikáció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Minősíti a kommunikációt: kommunikáció a kommunikációról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smtClean="0"/>
              <a:t>A szocializáció mint kommunikációs folyamat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4027487"/>
          </a:xfrm>
        </p:spPr>
        <p:txBody>
          <a:bodyPr/>
          <a:lstStyle/>
          <a:p>
            <a:pPr eaLnBrk="1" hangingPunct="1"/>
            <a:r>
              <a:rPr lang="hu-HU" smtClean="0"/>
              <a:t>A gyermeki személyiség minden fejlődési lépése egy kommunikációs rendszerben történik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smtClean="0"/>
              <a:t>A személyiségzavarok kommunikációs eredete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751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/>
              <a:t>Bateson: A double-bind kapcsolat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Létrejötte: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 Interkommunikatív kapcsolat 2 vagy több ember között: kötő – áldozat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 Ismételten tapasztalja az áldozat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 Kezdete: elsődleges negatív verbális parancs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 Ezzel egyidőben vagy röviddel utána nonverbálisan ellenkező értelmű parancs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 A harmadik parancs az áldozatot a helyzetben rögzíti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 Közvetlen következmény: szorongás, szétszakítottsági reakció</a:t>
            </a:r>
          </a:p>
          <a:p>
            <a:pPr lvl="1" eaLnBrk="1" hangingPunct="1">
              <a:lnSpc>
                <a:spcPct val="90000"/>
              </a:lnSpc>
            </a:pPr>
            <a:endParaRPr lang="hu-HU" sz="24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smtClean="0"/>
              <a:t>A paradox cselekvési felszólítások a double-bind kapcsolat jellemzői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608512"/>
          </a:xfrm>
        </p:spPr>
        <p:txBody>
          <a:bodyPr/>
          <a:lstStyle/>
          <a:p>
            <a:pPr eaLnBrk="1" hangingPunct="1"/>
            <a:r>
              <a:rPr lang="hu-HU" sz="2800" smtClean="0"/>
              <a:t>Az egyén olyan kapcsolatban van, amelyben létfontosságúnak tűnik számára eldönteni, hogy milyen fajta üzenetre kell reagálnia</a:t>
            </a:r>
          </a:p>
          <a:p>
            <a:pPr eaLnBrk="1" hangingPunct="1"/>
            <a:r>
              <a:rPr lang="hu-HU" sz="2800" smtClean="0"/>
              <a:t>Olyan helyzet foglya, amelyben a kapcsolat másik résztvevője kétfajta, ellentmondó üzenetet közvetít</a:t>
            </a:r>
          </a:p>
          <a:p>
            <a:pPr eaLnBrk="1" hangingPunct="1"/>
            <a:r>
              <a:rPr lang="hu-HU" sz="2800" smtClean="0"/>
              <a:t>Az egyén nincs abban a helyzetben, hogy a közölt üzenettel kritikusan helyezkedhessen szembe, nem észlel metakommunikatív megerősítést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családi zavarok háttere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86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A nevelő személyek egyike elutasítást mutat, ha gyereke azzal közelít hozzá, hogy szeretetet kapjon vagy mutasson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A rejtett ellenségességet tagadják és látszólag szeretetteljes viselkedéssel fedik el.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A másik szülő vagy hallgatólagos szövetséges vagy túl gyenge vagy belátástalan, és nem tudja kiszabadítani a gyereket a double-bind helyzetből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smtClean="0"/>
              <a:t>Hogyan lehet kiszabadulni a double-bind kapcsolatból?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772400" cy="4392612"/>
          </a:xfrm>
        </p:spPr>
        <p:txBody>
          <a:bodyPr/>
          <a:lstStyle/>
          <a:p>
            <a:pPr eaLnBrk="1" hangingPunct="1"/>
            <a:r>
              <a:rPr lang="hu-HU" smtClean="0"/>
              <a:t>A kommunikáció elemzésével</a:t>
            </a:r>
          </a:p>
          <a:p>
            <a:pPr eaLnBrk="1" hangingPunct="1"/>
            <a:r>
              <a:rPr lang="hu-HU" smtClean="0"/>
              <a:t>Nyíltabb válasszal</a:t>
            </a:r>
          </a:p>
          <a:p>
            <a:pPr eaLnBrk="1" hangingPunct="1"/>
            <a:r>
              <a:rPr lang="hu-HU" smtClean="0"/>
              <a:t>Humorral felfedve a double-bind helyzetet</a:t>
            </a:r>
          </a:p>
          <a:p>
            <a:pPr eaLnBrk="1" hangingPunct="1"/>
            <a:r>
              <a:rPr lang="hu-HU" smtClean="0"/>
              <a:t>Elhagyva a terepet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Gyakorlat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Reprodukáljunk egy kettős-kötést!</a:t>
            </a: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Watzlawick a változásról</a:t>
            </a:r>
          </a:p>
        </p:txBody>
      </p:sp>
      <p:pic>
        <p:nvPicPr>
          <p:cNvPr id="21507" name="Picture 7" descr="két matróz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268413"/>
            <a:ext cx="2808287" cy="2808287"/>
          </a:xfrm>
          <a:noFill/>
        </p:spPr>
      </p:pic>
      <p:sp>
        <p:nvSpPr>
          <p:cNvPr id="21508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85800" y="4365625"/>
            <a:ext cx="7772400" cy="1577975"/>
          </a:xfrm>
        </p:spPr>
        <p:txBody>
          <a:bodyPr/>
          <a:lstStyle/>
          <a:p>
            <a:pPr eaLnBrk="1" hangingPunct="1"/>
            <a:r>
              <a:rPr lang="hu-HU" sz="2800" smtClean="0"/>
              <a:t>Elsőfokú változás </a:t>
            </a:r>
            <a:r>
              <a:rPr lang="hu-HU" sz="2800" smtClean="0">
                <a:latin typeface="Arial" charset="0"/>
                <a:cs typeface="Arial" charset="0"/>
              </a:rPr>
              <a:t>↔ </a:t>
            </a:r>
            <a:r>
              <a:rPr lang="hu-HU" sz="2800" smtClean="0">
                <a:cs typeface="Arial" charset="0"/>
              </a:rPr>
              <a:t>másodfokú változás</a:t>
            </a:r>
          </a:p>
          <a:p>
            <a:pPr eaLnBrk="1" hangingPunct="1"/>
            <a:r>
              <a:rPr lang="hu-HU" sz="2800" smtClean="0">
                <a:cs typeface="Arial" charset="0"/>
              </a:rPr>
              <a:t>Nehézség → kísérletek a megoldásra → ugyanannyiból még több → probléma</a:t>
            </a:r>
            <a:endParaRPr lang="hu-HU" sz="2800" smtClean="0">
              <a:cs typeface="Times New Roman" pitchFamily="18" charset="0"/>
            </a:endParaRPr>
          </a:p>
        </p:txBody>
      </p:sp>
      <p:pic>
        <p:nvPicPr>
          <p:cNvPr id="21509" name="Picture 9" descr="pontok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87900" y="1268413"/>
            <a:ext cx="2808288" cy="2736850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helytelen problémakezelés fajtái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cselekvés szükséges, de nem cselekszenek</a:t>
            </a:r>
          </a:p>
          <a:p>
            <a:pPr eaLnBrk="1" hangingPunct="1"/>
            <a:r>
              <a:rPr lang="hu-HU" smtClean="0"/>
              <a:t>Megváltoztathatatlan dolgon akarnak változtatni</a:t>
            </a:r>
          </a:p>
          <a:p>
            <a:pPr eaLnBrk="1" hangingPunct="1"/>
            <a:r>
              <a:rPr lang="hu-HU" smtClean="0"/>
              <a:t>Rossz szinten cselekszenek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Kommunikáció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Információátadás mindenféle rendszerben</a:t>
            </a:r>
          </a:p>
          <a:p>
            <a:pPr eaLnBrk="1" hangingPunct="1"/>
            <a:r>
              <a:rPr lang="hu-HU" smtClean="0"/>
              <a:t>Az emberi kommunikáció elméletei:</a:t>
            </a:r>
          </a:p>
          <a:p>
            <a:pPr lvl="1" eaLnBrk="1" hangingPunct="1"/>
            <a:r>
              <a:rPr lang="hu-HU" smtClean="0"/>
              <a:t> interperszonális kommunikáció: Bateson, Watzlawick</a:t>
            </a:r>
          </a:p>
          <a:p>
            <a:pPr lvl="1" eaLnBrk="1" hangingPunct="1"/>
            <a:r>
              <a:rPr lang="hu-HU" smtClean="0"/>
              <a:t> tranzakcióanalízis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smtClean="0"/>
              <a:t>A problémamegoldás másodfokú változást igényel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4027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Azon dolgozik, ami az elsőfokú változás szempontjából megoldásnak tűnik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Józan ésszel ellentétesnek tűnik (van benne paradox elem)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A technikák az itt-és-mostra vonatkoznak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Kiemelik a helyzetet az eddigi megoldáskísérletek keretéből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Gyakorlat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Adjunk paradox utasítást a következő esetekben:</a:t>
            </a:r>
          </a:p>
          <a:p>
            <a:pPr lvl="1" eaLnBrk="1" hangingPunct="1"/>
            <a:r>
              <a:rPr lang="hu-HU" smtClean="0"/>
              <a:t> túlvédő édesanya szorong, ha gyermeke késik</a:t>
            </a:r>
          </a:p>
          <a:p>
            <a:pPr lvl="1" eaLnBrk="1" hangingPunct="1"/>
            <a:r>
              <a:rPr lang="hu-HU" smtClean="0"/>
              <a:t> lázadó tinédzser állandóan provokálja szüleit</a:t>
            </a:r>
          </a:p>
          <a:p>
            <a:pPr lvl="1" eaLnBrk="1" hangingPunct="1"/>
            <a:r>
              <a:rPr lang="hu-HU" smtClean="0"/>
              <a:t> félénk hallgató attól tart, belesül nyilvános előadásába</a:t>
            </a:r>
          </a:p>
          <a:p>
            <a:pPr lvl="1" eaLnBrk="1" hangingPunct="1"/>
            <a:r>
              <a:rPr lang="hu-HU" smtClean="0"/>
              <a:t> pókfóbiás lány tanyára utazik nyaralni</a:t>
            </a:r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változás nyelve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mtClean="0"/>
              <a:t>Analóg nyelv</a:t>
            </a:r>
          </a:p>
          <a:p>
            <a:pPr eaLnBrk="1" hangingPunct="1"/>
            <a:r>
              <a:rPr lang="hu-HU" smtClean="0"/>
              <a:t>Képi, primitív verbális</a:t>
            </a:r>
          </a:p>
          <a:p>
            <a:pPr eaLnBrk="1" hangingPunct="1"/>
            <a:r>
              <a:rPr lang="hu-HU" smtClean="0"/>
              <a:t>Gestalt</a:t>
            </a:r>
          </a:p>
          <a:p>
            <a:pPr eaLnBrk="1" hangingPunct="1"/>
            <a:r>
              <a:rPr lang="hu-HU" smtClean="0"/>
              <a:t>Primer folyamat</a:t>
            </a:r>
          </a:p>
          <a:p>
            <a:pPr eaLnBrk="1" hangingPunct="1"/>
            <a:r>
              <a:rPr lang="hu-HU" smtClean="0"/>
              <a:t>Téri, zenei, szaglási</a:t>
            </a:r>
          </a:p>
          <a:p>
            <a:pPr eaLnBrk="1" hangingPunct="1"/>
            <a:r>
              <a:rPr lang="hu-HU" smtClean="0"/>
              <a:t>Időtlen</a:t>
            </a:r>
          </a:p>
          <a:p>
            <a:pPr eaLnBrk="1" hangingPunct="1"/>
            <a:endParaRPr lang="hu-HU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mtClean="0"/>
              <a:t>Digitális nyelv</a:t>
            </a:r>
          </a:p>
          <a:p>
            <a:pPr eaLnBrk="1" hangingPunct="1"/>
            <a:r>
              <a:rPr lang="hu-HU" smtClean="0"/>
              <a:t>Verbális</a:t>
            </a:r>
          </a:p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Logikus, részletező</a:t>
            </a:r>
          </a:p>
          <a:p>
            <a:pPr eaLnBrk="1" hangingPunct="1"/>
            <a:r>
              <a:rPr lang="hu-HU" smtClean="0"/>
              <a:t>Szekunder folyamat</a:t>
            </a:r>
          </a:p>
          <a:p>
            <a:pPr eaLnBrk="1" hangingPunct="1"/>
            <a:r>
              <a:rPr lang="hu-HU" smtClean="0"/>
              <a:t>Idői szenvencialitás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terápia feladata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A világképet igazítani a világhoz: a világkép jobbtekei funkció, ugyanakkor a terápiás beavatkozások általában bal-tekei digitálisak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A technikának a jobbtekét kell mozgósítania:</a:t>
            </a:r>
          </a:p>
          <a:p>
            <a:pPr lvl="1" eaLnBrk="1" hangingPunct="1">
              <a:lnSpc>
                <a:spcPct val="90000"/>
              </a:lnSpc>
            </a:pPr>
            <a:r>
              <a:rPr lang="hu-HU" smtClean="0"/>
              <a:t> jobbtekei nyelvi patternek használata</a:t>
            </a:r>
          </a:p>
          <a:p>
            <a:pPr lvl="1" eaLnBrk="1" hangingPunct="1">
              <a:lnSpc>
                <a:spcPct val="90000"/>
              </a:lnSpc>
            </a:pPr>
            <a:r>
              <a:rPr lang="hu-HU" smtClean="0"/>
              <a:t> balteke blokkolása</a:t>
            </a:r>
          </a:p>
          <a:p>
            <a:pPr lvl="1" eaLnBrk="1" hangingPunct="1">
              <a:lnSpc>
                <a:spcPct val="90000"/>
              </a:lnSpc>
            </a:pPr>
            <a:r>
              <a:rPr lang="hu-HU" smtClean="0"/>
              <a:t> különleges viselkedési előírások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90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tranzakcióanalízis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Eric Berne </a:t>
            </a:r>
          </a:p>
          <a:p>
            <a:pPr eaLnBrk="1" hangingPunct="1"/>
            <a:r>
              <a:rPr lang="hu-HU" smtClean="0"/>
              <a:t>Énállapotok</a:t>
            </a:r>
          </a:p>
          <a:p>
            <a:pPr eaLnBrk="1" hangingPunct="1"/>
            <a:r>
              <a:rPr lang="hu-HU" smtClean="0"/>
              <a:t>Tranzakciók</a:t>
            </a:r>
          </a:p>
          <a:p>
            <a:pPr eaLnBrk="1" hangingPunct="1"/>
            <a:r>
              <a:rPr lang="hu-HU" smtClean="0"/>
              <a:t>Játszma</a:t>
            </a:r>
          </a:p>
          <a:p>
            <a:pPr eaLnBrk="1" hangingPunct="1"/>
            <a:r>
              <a:rPr lang="hu-HU" smtClean="0"/>
              <a:t>Sorskönyv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Énállapot-modellek</a:t>
            </a:r>
          </a:p>
        </p:txBody>
      </p:sp>
      <p:pic>
        <p:nvPicPr>
          <p:cNvPr id="28675" name="Picture 14" descr="énállapot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341438"/>
            <a:ext cx="4464050" cy="2455862"/>
          </a:xfrm>
          <a:noFill/>
        </p:spPr>
      </p:pic>
      <p:pic>
        <p:nvPicPr>
          <p:cNvPr id="28676" name="Picture 15" descr="énállapot2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16463" y="3068638"/>
            <a:ext cx="3810000" cy="3217862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Gyakorlat</a:t>
            </a:r>
          </a:p>
        </p:txBody>
      </p:sp>
      <p:sp>
        <p:nvSpPr>
          <p:cNvPr id="2969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Mondja el párjának, milyen énállapotokat élt át reggel óta!</a:t>
            </a:r>
          </a:p>
        </p:txBody>
      </p:sp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Egogram</a:t>
            </a:r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772400" cy="4648200"/>
        </p:xfrm>
        <a:graphic>
          <a:graphicData uri="http://schemas.openxmlformats.org/presentationml/2006/ole">
            <p:oleObj spid="_x0000_s1026" r:id="rId3" imgW="7773074" imgH="4645555" progId="Excel.Chart.8">
              <p:embed/>
            </p:oleObj>
          </a:graphicData>
        </a:graphic>
      </p:graphicFrame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Gyakorlat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Készítse el saját egogramját, és beszélje meg párjával!</a:t>
            </a:r>
          </a:p>
        </p:txBody>
      </p:sp>
    </p:spTree>
  </p:cSld>
  <p:clrMapOvr>
    <a:masterClrMapping/>
  </p:clrMapOvr>
  <p:transition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Tranzakciók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hu-HU" sz="2400" smtClean="0"/>
          </a:p>
        </p:txBody>
      </p:sp>
      <p:pic>
        <p:nvPicPr>
          <p:cNvPr id="31748" name="Picture 8" descr="tranzakció1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03325" y="1295400"/>
            <a:ext cx="2774950" cy="2247900"/>
          </a:xfrm>
          <a:noFill/>
        </p:spPr>
      </p:pic>
      <p:pic>
        <p:nvPicPr>
          <p:cNvPr id="31749" name="Picture 9" descr="tranzakció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27638" y="1295400"/>
            <a:ext cx="2651125" cy="2247900"/>
          </a:xfrm>
          <a:noFill/>
        </p:spPr>
      </p:pic>
      <p:pic>
        <p:nvPicPr>
          <p:cNvPr id="31750" name="Picture 10" descr="tranzakció3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76600" y="3789363"/>
            <a:ext cx="2819400" cy="2247900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Alapfogalmak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Kommunikátor</a:t>
            </a:r>
          </a:p>
          <a:p>
            <a:pPr eaLnBrk="1" hangingPunct="1"/>
            <a:r>
              <a:rPr lang="hu-HU" smtClean="0"/>
              <a:t>Kódolás</a:t>
            </a:r>
          </a:p>
          <a:p>
            <a:pPr eaLnBrk="1" hangingPunct="1"/>
            <a:r>
              <a:rPr lang="hu-HU" smtClean="0"/>
              <a:t>Továbbítás</a:t>
            </a:r>
          </a:p>
          <a:p>
            <a:pPr eaLnBrk="1" hangingPunct="1"/>
            <a:r>
              <a:rPr lang="hu-HU" smtClean="0"/>
              <a:t>Dekódolás</a:t>
            </a:r>
          </a:p>
          <a:p>
            <a:pPr eaLnBrk="1" hangingPunct="1"/>
            <a:r>
              <a:rPr lang="hu-HU" smtClean="0"/>
              <a:t>Befogadó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Gyakorlat</a:t>
            </a:r>
          </a:p>
        </p:txBody>
      </p:sp>
      <p:sp>
        <p:nvSpPr>
          <p:cNvPr id="32771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Van-e olyan tranzakció-forma, amelybe – úgy érzi – valakivel szemben „beragadt”?</a:t>
            </a:r>
          </a:p>
          <a:p>
            <a:pPr eaLnBrk="1" hangingPunct="1"/>
            <a:r>
              <a:rPr lang="hu-HU" smtClean="0"/>
              <a:t>Hallgassa meg, mit tennének a csoport többi tagjai a „kilépésért”?</a:t>
            </a:r>
          </a:p>
        </p:txBody>
      </p:sp>
    </p:spTree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játszma</a:t>
            </a:r>
          </a:p>
        </p:txBody>
      </p:sp>
      <p:pic>
        <p:nvPicPr>
          <p:cNvPr id="33795" name="Picture 5" descr="játszma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60675" y="1295400"/>
            <a:ext cx="3422650" cy="4648200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Gyakorlat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Van-e olyan helyzet, amely ismétlődően fordul elő az életében, és felteszi a kérdést: „Miért történik ez velem újra meg újra?”</a:t>
            </a:r>
          </a:p>
          <a:p>
            <a:pPr eaLnBrk="1" hangingPunct="1"/>
            <a:r>
              <a:rPr lang="hu-HU" smtClean="0"/>
              <a:t>Milyen szereppel kezdi és milyen szereppel fejezi be?</a:t>
            </a:r>
          </a:p>
        </p:txBody>
      </p:sp>
    </p:spTree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Sosrkönyvi mátrix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696200" cy="4954587"/>
          </a:xfrm>
        </p:spPr>
        <p:txBody>
          <a:bodyPr/>
          <a:lstStyle/>
          <a:p>
            <a:pPr eaLnBrk="1" hangingPunct="1"/>
            <a:endParaRPr lang="hu-HU" smtClean="0"/>
          </a:p>
        </p:txBody>
      </p:sp>
      <p:pic>
        <p:nvPicPr>
          <p:cNvPr id="101380" name="Picture 4" descr="ABR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205038"/>
            <a:ext cx="55689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Gyakorlat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Van-e olyan irreális félelme vagy olyan szituáció, ami különösen stresszelő, ami valamilyen gyermekkori döntésből eredhet?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Gyakorlat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Milyen tényezői lehetnek az emberi kommunikációnak a kétszemélyes kommunikációban? Jellemezzen közülük egyet!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smtClean="0"/>
              <a:t>A kétszemélyes szituáció szempontjából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Tartalom</a:t>
            </a:r>
          </a:p>
          <a:p>
            <a:pPr eaLnBrk="1" hangingPunct="1"/>
            <a:r>
              <a:rPr lang="hu-HU" smtClean="0"/>
              <a:t>Kód</a:t>
            </a:r>
          </a:p>
          <a:p>
            <a:pPr eaLnBrk="1" hangingPunct="1"/>
            <a:r>
              <a:rPr lang="hu-HU" smtClean="0"/>
              <a:t>Szituáció</a:t>
            </a:r>
          </a:p>
          <a:p>
            <a:pPr eaLnBrk="1" hangingPunct="1"/>
            <a:r>
              <a:rPr lang="hu-HU" smtClean="0"/>
              <a:t>Kontextusban elfoglalt hely</a:t>
            </a:r>
          </a:p>
          <a:p>
            <a:pPr eaLnBrk="1" hangingPunct="1"/>
            <a:r>
              <a:rPr lang="hu-HU" smtClean="0"/>
              <a:t>A kommunikáló személyiség változói</a:t>
            </a:r>
          </a:p>
          <a:p>
            <a:pPr eaLnBrk="1" hangingPunct="1"/>
            <a:r>
              <a:rPr lang="hu-HU" smtClean="0"/>
              <a:t>A kommunikáció címzettje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társadalmi kommunikáció rendszere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098925"/>
          </a:xfrm>
        </p:spPr>
        <p:txBody>
          <a:bodyPr/>
          <a:lstStyle/>
          <a:p>
            <a:pPr eaLnBrk="1" hangingPunct="1"/>
            <a:r>
              <a:rPr lang="hu-HU" smtClean="0"/>
              <a:t>Normák, szabályok</a:t>
            </a:r>
          </a:p>
          <a:p>
            <a:pPr eaLnBrk="1" hangingPunct="1"/>
            <a:r>
              <a:rPr lang="hu-HU" smtClean="0"/>
              <a:t>Szerepek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smtClean="0"/>
              <a:t>Családi rendszeren belüli kommunikáció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Bateson, Jackson, Haley, Watzlawick</a:t>
            </a:r>
          </a:p>
          <a:p>
            <a:pPr eaLnBrk="1" hangingPunct="1"/>
            <a:r>
              <a:rPr lang="hu-HU" smtClean="0"/>
              <a:t>Családterápia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A kommunikáció csatornái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Verbális</a:t>
            </a:r>
          </a:p>
          <a:p>
            <a:pPr lvl="1" eaLnBrk="1" hangingPunct="1"/>
            <a:r>
              <a:rPr lang="hu-HU" smtClean="0"/>
              <a:t> Társadalmi csoportok különböznek</a:t>
            </a:r>
          </a:p>
          <a:p>
            <a:pPr lvl="1" eaLnBrk="1" hangingPunct="1"/>
            <a:r>
              <a:rPr lang="hu-HU" smtClean="0"/>
              <a:t> Speciális csoportok speciális elvárásai</a:t>
            </a:r>
          </a:p>
          <a:p>
            <a:pPr lvl="1" eaLnBrk="1" hangingPunct="1"/>
            <a:r>
              <a:rPr lang="hu-HU" smtClean="0"/>
              <a:t> A jelentés különbségei</a:t>
            </a:r>
          </a:p>
          <a:p>
            <a:pPr lvl="1" eaLnBrk="1" hangingPunct="1"/>
            <a:r>
              <a:rPr lang="hu-HU" smtClean="0"/>
              <a:t> Utalások</a:t>
            </a:r>
          </a:p>
          <a:p>
            <a:pPr eaLnBrk="1" hangingPunct="1"/>
            <a:r>
              <a:rPr lang="hu-HU" smtClean="0"/>
              <a:t>Nem-verbális</a:t>
            </a:r>
          </a:p>
          <a:p>
            <a:pPr eaLnBrk="1" hangingPunct="1">
              <a:buFontTx/>
              <a:buNone/>
            </a:pPr>
            <a:r>
              <a:rPr lang="hu-HU" smtClean="0"/>
              <a:t>	</a:t>
            </a:r>
            <a:r>
              <a:rPr lang="hu-HU" sz="2800" smtClean="0"/>
              <a:t>mimika, tekintet, vokális, mozgásos jellemzők</a:t>
            </a:r>
          </a:p>
          <a:p>
            <a:pPr eaLnBrk="1" hangingPunct="1"/>
            <a:r>
              <a:rPr lang="hu-HU" smtClean="0"/>
              <a:t>Kulturális szignálok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16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Dinamikai alapelvek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577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A kommunikáció szükségszerű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Többcsatornás és többszintű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Digitális vs analógiás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Tagolt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Egyenrangú vs egyenlőtlen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Reciprocitás uralkodik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Vétele és emissziója pszichológiai szükséglet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A hírközlésen kívül promotív is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Selling a Product or Servic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Selling a Product or Service">
      <a:majorFont>
        <a:latin typeface="Tahoma"/>
        <a:ea typeface=""/>
        <a:cs typeface="Arial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hu-H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5">
        <a:dk1>
          <a:srgbClr val="808080"/>
        </a:dk1>
        <a:lt1>
          <a:srgbClr val="F8F8F8"/>
        </a:lt1>
        <a:dk2>
          <a:srgbClr val="FF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FF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6">
        <a:dk1>
          <a:srgbClr val="808080"/>
        </a:dk1>
        <a:lt1>
          <a:srgbClr val="F8F8F8"/>
        </a:lt1>
        <a:dk2>
          <a:srgbClr val="990000"/>
        </a:dk2>
        <a:lt2>
          <a:srgbClr val="FFFF99"/>
        </a:lt2>
        <a:accent1>
          <a:srgbClr val="333333"/>
        </a:accent1>
        <a:accent2>
          <a:srgbClr val="9933FF"/>
        </a:accent2>
        <a:accent3>
          <a:srgbClr val="CAAAAA"/>
        </a:accent3>
        <a:accent4>
          <a:srgbClr val="D4D4D4"/>
        </a:accent4>
        <a:accent5>
          <a:srgbClr val="ADADAD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7">
        <a:dk1>
          <a:srgbClr val="808080"/>
        </a:dk1>
        <a:lt1>
          <a:srgbClr val="F8F8F8"/>
        </a:lt1>
        <a:dk2>
          <a:srgbClr val="99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C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Selling a Product or Service</Template>
  <TotalTime>363</TotalTime>
  <Words>665</Words>
  <Application>Microsoft Office PowerPoint</Application>
  <PresentationFormat>On-screen Show (4:3)</PresentationFormat>
  <Paragraphs>136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Tahoma</vt:lpstr>
      <vt:lpstr>Arial</vt:lpstr>
      <vt:lpstr>Calibri</vt:lpstr>
      <vt:lpstr>Times New Roman</vt:lpstr>
      <vt:lpstr>Selling a Product or Service</vt:lpstr>
      <vt:lpstr>Microsoft Office Excel Chart</vt:lpstr>
      <vt:lpstr>A kommunikációra alapozó elméletek</vt:lpstr>
      <vt:lpstr>Kommunikáció</vt:lpstr>
      <vt:lpstr>Alapfogalmak</vt:lpstr>
      <vt:lpstr>Gyakorlat</vt:lpstr>
      <vt:lpstr>A kétszemélyes szituáció szempontjából</vt:lpstr>
      <vt:lpstr>A társadalmi kommunikáció rendszere</vt:lpstr>
      <vt:lpstr>Családi rendszeren belüli kommunikáció</vt:lpstr>
      <vt:lpstr>A kommunikáció csatornái</vt:lpstr>
      <vt:lpstr>Dinamikai alapelvek</vt:lpstr>
      <vt:lpstr>Gyakorlat</vt:lpstr>
      <vt:lpstr>A metakommunikáció</vt:lpstr>
      <vt:lpstr>A szocializáció mint kommunikációs folyamat</vt:lpstr>
      <vt:lpstr>A személyiségzavarok kommunikációs eredete</vt:lpstr>
      <vt:lpstr>A paradox cselekvési felszólítások a double-bind kapcsolat jellemzői</vt:lpstr>
      <vt:lpstr>A családi zavarok háttere</vt:lpstr>
      <vt:lpstr>Hogyan lehet kiszabadulni a double-bind kapcsolatból?</vt:lpstr>
      <vt:lpstr>Gyakorlat</vt:lpstr>
      <vt:lpstr>Watzlawick a változásról</vt:lpstr>
      <vt:lpstr>A helytelen problémakezelés fajtái</vt:lpstr>
      <vt:lpstr>A problémamegoldás másodfokú változást igényel</vt:lpstr>
      <vt:lpstr>Gyakorlat</vt:lpstr>
      <vt:lpstr>A változás nyelve</vt:lpstr>
      <vt:lpstr>A terápia feladata</vt:lpstr>
      <vt:lpstr>A tranzakcióanalízis</vt:lpstr>
      <vt:lpstr>Énállapot-modellek</vt:lpstr>
      <vt:lpstr>Gyakorlat</vt:lpstr>
      <vt:lpstr>Egogram</vt:lpstr>
      <vt:lpstr>Gyakorlat</vt:lpstr>
      <vt:lpstr>Tranzakciók</vt:lpstr>
      <vt:lpstr>Gyakorlat</vt:lpstr>
      <vt:lpstr>A játszma</vt:lpstr>
      <vt:lpstr>Gyakorlat</vt:lpstr>
      <vt:lpstr>Sosrkönyvi mátrix</vt:lpstr>
      <vt:lpstr>Gyakorlat</vt:lpstr>
    </vt:vector>
  </TitlesOfParts>
  <Company>Home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kommunikációra alapozó elméletek</dc:title>
  <dc:creator>Lélekmester Bt</dc:creator>
  <cp:lastModifiedBy>user</cp:lastModifiedBy>
  <cp:revision>14</cp:revision>
  <dcterms:created xsi:type="dcterms:W3CDTF">2005-03-11T12:26:00Z</dcterms:created>
  <dcterms:modified xsi:type="dcterms:W3CDTF">2015-09-21T12:48:09Z</dcterms:modified>
</cp:coreProperties>
</file>