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2" r:id="rId3"/>
    <p:sldId id="260" r:id="rId4"/>
    <p:sldId id="258" r:id="rId5"/>
    <p:sldId id="290" r:id="rId6"/>
    <p:sldId id="264" r:id="rId7"/>
    <p:sldId id="261" r:id="rId8"/>
    <p:sldId id="257" r:id="rId9"/>
    <p:sldId id="265" r:id="rId10"/>
    <p:sldId id="270" r:id="rId11"/>
    <p:sldId id="291" r:id="rId12"/>
    <p:sldId id="283" r:id="rId13"/>
    <p:sldId id="285" r:id="rId14"/>
    <p:sldId id="286" r:id="rId15"/>
    <p:sldId id="292" r:id="rId16"/>
    <p:sldId id="287" r:id="rId17"/>
    <p:sldId id="294" r:id="rId18"/>
    <p:sldId id="266" r:id="rId19"/>
    <p:sldId id="284" r:id="rId20"/>
    <p:sldId id="267" r:id="rId21"/>
    <p:sldId id="273" r:id="rId22"/>
    <p:sldId id="282" r:id="rId23"/>
    <p:sldId id="268" r:id="rId24"/>
    <p:sldId id="295" r:id="rId25"/>
    <p:sldId id="272" r:id="rId26"/>
    <p:sldId id="269" r:id="rId27"/>
    <p:sldId id="271" r:id="rId28"/>
    <p:sldId id="296" r:id="rId29"/>
    <p:sldId id="289" r:id="rId30"/>
    <p:sldId id="263" r:id="rId31"/>
    <p:sldId id="274" r:id="rId32"/>
    <p:sldId id="275" r:id="rId33"/>
    <p:sldId id="276" r:id="rId34"/>
    <p:sldId id="297" r:id="rId35"/>
    <p:sldId id="277" r:id="rId36"/>
    <p:sldId id="278" r:id="rId37"/>
    <p:sldId id="279" r:id="rId38"/>
    <p:sldId id="280" r:id="rId3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95" autoAdjust="0"/>
  </p:normalViewPr>
  <p:slideViewPr>
    <p:cSldViewPr>
      <p:cViewPr varScale="1">
        <p:scale>
          <a:sx n="94" d="100"/>
          <a:sy n="94" d="100"/>
        </p:scale>
        <p:origin x="-8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61FF-FD80-47CB-91EB-A6019ABAA7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 autoUpdateAnimBg="0"/>
      <p:bldP spid="5142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5FB85-0E0D-4BDE-9400-85F2A3F43C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3A33B-6418-4A80-B93A-19DA871E5A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224F-E44E-4447-B4FA-B057521E40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3ECB-117C-4E9F-8449-F62C1D23EB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54185-A545-420D-A33A-A247523C9F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2229-535B-4BE0-A6FE-5B2102FE1A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26DA-9695-482F-8F7B-BC93BB934B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713D-07D5-463A-8D4C-2AE9ED9A62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A8229-6C4A-4938-BB1C-2464E2165D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7C1B0-DFFC-4F66-BDB5-34C617089A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3869E-A16C-4E47-B436-2F1B66951B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19DE-8270-4C9A-9B45-1C0F2949D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+mn-cs"/>
              </a:endParaRPr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7287214-3F1A-48B2-82F5-0E4EF78AF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betterlifeindex.org/topics/life-satisfactio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javascript:windowGallery(%209,%209,%201%20);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pozitív pszichológia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Egy új megközelítés a pszichológiában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b="1"/>
              <a:t>Bölcsesség és tudás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1. Kíváncsiság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2. A tanulás szeretete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3. Megítélés/kritikai gondolkodás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4. Leleményesség/gyakorlati intelligencia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5. Szociális/érzelmi intelligencia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6. Átlátás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b="1"/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b="1"/>
              <a:t>Bátorság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7. Merészség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8. Kitartás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9. Tisztesség/hitelesség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b="1"/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b="1"/>
              <a:t>Emberség és szeretet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10. Kedvesség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/>
              <a:t>11. Szeretet adása és elfogadása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1800" b="1" dirty="0"/>
              <a:t>Igazságosság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12. Polgárság/kötelesség/ csapatmunka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13. Tisztességes viselkedés és egyenlőség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14. Vezetés</a:t>
            </a:r>
            <a:endParaRPr lang="hu-HU" sz="16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hu-HU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b="1" dirty="0"/>
              <a:t>Mértékletesség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15. Önuralom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16. Körültekintés/Óvatosság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17. Alázat és szerénység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1800" b="1" dirty="0"/>
              <a:t>Transzcendencia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18. A szépség és kiválóság értékelése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19. Hála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20. Remény/optimizmus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21. Szellemiség/Hit/Vallásosság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22. Megbocsátás és könyörületesség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23. Játékosság/Humor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1600" dirty="0"/>
              <a:t>24. </a:t>
            </a:r>
            <a:r>
              <a:rPr lang="hu-HU" sz="1600" dirty="0" smtClean="0"/>
              <a:t>Jókedv/elkesedés</a:t>
            </a:r>
            <a:endParaRPr lang="hu-HU" sz="1600" dirty="0"/>
          </a:p>
          <a:p>
            <a:pPr eaLnBrk="1" hangingPunct="1">
              <a:lnSpc>
                <a:spcPct val="80000"/>
              </a:lnSpc>
              <a:defRPr/>
            </a:pPr>
            <a:endParaRPr lang="hu-H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dirty="0" smtClean="0"/>
              <a:t>Gyakorlat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Írjunk tételeket 4 kiválasztott alskálára!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/>
              <a:t>A boldogságról szóló elméletek Diener, Lucas és Oishi (2002)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/>
              <a:t>Szükséglet – cél elméletek: az emberek akkor boldogok, ha egy ideális állapot, egy adott sztenderd felé haladnak.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z="240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/>
              <a:t>Folyamat – vagy tevékenység-elméletek: az emberek akkor boldogok, ha valamilyen érdekes és képességüknek megfelelő feladattal vannak elfoglalva.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z="240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/>
              <a:t>Genetikus és személyes hajlam-elméletek: a szubjektív jól-létet nagyban befolyásolják a személyiségjellemzők. biológiailag meghatározott „alapbeállítás” (set-point).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boldogság meghatározói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Öröklődés (50%)</a:t>
            </a:r>
          </a:p>
          <a:p>
            <a:pPr eaLnBrk="1" hangingPunct="1">
              <a:defRPr/>
            </a:pPr>
            <a:endParaRPr lang="hu-HU"/>
          </a:p>
          <a:p>
            <a:pPr eaLnBrk="1" hangingPunct="1">
              <a:defRPr/>
            </a:pPr>
            <a:r>
              <a:rPr lang="hu-HU"/>
              <a:t>Körülmények (10%)</a:t>
            </a:r>
          </a:p>
          <a:p>
            <a:pPr eaLnBrk="1" hangingPunct="1">
              <a:defRPr/>
            </a:pPr>
            <a:endParaRPr lang="hu-HU"/>
          </a:p>
          <a:p>
            <a:pPr eaLnBrk="1" hangingPunct="1">
              <a:defRPr/>
            </a:pPr>
            <a:r>
              <a:rPr lang="hu-HU"/>
              <a:t>Szándékos tettek (40%)</a:t>
            </a:r>
          </a:p>
        </p:txBody>
      </p:sp>
      <p:pic>
        <p:nvPicPr>
          <p:cNvPr id="28675" name="Picture 4" descr="NSonja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26038" y="1600200"/>
            <a:ext cx="3081337" cy="45307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Boldogságfokozó gyakorlatok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Hála kinyilvánítása, pozitív gondolkodás</a:t>
            </a:r>
          </a:p>
          <a:p>
            <a:pPr lvl="1" eaLnBrk="1" hangingPunct="1">
              <a:defRPr/>
            </a:pPr>
            <a:r>
              <a:rPr lang="hu-HU"/>
              <a:t>A hála kifejezése</a:t>
            </a:r>
          </a:p>
          <a:p>
            <a:pPr lvl="1" eaLnBrk="1" hangingPunct="1">
              <a:defRPr/>
            </a:pPr>
            <a:r>
              <a:rPr lang="hu-HU"/>
              <a:t>Az optimizmus gyakorlása</a:t>
            </a:r>
          </a:p>
          <a:p>
            <a:pPr lvl="1" eaLnBrk="1" hangingPunct="1">
              <a:defRPr/>
            </a:pPr>
            <a:r>
              <a:rPr lang="hu-HU"/>
              <a:t>A kényszeres gondolkodás és a társas összehasonlítás kerülése</a:t>
            </a:r>
          </a:p>
          <a:p>
            <a:pPr eaLnBrk="1" hangingPunct="1">
              <a:defRPr/>
            </a:pPr>
            <a:r>
              <a:rPr lang="hu-HU"/>
              <a:t>A társas kapcsolatok</a:t>
            </a:r>
          </a:p>
          <a:p>
            <a:pPr lvl="1" eaLnBrk="1" hangingPunct="1">
              <a:defRPr/>
            </a:pPr>
            <a:r>
              <a:rPr lang="hu-HU"/>
              <a:t>Jó cselekedetek gyakorlása</a:t>
            </a:r>
          </a:p>
          <a:p>
            <a:pPr lvl="1" eaLnBrk="1" hangingPunct="1">
              <a:defRPr/>
            </a:pPr>
            <a:r>
              <a:rPr lang="hu-HU"/>
              <a:t>A kapcsolatok ápolása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dirty="0" smtClean="0"/>
              <a:t>Gyakorlat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Találjanak ki olyan életszerű vizsgálati elrendezést, amelyben az egyes boldogságfokozó gyakorlatok hatékonyságáról meggyőződhetünk!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/>
              <a:t>Nehézségek kezelése</a:t>
            </a:r>
          </a:p>
          <a:p>
            <a:pPr lvl="1" eaLnBrk="1" hangingPunct="1">
              <a:defRPr/>
            </a:pPr>
            <a:r>
              <a:rPr lang="hu-HU" sz="2400"/>
              <a:t>Dolgozzunk ki stratégiákat</a:t>
            </a:r>
          </a:p>
          <a:p>
            <a:pPr lvl="1" eaLnBrk="1" hangingPunct="1">
              <a:defRPr/>
            </a:pPr>
            <a:r>
              <a:rPr lang="hu-HU" sz="2400"/>
              <a:t>Megbocsátás </a:t>
            </a:r>
          </a:p>
          <a:p>
            <a:pPr eaLnBrk="1" hangingPunct="1">
              <a:defRPr/>
            </a:pPr>
            <a:r>
              <a:rPr lang="hu-HU" sz="2800"/>
              <a:t>Éljünk a jelenben</a:t>
            </a:r>
          </a:p>
          <a:p>
            <a:pPr lvl="1" eaLnBrk="1" hangingPunct="1">
              <a:defRPr/>
            </a:pPr>
            <a:r>
              <a:rPr lang="hu-HU" sz="2400"/>
              <a:t>Az áramlat-élmény fokozása</a:t>
            </a:r>
          </a:p>
          <a:p>
            <a:pPr lvl="1" eaLnBrk="1" hangingPunct="1">
              <a:defRPr/>
            </a:pPr>
            <a:r>
              <a:rPr lang="hu-HU" sz="2400"/>
              <a:t>Apró örömök élvezete</a:t>
            </a:r>
          </a:p>
          <a:p>
            <a:pPr eaLnBrk="1" hangingPunct="1">
              <a:defRPr/>
            </a:pPr>
            <a:r>
              <a:rPr lang="hu-HU" sz="2800"/>
              <a:t>Elköteleződés egy cél iránt</a:t>
            </a:r>
          </a:p>
          <a:p>
            <a:pPr eaLnBrk="1" hangingPunct="1">
              <a:defRPr/>
            </a:pPr>
            <a:r>
              <a:rPr lang="hu-HU" sz="2800"/>
              <a:t>Törődjünk testünkkel, lelkünkkel</a:t>
            </a:r>
          </a:p>
          <a:p>
            <a:pPr lvl="1" eaLnBrk="1" hangingPunct="1">
              <a:defRPr/>
            </a:pPr>
            <a:r>
              <a:rPr lang="hu-HU" sz="2400"/>
              <a:t>Vallásgyakorlás, spirituális élet</a:t>
            </a:r>
          </a:p>
          <a:p>
            <a:pPr lvl="1" eaLnBrk="1" hangingPunct="1">
              <a:defRPr/>
            </a:pPr>
            <a:r>
              <a:rPr lang="hu-HU" sz="2400"/>
              <a:t>Meditáció</a:t>
            </a:r>
          </a:p>
          <a:p>
            <a:pPr lvl="1" eaLnBrk="1" hangingPunct="1">
              <a:defRPr/>
            </a:pPr>
            <a:r>
              <a:rPr lang="hu-HU" sz="2400"/>
              <a:t>Testmozgás</a:t>
            </a:r>
          </a:p>
          <a:p>
            <a:pPr lvl="1" eaLnBrk="1" hangingPunct="1">
              <a:defRPr/>
            </a:pPr>
            <a:r>
              <a:rPr lang="hu-HU" sz="2400"/>
              <a:t>Cselekedjen úgy, mint a boldog emberek</a:t>
            </a:r>
          </a:p>
          <a:p>
            <a:pPr eaLnBrk="1" hangingPunct="1">
              <a:defRPr/>
            </a:pPr>
            <a:endParaRPr lang="hu-HU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dirty="0" smtClean="0"/>
              <a:t>Gyakorlat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Találjanak ki olyan életszerű vizsgálati elrendezést, amelyben az előbbi boldogságfokozó gyakorlatok hatékonyságáról meggyőződhetünk!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Pozitív személyiségvonások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Ed Diener: szubjektív jól-lét</a:t>
            </a:r>
          </a:p>
          <a:p>
            <a:pPr eaLnBrk="1" hangingPunct="1">
              <a:defRPr/>
            </a:pPr>
            <a:r>
              <a:rPr lang="hu-HU"/>
              <a:t>Christopher Peterson: az optimizmus, Taylor és mtsai: pozitív illúziók</a:t>
            </a:r>
          </a:p>
          <a:p>
            <a:pPr eaLnBrk="1" hangingPunct="1">
              <a:defRPr/>
            </a:pPr>
            <a:r>
              <a:rPr lang="hu-HU"/>
              <a:t>Ryan és Deci: az önmeghatározottság</a:t>
            </a:r>
          </a:p>
          <a:p>
            <a:pPr eaLnBrk="1" hangingPunct="1">
              <a:defRPr/>
            </a:pPr>
            <a:r>
              <a:rPr lang="hu-HU"/>
              <a:t>George Vaillant: érett elhárítások</a:t>
            </a:r>
          </a:p>
          <a:p>
            <a:pPr eaLnBrk="1" hangingPunct="1">
              <a:defRPr/>
            </a:pPr>
            <a:r>
              <a:rPr lang="hu-HU"/>
              <a:t>Baltes és Staudinger: a bölcsesség</a:t>
            </a:r>
          </a:p>
          <a:p>
            <a:pPr eaLnBrk="1" hangingPunct="1">
              <a:defRPr/>
            </a:pPr>
            <a:r>
              <a:rPr lang="hu-HU"/>
              <a:t>Simonton: a kreativitás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jó közérzet korrelátumai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/>
              <a:t>az egészség szubjektív észlelése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társas kapcsolatok minősége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pozitív affektivitás örökletessége 0,4 és 0,6 között van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nemek között nincs különbség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körülményeket tekintve nem az anyagi jólét, hanem a kapcsolatok száma és minősége, illetve a vallásos meggyőződés, a spiritualitás szintje meghatározó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pozitív érzelmek elősegítése: a társas viselkedést és a fizikai aktivitást serkenti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pozitív érzelmek az optimális működés elősegítői hosszabb időszakon keresztül: „felfelé táguló spirálra” tudunk lépni a pozitív érzelmek segítségével.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humor és a nevetés jó hatással van a jó közérzetre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pozitív pszichológia célja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/>
              <a:t>A pszichológia ne csak az élet rossz dolgainak kijavítására törekedjen, hanem a pozitív dolgok kialakítására, megőrzésére.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z="280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/>
              <a:t>1998 APA, 2000 American Psychologist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z="280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/>
              <a:t>A pozitív pszichológia témái: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/>
              <a:t>Pozitív élmények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/>
              <a:t>Pozitív személyiségvonások (pl. kreativitás, bölcsesség, önállóság stb)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/>
              <a:t>Pozitív csoportvonások (pl. altruizmus, felelősségtudat, munkaetika stb)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Szubjektív jól-lét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/>
              <a:t>Myers és Diener (1996) 45 országból 1, 1 millió személyt vizsgálva azt mutatták ki, hogy egy 0-tól-10-ig  terjedő skálán amely azt kérdezte, hogy a válaszoló mennyire boldog és elégedett az életével, az átlag érték 6.75</a:t>
            </a:r>
          </a:p>
        </p:txBody>
      </p:sp>
      <p:pic>
        <p:nvPicPr>
          <p:cNvPr id="35843" name="Picture 5" descr="tabl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412875"/>
            <a:ext cx="3744912" cy="52562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 dirty="0"/>
          </a:p>
        </p:txBody>
      </p:sp>
      <p:pic>
        <p:nvPicPr>
          <p:cNvPr id="36866" name="Picture 7" descr="jól-lé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12875"/>
            <a:ext cx="4176712" cy="5111750"/>
          </a:xfrm>
        </p:spPr>
      </p:pic>
      <p:pic>
        <p:nvPicPr>
          <p:cNvPr id="36867" name="Picture 8" descr="jól-lé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412875"/>
            <a:ext cx="3744912" cy="50403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Szubjektív jól-lét 2007-ben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dirty="0"/>
              <a:t>Átlag: 6,57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/>
              <a:t>Magyarország: 5,36 (előtte Szlovákia, mögötte Montenegro), a sor elején Dánia: 9,24-gyel, a végén Zimbabwe 3,08-cal.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>
                <a:hlinkClick r:id="rId2"/>
              </a:rPr>
              <a:t>http://www.oecdbetterlifeindex.org/topics/life-satisfaction/</a:t>
            </a:r>
            <a:r>
              <a:rPr lang="hu-HU" dirty="0"/>
              <a:t> - 4,9-cel az utolsók lettünk 2012-ben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/>
              <a:t>Világviszonylatban 103. 155 közül. Utánunk Lettország és Bulgária van Európából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Az optimizmus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/>
              <a:t>Egy hangulat vagy attitűd, mely kapcsolatos a társas vagy anyagi elvárásokkal- melyet az egyén szociálisan kívánatosnak tart előnye vagy jókedve szempontjából (Tiger, 1979)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/>
              <a:t>Az emberi természet része (Freud - illúzió)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/>
              <a:t>Lehet diszpozicionális (Carver, Scheier - LOT)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/>
              <a:t>Seligman: magyarázó stílus (a tanult tehetetlenség ellenpontja)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/>
              <a:t>Snyder: reményképesség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/>
              <a:t>Taylor: a pozitív illúziók pozitív hatása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dirty="0" smtClean="0"/>
              <a:t>Gyakorlat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Milyen pozitív illúziókat ismernek?</a:t>
            </a:r>
          </a:p>
          <a:p>
            <a:pPr eaLnBrk="1" hangingPunct="1">
              <a:defRPr/>
            </a:pPr>
            <a:r>
              <a:rPr lang="hu-HU" dirty="0" smtClean="0"/>
              <a:t>Mi a pozitív illúziók evolúciós jelentősége?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Optimizmus-kutatás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/>
              <a:t>Kis vs nagy optimizmus</a:t>
            </a:r>
          </a:p>
          <a:p>
            <a:pPr eaLnBrk="1" hangingPunct="1">
              <a:defRPr/>
            </a:pPr>
            <a:r>
              <a:rPr lang="hu-HU" dirty="0"/>
              <a:t>Optimizmus – pesszimizmus</a:t>
            </a:r>
          </a:p>
          <a:p>
            <a:pPr eaLnBrk="1" hangingPunct="1">
              <a:defRPr/>
            </a:pPr>
            <a:r>
              <a:rPr lang="hu-HU" dirty="0"/>
              <a:t>Az optimizmus kapcsolata a </a:t>
            </a:r>
            <a:r>
              <a:rPr lang="hu-HU" dirty="0" smtClean="0"/>
              <a:t>valósággal 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Az önmeghatározottság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proaktivitás és reaktivitás ellentéte</a:t>
            </a:r>
          </a:p>
          <a:p>
            <a:pPr eaLnBrk="1" hangingPunct="1">
              <a:defRPr/>
            </a:pPr>
            <a:r>
              <a:rPr lang="hu-HU"/>
              <a:t>Az öndeterminációs elmélet:</a:t>
            </a:r>
          </a:p>
          <a:p>
            <a:pPr lvl="1" eaLnBrk="1" hangingPunct="1">
              <a:defRPr/>
            </a:pPr>
            <a:r>
              <a:rPr lang="hu-HU"/>
              <a:t>Három velünk született szükséglet: kompetencia-, kötődés- és autonómia-szükséglet</a:t>
            </a:r>
          </a:p>
          <a:p>
            <a:pPr lvl="1" eaLnBrk="1" hangingPunct="1">
              <a:defRPr/>
            </a:pPr>
            <a:r>
              <a:rPr lang="hu-HU"/>
              <a:t>Intrinzik és extrinzik motiváció</a:t>
            </a:r>
          </a:p>
          <a:p>
            <a:pPr lvl="1" eaLnBrk="1" hangingPunct="1">
              <a:defRPr/>
            </a:pPr>
            <a:r>
              <a:rPr lang="hu-HU"/>
              <a:t>A kompetencia-érzés csak akkor növeli az intrinzik motivációt, ha az autonómia-érzés kíséri</a:t>
            </a:r>
          </a:p>
          <a:p>
            <a:pPr lvl="1" eaLnBrk="1" hangingPunct="1">
              <a:defRPr/>
            </a:pPr>
            <a:r>
              <a:rPr lang="hu-HU"/>
              <a:t>Az intrinzik motiváció ott bontakozik ki, ahol magas a biztonság és a kötődés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/>
              <a:t>Az extrinzik és intrinzik motiváció</a:t>
            </a:r>
          </a:p>
        </p:txBody>
      </p:sp>
      <p:pic>
        <p:nvPicPr>
          <p:cNvPr id="43010" name="Picture 5" descr="intrinzik motiváció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44675"/>
            <a:ext cx="9144000" cy="45370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dirty="0" smtClean="0"/>
              <a:t>Gyakorlat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Azonosítsák be, milyen típusú motiváció okán vesznek részt jelenleg az órán!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200">
                <a:latin typeface="Book Antiqua" pitchFamily="18" charset="0"/>
              </a:rPr>
              <a:t>Az elhárítások hierarchikus felfogása (Vaillant, Perry, Cramer)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b="1" smtClean="0">
                <a:effectLst/>
                <a:latin typeface="Book Antiqua" pitchFamily="18" charset="0"/>
              </a:rPr>
              <a:t>Az Elhárító működés skála:</a:t>
            </a:r>
            <a:r>
              <a:rPr lang="hu-HU" sz="2000" smtClean="0">
                <a:effectLst/>
                <a:latin typeface="Book Antiqua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Az elhárítás hierarchikus szintjei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Szint				A tartalmazott elhárítások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1600" smtClean="0">
              <a:effectLst/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Magasan adaptív			altruizmus, humor, szublimáció, elnyomás,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					anticipáció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Mentális gátlások			eltolás, disszociáció, intellektualizáció, izoláció,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					elfojtás, meg nem történtté tevés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Kisebb kép-torzítás			leértékelés, idealizáció, omnipotencia,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Megtagadás			tagadás, projekció, racionalizáció,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Nagyobb kép-torzítás		autisztikus fantázia, projektív identifikáció, 				hasítás,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Cselekvés				acting-out, apatikus visszahúzódás, passzív 				agresszió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Elhárító szabálytalanság		projekció (érzékcsalódás), tagadás 					(pszichotikus), torzítás (pszichotikus)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1600" smtClean="0">
              <a:effectLst/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smtClean="0">
                <a:effectLst/>
                <a:latin typeface="Book Antiqua" pitchFamily="18" charset="0"/>
              </a:rPr>
              <a:t>Megjegyzés: Ennek a skálának a használatánál a klinikusoknak először listázniuk kell legalább 7 szokásos elhárítás használatát a betegnél, és utána meghatározni a személy által mutatott domináns elhárítás szintjét.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sikszentmihályi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060575"/>
            <a:ext cx="2703513" cy="4176713"/>
          </a:xfrm>
        </p:spPr>
      </p:pic>
      <p:pic>
        <p:nvPicPr>
          <p:cNvPr id="17410" name="Picture 3" descr="Seligman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80063" y="620713"/>
            <a:ext cx="2830512" cy="4356100"/>
          </a:xfrm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916238" y="69215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Arial" charset="0"/>
              </a:rPr>
              <a:t>Martin E. P. Seligman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492500" y="58054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Arial" charset="0"/>
              </a:rPr>
              <a:t>Csíkszentmihályi Mihály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/>
              <a:t>Az érett elhárítások kapcsolata a testi-lelki egészséggel</a:t>
            </a:r>
          </a:p>
        </p:txBody>
      </p:sp>
      <p:graphicFrame>
        <p:nvGraphicFramePr>
          <p:cNvPr id="1536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285875" y="1831975"/>
          <a:ext cx="6572250" cy="4067175"/>
        </p:xfrm>
        <a:graphic>
          <a:graphicData uri="http://schemas.openxmlformats.org/presentationml/2006/ole">
            <p:oleObj spid="_x0000_s15365" name="Diagram" r:id="rId3" imgW="6572103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Pozitív csoportvonások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Buss: a boldogság evolúciója</a:t>
            </a:r>
          </a:p>
          <a:p>
            <a:pPr eaLnBrk="1" hangingPunct="1">
              <a:defRPr/>
            </a:pPr>
            <a:r>
              <a:rPr lang="hu-HU"/>
              <a:t>Massimini, Delle Fave: az egyedfejlődés bio-kulturális távlata</a:t>
            </a:r>
          </a:p>
          <a:p>
            <a:pPr eaLnBrk="1" hangingPunct="1">
              <a:defRPr/>
            </a:pPr>
            <a:r>
              <a:rPr lang="hu-HU"/>
              <a:t>Gary Schwartz: a szabadság zsarnoksága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/>
              <a:t>A boldogság evolúciója</a:t>
            </a:r>
            <a:br>
              <a:rPr lang="hu-HU" sz="4000"/>
            </a:br>
            <a:r>
              <a:rPr lang="hu-HU" sz="4000"/>
              <a:t>Az akadályozó tényezők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/>
              <a:t>A modern és az archaikus környezet közötti eltérések</a:t>
            </a:r>
          </a:p>
          <a:p>
            <a:pPr lvl="1" eaLnBrk="1" hangingPunct="1">
              <a:defRPr/>
            </a:pPr>
            <a:r>
              <a:rPr lang="hu-HU" sz="2400"/>
              <a:t>Táplálkozás</a:t>
            </a:r>
          </a:p>
          <a:p>
            <a:pPr lvl="1" eaLnBrk="1" hangingPunct="1">
              <a:defRPr/>
            </a:pPr>
            <a:r>
              <a:rPr lang="hu-HU" sz="2400"/>
              <a:t>Média: vonzó modellek</a:t>
            </a:r>
          </a:p>
          <a:p>
            <a:pPr eaLnBrk="1" hangingPunct="1">
              <a:defRPr/>
            </a:pPr>
            <a:r>
              <a:rPr lang="hu-HU" sz="2800"/>
              <a:t>Bizonyos alkalmazkodás szubjektív distresszt eredményez</a:t>
            </a:r>
          </a:p>
          <a:p>
            <a:pPr lvl="1" eaLnBrk="1" hangingPunct="1">
              <a:defRPr/>
            </a:pPr>
            <a:r>
              <a:rPr lang="hu-HU" sz="2400"/>
              <a:t>Depresszió, félelmek, fóbiák, féltékenység stb…</a:t>
            </a:r>
          </a:p>
          <a:p>
            <a:pPr eaLnBrk="1" hangingPunct="1">
              <a:defRPr/>
            </a:pPr>
            <a:r>
              <a:rPr lang="hu-HU" sz="2800"/>
              <a:t>A versengés szolgálatában álló alkalmazkodási mechanizmusok</a:t>
            </a:r>
          </a:p>
          <a:p>
            <a:pPr lvl="1" eaLnBrk="1" hangingPunct="1">
              <a:defRPr/>
            </a:pPr>
            <a:r>
              <a:rPr lang="hu-HU" sz="2400"/>
              <a:t>Ha a magas státuszúnak valami nem sikerül: káröröm</a:t>
            </a:r>
          </a:p>
          <a:p>
            <a:pPr lvl="1" eaLnBrk="1" hangingPunct="1">
              <a:defRPr/>
            </a:pPr>
            <a:r>
              <a:rPr lang="hu-HU" sz="2400"/>
              <a:t>Lebecsülési taktikák</a:t>
            </a:r>
          </a:p>
          <a:p>
            <a:pPr eaLnBrk="1" hangingPunct="1">
              <a:defRPr/>
            </a:pPr>
            <a:endParaRPr lang="hu-HU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boldogság evolúciós tragédiái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/>
              <a:t>Az élvezet </a:t>
            </a:r>
            <a:r>
              <a:rPr lang="hu-HU" dirty="0" smtClean="0"/>
              <a:t>taposómalma (hozzászokás)</a:t>
            </a:r>
            <a:endParaRPr lang="hu-HU" dirty="0"/>
          </a:p>
          <a:p>
            <a:pPr eaLnBrk="1" hangingPunct="1">
              <a:defRPr/>
            </a:pPr>
            <a:r>
              <a:rPr lang="hu-HU" dirty="0"/>
              <a:t>A mechanizmusok az átlag szintjén működnek</a:t>
            </a:r>
          </a:p>
          <a:p>
            <a:pPr eaLnBrk="1" hangingPunct="1">
              <a:defRPr/>
            </a:pPr>
            <a:r>
              <a:rPr lang="hu-HU" dirty="0"/>
              <a:t>A nyereségek és a veszteségek felett érzett érzések aszimmetrikusak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dirty="0" smtClean="0"/>
              <a:t>Gyakorlat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Keressünk példákat a nyereség és veszteség okozta érzések aszimmetriájára!</a:t>
            </a:r>
          </a:p>
          <a:p>
            <a:pPr eaLnBrk="1" hangingPunct="1">
              <a:defRPr/>
            </a:pPr>
            <a:r>
              <a:rPr lang="hu-HU" dirty="0" smtClean="0"/>
              <a:t>Hogyan lehetne kiküszöbölni az előző diákon taglalt akadályozó tényezőket?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Az emberi boldogság fejlődése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/>
              <a:t>Az evolúció által biztosított mechanizmusok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A rokonság közelsége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A barátság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A csoport megbecsülése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/>
              <a:t>A szubjektív distressz csökkentése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Hasonló társ választása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Kiterjedt rokonság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Nevelés: a nemi különbségek evolúciós magyarázata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/>
              <a:t>A versengő mechanizmusokkal való bánás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Sorsközösség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A viszonosság, együttműködés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/>
              <a:t>A vágy teljesülése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Házastársi kötelékek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Esztétikai élmény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/>
              <a:t>Flow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/>
              <a:t>Az egyedfejlődés bio-kulturális távlata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27275"/>
            <a:ext cx="8229600" cy="4125913"/>
          </a:xfrm>
        </p:spPr>
        <p:txBody>
          <a:bodyPr/>
          <a:lstStyle/>
          <a:p>
            <a:pPr eaLnBrk="1" hangingPunct="1">
              <a:defRPr/>
            </a:pPr>
            <a:r>
              <a:rPr lang="hu-HU"/>
              <a:t>Az ember individuális és társadalmi viselkedésének jelentős része úgy fejlődött ki, hogy biztosítsa a túlélést és a reprodukciót őseink környezetében </a:t>
            </a:r>
          </a:p>
          <a:p>
            <a:pPr eaLnBrk="1" hangingPunct="1">
              <a:defRPr/>
            </a:pPr>
            <a:r>
              <a:rPr lang="hu-HU"/>
              <a:t>Ugyanakkor ez nem magyarázza az emberi kollektivizmust és más kulturális hagyományt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bio-kulturális szelekció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2296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/>
              <a:t>A egyének aktív interakciót folytatnak a bio-kulturális információval. 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40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/>
              <a:t>Életük során korlátozott számú cselekvést, értéket és egyéniségüknek megfelelő érdeklődési területet részesítenek előnyben. Ezt pszichológiai szelekcióként határozhatjuk meg.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40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/>
              <a:t>Ez szigorúan kapcsolódik a szubjektív élmények minőségéhez. A 'flow' azok szerint, akik már átélték, a legpozitívabb és legkomplexebb mindennapi élmény. 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40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/>
              <a:t>A hozzá kapcsolódó cselekvések a pszichológiai szelekció alapegységei. Ezért képes a flow a bio-kulturális információ és a bio-kulturális evolúció folyamatának szelektív átöröklését befolyásolni.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szabadság zsarnoksága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A szabadság és autonómia szélsőségessé és a zsarnokság egy formájává válhat.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80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A túl sok szabadságra az emberek növekvő depresszióval reagálnak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80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A racionális döntés-elmélet nem magyarázza ezeket a jelenségeket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80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A biztonság fontosabb, mint a jólét (Uexkull). Az állatokat szabadságukban korlátozzák biológiai adottságaik, az embereket a kultúra.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Csikszentmihályi Mihály: A flow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/>
              <a:t>Optimális élmény: az autotelikus tevékenység közben átélt élmény tulajdonságai: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/>
              <a:t>Kihívás és képesség magas szintje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/>
              <a:t>Világos célok, visszajelzés pillanatról pillanatra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/>
              <a:t>Tevékenység és tudatosság összeolvadása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/>
              <a:t>Összpontosítás a feladatra, a lényegtelen ingerek kitörlődnek a tudatból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/>
              <a:t>Kontroll-érzés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/>
              <a:t>A kishitűség megszűnése, az Én határainak átlépése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/>
              <a:t>Időérzékelés eltűnik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/>
              <a:t>A tevékenység önmaga jutalmazó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hu-HU" sz="200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/>
              <a:t>Az áramlatban maradáshoz a figyelem fókuszának fenntartása szükséges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dirty="0" smtClean="0"/>
              <a:t>Gyakorlat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Találjunk magyarázatot arra, hogyan fordulhat elő egy élményben együtt az én meghaladása és a kontroll-érzés!</a:t>
            </a:r>
          </a:p>
          <a:p>
            <a:pPr eaLnBrk="1" hangingPunct="1">
              <a:defRPr/>
            </a:pPr>
            <a:r>
              <a:rPr lang="hu-HU" dirty="0" smtClean="0"/>
              <a:t>Elemezze egy saját flow-élményét! Minden ismérv tetten érhető benne? Van-e esetleg más jellemzője is a felsoroltakon kívül?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Object 5"/>
          <p:cNvGraphicFramePr>
            <a:graphicFrameLocks noChangeAspect="1"/>
          </p:cNvGraphicFramePr>
          <p:nvPr>
            <p:ph/>
          </p:nvPr>
        </p:nvGraphicFramePr>
        <p:xfrm>
          <a:off x="1619250" y="908050"/>
          <a:ext cx="5905500" cy="5473700"/>
        </p:xfrm>
        <a:graphic>
          <a:graphicData uri="http://schemas.openxmlformats.org/presentationml/2006/ole">
            <p:oleObj spid="_x0000_s18437" name="Bitkép" r:id="rId3" imgW="4638095" imgH="3296110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Az autotelikus személyiség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Olyan képességei vannak, amelyek segítik az áramlatba kerülést ill. az áramlat fenntartását (általános kiváncsiság, állhatatosság, nem énorientált alapállás)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Az áramlat-élmény a self fejlődésével jár </a:t>
            </a:r>
            <a:r>
              <a:rPr lang="hu-HU" sz="2800">
                <a:latin typeface="SimSun" pitchFamily="2" charset="-122"/>
                <a:ea typeface="SimSun" pitchFamily="2" charset="-122"/>
              </a:rPr>
              <a:t>→</a:t>
            </a:r>
            <a:r>
              <a:rPr lang="hu-HU" sz="2800">
                <a:latin typeface="Arial" charset="0"/>
              </a:rPr>
              <a:t> </a:t>
            </a:r>
            <a:r>
              <a:rPr lang="hu-HU" sz="2800"/>
              <a:t>az önbecsülésre is jótékony hatással van.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Az áramlatot gátló tényezők: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Relaxáció preferálása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Munka-címke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Az áramlatot segítő tényezők: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Autotelikus személyiség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Autotelikus (komplex) család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Programok (Montessori, terápiák: erősségek kidolgozása)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Martin Seligman</a:t>
            </a:r>
          </a:p>
        </p:txBody>
      </p:sp>
      <p:pic>
        <p:nvPicPr>
          <p:cNvPr id="23554" name="Picture 5" descr="cimla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4038" y="1600200"/>
            <a:ext cx="2954337" cy="4530725"/>
          </a:xfrm>
        </p:spPr>
      </p:pic>
      <p:pic>
        <p:nvPicPr>
          <p:cNvPr id="23555" name="Picture 6" descr="borito-70_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276475"/>
            <a:ext cx="12969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Az autentikus boldogság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Pozitív érzések – pozitív jellem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- Bölcsesség és tudás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- Bátorság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- Szeretet és emberség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- Igazságosság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- Mértékletesség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- Szellemiség és transzcendencia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u-HU" sz="240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/>
              <a:t>A boldogság feltételei: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Elégedettség a múlttal (megbékélés)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Optimizmus a jövővel kapcsolatban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/>
              <a:t>Boldogság a jelenben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harlevél">
  <a:themeElements>
    <a:clrScheme name="Juharlevél 13">
      <a:dk1>
        <a:srgbClr val="003366"/>
      </a:dk1>
      <a:lt1>
        <a:srgbClr val="FF0066"/>
      </a:lt1>
      <a:dk2>
        <a:srgbClr val="1B9F9C"/>
      </a:dk2>
      <a:lt2>
        <a:srgbClr val="F9D793"/>
      </a:lt2>
      <a:accent1>
        <a:srgbClr val="FFD05B"/>
      </a:accent1>
      <a:accent2>
        <a:srgbClr val="FEE1A8"/>
      </a:accent2>
      <a:accent3>
        <a:srgbClr val="FFAAB8"/>
      </a:accent3>
      <a:accent4>
        <a:srgbClr val="002A56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Juharlevé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uharlevél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harlevél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harlevél 10">
        <a:dk1>
          <a:srgbClr val="000000"/>
        </a:dk1>
        <a:lt1>
          <a:srgbClr val="FFFF00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AA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harlevél 11">
        <a:dk1>
          <a:srgbClr val="000000"/>
        </a:dk1>
        <a:lt1>
          <a:srgbClr val="FF0066"/>
        </a:lt1>
        <a:dk2>
          <a:srgbClr val="1B9F9C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AAB8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harlevél 12">
        <a:dk1>
          <a:srgbClr val="F9D793"/>
        </a:dk1>
        <a:lt1>
          <a:srgbClr val="9966FF"/>
        </a:lt1>
        <a:dk2>
          <a:srgbClr val="FF0066"/>
        </a:dk2>
        <a:lt2>
          <a:srgbClr val="1B9F9C"/>
        </a:lt2>
        <a:accent1>
          <a:srgbClr val="FFD05B"/>
        </a:accent1>
        <a:accent2>
          <a:srgbClr val="FEE1A8"/>
        </a:accent2>
        <a:accent3>
          <a:srgbClr val="FFAAB8"/>
        </a:accent3>
        <a:accent4>
          <a:srgbClr val="8256DA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13">
        <a:dk1>
          <a:srgbClr val="003366"/>
        </a:dk1>
        <a:lt1>
          <a:srgbClr val="FF0066"/>
        </a:lt1>
        <a:dk2>
          <a:srgbClr val="1B9F9C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AAB8"/>
        </a:accent3>
        <a:accent4>
          <a:srgbClr val="002A56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2777</TotalTime>
  <Words>1222</Words>
  <Application>Microsoft Office PowerPoint</Application>
  <PresentationFormat>Diavetítés a képernyőre (4:3 oldalarány)</PresentationFormat>
  <Paragraphs>243</Paragraphs>
  <Slides>38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38</vt:i4>
      </vt:variant>
    </vt:vector>
  </HeadingPairs>
  <TitlesOfParts>
    <vt:vector size="48" baseType="lpstr">
      <vt:lpstr>Times New Roman</vt:lpstr>
      <vt:lpstr>Arial</vt:lpstr>
      <vt:lpstr>Wingdings</vt:lpstr>
      <vt:lpstr>Calibri</vt:lpstr>
      <vt:lpstr>SimSun</vt:lpstr>
      <vt:lpstr>Book Antiqua</vt:lpstr>
      <vt:lpstr>Juharlevél</vt:lpstr>
      <vt:lpstr>Juharlevél</vt:lpstr>
      <vt:lpstr>Bitkép</vt:lpstr>
      <vt:lpstr>Diagram</vt:lpstr>
      <vt:lpstr>A pozitív pszichológia</vt:lpstr>
      <vt:lpstr>A pozitív pszichológia célja</vt:lpstr>
      <vt:lpstr>3. dia</vt:lpstr>
      <vt:lpstr>Csikszentmihályi Mihály: A flow </vt:lpstr>
      <vt:lpstr>Gyakorlat</vt:lpstr>
      <vt:lpstr>6. dia</vt:lpstr>
      <vt:lpstr>Az autotelikus személyiség</vt:lpstr>
      <vt:lpstr>Martin Seligman</vt:lpstr>
      <vt:lpstr>Az autentikus boldogság</vt:lpstr>
      <vt:lpstr>10. dia</vt:lpstr>
      <vt:lpstr>Gyakorlat</vt:lpstr>
      <vt:lpstr>A boldogságról szóló elméletek Diener, Lucas és Oishi (2002) </vt:lpstr>
      <vt:lpstr>A boldogság meghatározói</vt:lpstr>
      <vt:lpstr>Boldogságfokozó gyakorlatok</vt:lpstr>
      <vt:lpstr>Gyakorlat</vt:lpstr>
      <vt:lpstr>16. dia</vt:lpstr>
      <vt:lpstr>Gyakorlat</vt:lpstr>
      <vt:lpstr>Pozitív személyiségvonások</vt:lpstr>
      <vt:lpstr>A jó közérzet korrelátumai</vt:lpstr>
      <vt:lpstr>Szubjektív jól-lét</vt:lpstr>
      <vt:lpstr>21. dia</vt:lpstr>
      <vt:lpstr>Szubjektív jól-lét 2007-ben</vt:lpstr>
      <vt:lpstr>Az optimizmus</vt:lpstr>
      <vt:lpstr>Gyakorlat</vt:lpstr>
      <vt:lpstr>Optimizmus-kutatás</vt:lpstr>
      <vt:lpstr>Az önmeghatározottság</vt:lpstr>
      <vt:lpstr>Az extrinzik és intrinzik motiváció</vt:lpstr>
      <vt:lpstr>Gyakorlat</vt:lpstr>
      <vt:lpstr>Az elhárítások hierarchikus felfogása (Vaillant, Perry, Cramer)</vt:lpstr>
      <vt:lpstr>Az érett elhárítások kapcsolata a testi-lelki egészséggel</vt:lpstr>
      <vt:lpstr>Pozitív csoportvonások</vt:lpstr>
      <vt:lpstr>A boldogság evolúciója Az akadályozó tényezők</vt:lpstr>
      <vt:lpstr>A boldogság evolúciós tragédiái</vt:lpstr>
      <vt:lpstr>Gyakorlat</vt:lpstr>
      <vt:lpstr>Az emberi boldogság fejlődése</vt:lpstr>
      <vt:lpstr>Az egyedfejlődés bio-kulturális távlata</vt:lpstr>
      <vt:lpstr>A bio-kulturális szelekció</vt:lpstr>
      <vt:lpstr>A szabadság zsarnoksága</vt:lpstr>
    </vt:vector>
  </TitlesOfParts>
  <Company>Home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pozitív pszichológia</dc:title>
  <dc:creator>Lélekmester Bt</dc:creator>
  <cp:lastModifiedBy>felhasználó</cp:lastModifiedBy>
  <cp:revision>57</cp:revision>
  <dcterms:created xsi:type="dcterms:W3CDTF">2005-12-13T07:28:40Z</dcterms:created>
  <dcterms:modified xsi:type="dcterms:W3CDTF">2014-11-25T13:06:51Z</dcterms:modified>
</cp:coreProperties>
</file>