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75" r:id="rId3"/>
    <p:sldId id="273" r:id="rId4"/>
    <p:sldId id="274" r:id="rId5"/>
    <p:sldId id="272" r:id="rId6"/>
    <p:sldId id="257" r:id="rId7"/>
    <p:sldId id="258" r:id="rId8"/>
    <p:sldId id="259" r:id="rId9"/>
    <p:sldId id="270" r:id="rId10"/>
    <p:sldId id="260" r:id="rId11"/>
    <p:sldId id="262" r:id="rId12"/>
    <p:sldId id="269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1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6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116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16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116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116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1167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1167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1167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ED3CB7-F109-4297-A185-724CEA8B131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69" grpId="0"/>
      <p:bldP spid="41167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6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6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6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6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5734B-769B-46AD-B7B1-ACE9B37370B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46901-B066-47D6-A2F1-FD67DB67568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EC50E2-A65B-4EAE-BB69-B15A53C24F6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25B99-A7E1-4F27-86A0-FB9332F26BE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31A26-A092-46FF-89F7-59D945CF610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9B44-70E8-4484-A752-5AF6306D62D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9E25E-CCBB-473A-A4B2-A38B3B19EEA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1A1C8-7E7C-4FF9-9E1A-1265AEFBAF8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E86C9-CFB3-4607-BF71-AC09C6078C5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DCAD0-3286-41EC-8867-FEB752FD34A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BCC14-A9C9-4FDC-BB62-4A9FF77624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106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6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106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106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06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4106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4106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4B351F1-8015-4DA1-93DD-9F8DCB9D4ABC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45" grpId="0"/>
      <p:bldP spid="41064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6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6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6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6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6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6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6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6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6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6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6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6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6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6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6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A pszichoanalízis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/>
              <a:t>Freud és kora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tudattalan előzményei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Descartes: lelki = tudatos</a:t>
            </a:r>
          </a:p>
          <a:p>
            <a:pPr>
              <a:lnSpc>
                <a:spcPct val="90000"/>
              </a:lnSpc>
            </a:pPr>
            <a:r>
              <a:rPr lang="hu-HU" sz="2400"/>
              <a:t>A tudattalan újrafelfedezése: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1800"/>
              <a:t>	</a:t>
            </a:r>
            <a:r>
              <a:rPr lang="hu-HU" sz="2400"/>
              <a:t>halványabb mint a tudat	- 	más mint a tudat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/>
              <a:t>	racionális			-	irracionális</a:t>
            </a:r>
          </a:p>
          <a:p>
            <a:pPr>
              <a:lnSpc>
                <a:spcPct val="90000"/>
              </a:lnSpc>
            </a:pPr>
            <a:r>
              <a:rPr lang="hu-HU" sz="2400"/>
              <a:t>Racionális: - Leibniz: petites perceptions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/>
              <a:t>	- Herbart: képzetek harca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/>
              <a:t>	- Helmholtz: tudattalan induktív következtetések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/>
              <a:t>	- Wundt: reflektor hasonlat</a:t>
            </a:r>
          </a:p>
          <a:p>
            <a:pPr>
              <a:lnSpc>
                <a:spcPct val="90000"/>
              </a:lnSpc>
            </a:pPr>
            <a:r>
              <a:rPr lang="hu-HU" sz="2400"/>
              <a:t>Irracionális: német filozófusok – a tudattalan az emberi szabadság záloga</a:t>
            </a:r>
          </a:p>
          <a:p>
            <a:pPr>
              <a:lnSpc>
                <a:spcPct val="90000"/>
              </a:lnSpc>
            </a:pPr>
            <a:r>
              <a:rPr lang="hu-HU" sz="2400"/>
              <a:t>Hartmann: fiziológiai, pszichológiai, abszolút tudattalan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Freud alapvető művei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1895 Tanulmányok a hisztériáról (Breuerrrel közösen)</a:t>
            </a:r>
          </a:p>
          <a:p>
            <a:r>
              <a:rPr lang="hu-HU"/>
              <a:t>1900 Álomfejtés</a:t>
            </a:r>
          </a:p>
          <a:p>
            <a:r>
              <a:rPr lang="hu-HU"/>
              <a:t>1904 A mindennapi élet pszichopatológiája</a:t>
            </a:r>
          </a:p>
          <a:p>
            <a:r>
              <a:rPr lang="hu-HU"/>
              <a:t>1905 Három értekezés a szexualitásról</a:t>
            </a:r>
          </a:p>
          <a:p>
            <a:r>
              <a:rPr lang="hu-HU"/>
              <a:t>1912 Totem és tabu</a:t>
            </a:r>
          </a:p>
          <a:p>
            <a:r>
              <a:rPr lang="hu-HU"/>
              <a:t>1940 A pszichoanalízis foglalata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Freud jéghegy modellje</a:t>
            </a:r>
          </a:p>
        </p:txBody>
      </p:sp>
      <p:pic>
        <p:nvPicPr>
          <p:cNvPr id="433155" name="Picture 3" descr="Freud jéghegy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9000" y="2011363"/>
            <a:ext cx="7364413" cy="3706812"/>
          </a:xfrm>
          <a:noFill/>
          <a:ln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A tudattalan felderítésének királyi útja az álom értelmezése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Manifeszt és latens álomtartalom</a:t>
            </a:r>
          </a:p>
          <a:p>
            <a:pPr>
              <a:lnSpc>
                <a:spcPct val="90000"/>
              </a:lnSpc>
            </a:pPr>
            <a:r>
              <a:rPr lang="hu-HU"/>
              <a:t>Az álom az alvás felett őrködik (szenzoros ingerlést beépíti)</a:t>
            </a:r>
          </a:p>
          <a:p>
            <a:pPr>
              <a:lnSpc>
                <a:spcPct val="90000"/>
              </a:lnSpc>
            </a:pPr>
            <a:r>
              <a:rPr lang="hu-HU"/>
              <a:t>A folyamatban lévő elintézetlen ügyek befolyásolják a tartalmat</a:t>
            </a:r>
          </a:p>
          <a:p>
            <a:pPr>
              <a:lnSpc>
                <a:spcPct val="90000"/>
              </a:lnSpc>
            </a:pPr>
            <a:r>
              <a:rPr lang="hu-HU"/>
              <a:t>Tudattalan impulzusok, melyek kielégülést keresnek</a:t>
            </a:r>
          </a:p>
          <a:p>
            <a:pPr>
              <a:lnSpc>
                <a:spcPct val="90000"/>
              </a:lnSpc>
            </a:pPr>
            <a:r>
              <a:rPr lang="hu-HU"/>
              <a:t>Szimbolizáció és álommunka (sűrítés, eltolás, ellentétbe fordítás, másodlagos megmunkálás)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Az álomszimbólumok és pszichoanalitikus értelmezésük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2800"/>
              <a:t>Autoritásszemélyek: király, királynő, rendőr stb… a szülőket reprezentálják</a:t>
            </a:r>
          </a:p>
          <a:p>
            <a:pPr>
              <a:lnSpc>
                <a:spcPct val="80000"/>
              </a:lnSpc>
            </a:pPr>
            <a:r>
              <a:rPr lang="hu-HU" sz="2800"/>
              <a:t>Kis állatok: egér, mókus stb.. A gyerekeket szimbolizálják</a:t>
            </a:r>
          </a:p>
          <a:p>
            <a:pPr>
              <a:lnSpc>
                <a:spcPct val="80000"/>
              </a:lnSpc>
            </a:pPr>
            <a:r>
              <a:rPr lang="hu-HU" sz="2800"/>
              <a:t>Vízzel kapcsolatos dolog: születés, elutazni: halál</a:t>
            </a:r>
          </a:p>
          <a:p>
            <a:pPr>
              <a:lnSpc>
                <a:spcPct val="80000"/>
              </a:lnSpc>
            </a:pPr>
            <a:r>
              <a:rPr lang="hu-HU" sz="2800"/>
              <a:t>Egyenruhák – meztelenség helyett</a:t>
            </a:r>
          </a:p>
          <a:p>
            <a:pPr>
              <a:lnSpc>
                <a:spcPct val="80000"/>
              </a:lnSpc>
            </a:pPr>
            <a:r>
              <a:rPr lang="hu-HU" sz="2800"/>
              <a:t>Ház: emberi test sima falakkal: férfi, kiugrók, balkonok: női</a:t>
            </a:r>
          </a:p>
          <a:p>
            <a:pPr>
              <a:lnSpc>
                <a:spcPct val="80000"/>
              </a:lnSpc>
            </a:pPr>
            <a:r>
              <a:rPr lang="hu-HU" sz="2800"/>
              <a:t>A nemi szervek szimbólumai: bot, esernyő, kés, pisztoly, tűzoltó slag, repülő, edény, zseb, terem, ajtó, gyümölcs…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nevelőnő álma</a:t>
            </a:r>
          </a:p>
        </p:txBody>
      </p:sp>
      <p:pic>
        <p:nvPicPr>
          <p:cNvPr id="423942" name="Picture 6" descr="A nevelőnő1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6638" y="2474913"/>
            <a:ext cx="7070725" cy="2779712"/>
          </a:xfrm>
          <a:noFill/>
          <a:ln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91" name="Picture 7" descr="A nevelőnő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6638" y="1960563"/>
            <a:ext cx="7070725" cy="2487612"/>
          </a:xfrm>
          <a:noFill/>
          <a:ln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61" name="Picture 5" descr="A nevelőnő3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6638" y="1984375"/>
            <a:ext cx="7070725" cy="2438400"/>
          </a:xfrm>
          <a:noFill/>
          <a:ln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9" name="Picture 5" descr="A nevelőnő4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6638" y="1741488"/>
            <a:ext cx="7070725" cy="2925762"/>
          </a:xfrm>
          <a:noFill/>
          <a:ln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7" name="Picture 5" descr="Freud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0"/>
            <a:ext cx="4608513" cy="6858000"/>
          </a:xfrm>
          <a:noFill/>
          <a:ln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2" name="Picture 4" descr="Freud_6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836613"/>
            <a:ext cx="6264275" cy="5329237"/>
          </a:xfrm>
          <a:noFill/>
          <a:ln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9" name="Picture 5" descr="Freud3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0"/>
            <a:ext cx="4824412" cy="6858000"/>
          </a:xfrm>
          <a:noFill/>
          <a:ln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 descr="Freud_5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0"/>
            <a:ext cx="4622800" cy="6858000"/>
          </a:xfrm>
          <a:noFill/>
          <a:ln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Freud élete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1856 – Freiberg </a:t>
            </a:r>
            <a:r>
              <a:rPr lang="hu-HU" sz="2800">
                <a:cs typeface="Times New Roman" pitchFamily="18" charset="0"/>
              </a:rPr>
              <a:t>→ Bécs</a:t>
            </a:r>
          </a:p>
          <a:p>
            <a:pPr>
              <a:lnSpc>
                <a:spcPct val="90000"/>
              </a:lnSpc>
            </a:pPr>
            <a:r>
              <a:rPr lang="hu-HU" sz="2800">
                <a:cs typeface="Times New Roman" pitchFamily="18" charset="0"/>
              </a:rPr>
              <a:t>1876 – Ernst Brücke intézetében dolgozik</a:t>
            </a:r>
          </a:p>
          <a:p>
            <a:pPr>
              <a:lnSpc>
                <a:spcPct val="90000"/>
              </a:lnSpc>
            </a:pPr>
            <a:r>
              <a:rPr lang="hu-HU" sz="2800">
                <a:cs typeface="Times New Roman" pitchFamily="18" charset="0"/>
              </a:rPr>
              <a:t>1885 – magántanár a Bécsi Egyetemen</a:t>
            </a:r>
          </a:p>
          <a:p>
            <a:pPr>
              <a:lnSpc>
                <a:spcPct val="90000"/>
              </a:lnSpc>
            </a:pPr>
            <a:r>
              <a:rPr lang="hu-HU" sz="2800">
                <a:cs typeface="Times New Roman" pitchFamily="18" charset="0"/>
              </a:rPr>
              <a:t>1886 – ösztöndíjjal Charcot-nál</a:t>
            </a:r>
          </a:p>
          <a:p>
            <a:pPr>
              <a:lnSpc>
                <a:spcPct val="90000"/>
              </a:lnSpc>
            </a:pPr>
            <a:r>
              <a:rPr lang="hu-HU" sz="2800">
                <a:cs typeface="Times New Roman" pitchFamily="18" charset="0"/>
              </a:rPr>
              <a:t>1900 - Álomfejtés</a:t>
            </a:r>
          </a:p>
          <a:p>
            <a:pPr>
              <a:lnSpc>
                <a:spcPct val="90000"/>
              </a:lnSpc>
            </a:pPr>
            <a:r>
              <a:rPr lang="hu-HU" sz="2800">
                <a:cs typeface="Times New Roman" pitchFamily="18" charset="0"/>
              </a:rPr>
              <a:t>1908 – A Bécsi Pszichoanalitikusok Társasága nemzetközi kongresszust tart</a:t>
            </a:r>
          </a:p>
          <a:p>
            <a:pPr>
              <a:lnSpc>
                <a:spcPct val="90000"/>
              </a:lnSpc>
            </a:pPr>
            <a:r>
              <a:rPr lang="hu-HU" sz="2800">
                <a:cs typeface="Times New Roman" pitchFamily="18" charset="0"/>
              </a:rPr>
              <a:t>1938 – menekül Bécsből</a:t>
            </a:r>
          </a:p>
          <a:p>
            <a:pPr>
              <a:lnSpc>
                <a:spcPct val="90000"/>
              </a:lnSpc>
            </a:pPr>
            <a:r>
              <a:rPr lang="hu-HU" sz="2800">
                <a:cs typeface="Times New Roman" pitchFamily="18" charset="0"/>
              </a:rPr>
              <a:t>1939 – Londonban hal meg</a:t>
            </a:r>
          </a:p>
          <a:p>
            <a:pPr>
              <a:lnSpc>
                <a:spcPct val="90000"/>
              </a:lnSpc>
            </a:pPr>
            <a:endParaRPr lang="hu-HU" sz="280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Hogyan áll ekkor a pszichiátria?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1793 – Pinel leveszi a betegek láncait</a:t>
            </a:r>
          </a:p>
          <a:p>
            <a:pPr>
              <a:lnSpc>
                <a:spcPct val="90000"/>
              </a:lnSpc>
            </a:pPr>
            <a:r>
              <a:rPr lang="hu-HU"/>
              <a:t>19. sz. – Az elmebetegségek és lelki bajok organikus eredetűek</a:t>
            </a:r>
          </a:p>
          <a:p>
            <a:pPr>
              <a:lnSpc>
                <a:spcPct val="90000"/>
              </a:lnSpc>
            </a:pPr>
            <a:r>
              <a:rPr lang="hu-HU"/>
              <a:t>Emil Kr</a:t>
            </a:r>
            <a:r>
              <a:rPr lang="en-US">
                <a:cs typeface="Times New Roman" pitchFamily="18" charset="0"/>
              </a:rPr>
              <a:t>ä</a:t>
            </a:r>
            <a:r>
              <a:rPr lang="hu-HU">
                <a:cs typeface="Times New Roman" pitchFamily="18" charset="0"/>
              </a:rPr>
              <a:t>pelin taxonómiája: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>
                <a:cs typeface="Times New Roman" pitchFamily="18" charset="0"/>
              </a:rPr>
              <a:t>(1)Fertőzések		(2)Kimerülés	(3)Mérgezés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>
                <a:cs typeface="Times New Roman" pitchFamily="18" charset="0"/>
              </a:rPr>
              <a:t>(4)Pajzsmirigy eredetű pszichózisok	(5)Dementia praecox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>
                <a:cs typeface="Times New Roman" pitchFamily="18" charset="0"/>
              </a:rPr>
              <a:t>(6)Paralysis progressiva			(7)Organikus elbutulás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>
                <a:cs typeface="Times New Roman" pitchFamily="18" charset="0"/>
              </a:rPr>
              <a:t>(8)Involúciós pszichózisok			(9)Mániás-depresszív elmebaj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>
                <a:cs typeface="Times New Roman" pitchFamily="18" charset="0"/>
              </a:rPr>
              <a:t>(10)Paranoia		(11)Epilepszia	(12)Pszichogén neurózisok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>
                <a:cs typeface="Times New Roman" pitchFamily="18" charset="0"/>
              </a:rPr>
              <a:t>(13)Alkati pszichopátia	(14)Pszichopátiás személyiség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>
                <a:cs typeface="Times New Roman" pitchFamily="18" charset="0"/>
              </a:rPr>
              <a:t>(15)Fejlődési értelmi fogyatékosság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079500"/>
          </a:xfrm>
        </p:spPr>
        <p:txBody>
          <a:bodyPr/>
          <a:lstStyle/>
          <a:p>
            <a:r>
              <a:rPr lang="hu-HU"/>
              <a:t>A hipnózis magyarázatai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09987"/>
          </a:xfrm>
        </p:spPr>
        <p:txBody>
          <a:bodyPr/>
          <a:lstStyle/>
          <a:p>
            <a:r>
              <a:rPr lang="hu-HU"/>
              <a:t>mágikus		Mesmer</a:t>
            </a:r>
          </a:p>
          <a:p>
            <a:r>
              <a:rPr lang="hu-HU"/>
              <a:t>organikus	Charcot</a:t>
            </a:r>
          </a:p>
          <a:p>
            <a:r>
              <a:rPr lang="hu-HU"/>
              <a:t>pszichológiai	Liébault és Bernheim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Jean Charcot</a:t>
            </a:r>
          </a:p>
        </p:txBody>
      </p:sp>
      <p:pic>
        <p:nvPicPr>
          <p:cNvPr id="434180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noFill/>
          <a:ln/>
        </p:spPr>
      </p:pic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7|3.|2.9|2.4|2.3|4.1|5.5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7|1.5|3.7|3.6|4.7|2.7|2.7|2.8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2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7|4.7|6.1|3.6|5.4|4.|3.3|2.3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.2|2.5|4.|3.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8|1.4|2.3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9|6.|3.5|2.3|6.4"/>
</p:tagLst>
</file>

<file path=ppt/theme/theme1.xml><?xml version="1.0" encoding="utf-8"?>
<a:theme xmlns:a="http://schemas.openxmlformats.org/drawingml/2006/main" name="Juharlevél">
  <a:themeElements>
    <a:clrScheme name="Juharlevél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Juharlevé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uharlevél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harlevél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206</TotalTime>
  <Words>271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Juharlevél</vt:lpstr>
      <vt:lpstr>A pszichoanalízis</vt:lpstr>
      <vt:lpstr>Slide 2</vt:lpstr>
      <vt:lpstr>Slide 3</vt:lpstr>
      <vt:lpstr>Slide 4</vt:lpstr>
      <vt:lpstr>Slide 5</vt:lpstr>
      <vt:lpstr>Freud élete</vt:lpstr>
      <vt:lpstr>Hogyan áll ekkor a pszichiátria?</vt:lpstr>
      <vt:lpstr>A hipnózis magyarázatai</vt:lpstr>
      <vt:lpstr>Jean Charcot</vt:lpstr>
      <vt:lpstr>A tudattalan előzményei</vt:lpstr>
      <vt:lpstr>Freud alapvető művei</vt:lpstr>
      <vt:lpstr>Freud jéghegy modellje</vt:lpstr>
      <vt:lpstr>A tudattalan felderítésének királyi útja az álom értelmezése</vt:lpstr>
      <vt:lpstr>Az álomszimbólumok és pszichoanalitikus értelmezésük</vt:lpstr>
      <vt:lpstr>A nevelőnő álma</vt:lpstr>
      <vt:lpstr>Slide 16</vt:lpstr>
      <vt:lpstr>Slide 17</vt:lpstr>
      <vt:lpstr>Slide 18</vt:lpstr>
    </vt:vector>
  </TitlesOfParts>
  <Company>Home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pszichoanalízis</dc:title>
  <dc:creator>Lélekmester Bt</dc:creator>
  <cp:lastModifiedBy>user</cp:lastModifiedBy>
  <cp:revision>7</cp:revision>
  <cp:lastPrinted>1601-01-01T00:00:00Z</cp:lastPrinted>
  <dcterms:created xsi:type="dcterms:W3CDTF">2004-08-31T13:23:16Z</dcterms:created>
  <dcterms:modified xsi:type="dcterms:W3CDTF">2014-09-08T14:41:03Z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