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82" r:id="rId17"/>
    <p:sldId id="283" r:id="rId18"/>
    <p:sldId id="284" r:id="rId19"/>
    <p:sldId id="285" r:id="rId20"/>
    <p:sldId id="286" r:id="rId21"/>
    <p:sldId id="29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77" d="100"/>
          <a:sy n="77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</p:grpSp>
      <p:sp>
        <p:nvSpPr>
          <p:cNvPr id="1474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474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C781-EBFA-45BA-AD89-FFA16518EB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3E36E-EA69-490F-BC79-CFD4BF618E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AAC4-2D50-421F-AD9D-EA8D00B58F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EAE7-1234-447F-AE7C-57F26EBFBE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3519F-E6B6-4FA3-97CF-9FDE22F674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ADFF6-56B9-43D8-8096-7C6598BF38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390B8-DE8B-4F31-BAD7-3FFC0659BE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4089-5C82-49AC-BDD7-522E560C60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0FFC-6D24-4C99-8FC1-EA2438C574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E5379-B049-42C6-B070-51F2B58F09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EEB6-70B6-4233-B43B-E8B243074F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F9C2-0393-4FB0-B10D-C7C17926B2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64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  <p:sp>
          <p:nvSpPr>
            <p:cNvPr id="1464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latin typeface="Tahoma" charset="0"/>
                <a:cs typeface="+mn-cs"/>
              </a:endParaRPr>
            </a:p>
          </p:txBody>
        </p:sp>
      </p:grpSp>
      <p:sp>
        <p:nvSpPr>
          <p:cNvPr id="1464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464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46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6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689CE32C-A67C-48C9-8639-38DF2D37B1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64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0503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hu-HU"/>
              <a:t>Elhárító mechanizmusok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0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Motley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765175"/>
            <a:ext cx="4032250" cy="518477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800"/>
              <a:t>Hogyan figyelhetők meg az elhárító mechanizmusok?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7815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u-HU"/>
              <a:t>Áttétel (transzfer)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/>
              <a:t>Libidinális impulzusok áttétele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/>
              <a:t>Az elhárítás áttétele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/>
              <a:t>Megcselekvés az áttételben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u-HU"/>
              <a:t>Viszontáttétel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hu-HU"/>
              <a:t>Egyező vagy komplementer identifikációval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hu-HU"/>
              <a:t>Pozitív vagy negatív viszontáttétel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u-HU"/>
              <a:t>Az áttétel értelmezése az analízis fontos eleme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9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 pszichoanalitikus terápia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/>
              <a:t>Kit érinthet?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/>
              <a:t>Eredet				Cél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2400"/>
              <a:t>Fixáció		a régi konfliktus újra átélése, 				feldolgozása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24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2400"/>
              <a:t>Elfojtott trauma	újraélni az egykori élményt az 				érzések katarzisáért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u-HU" sz="24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sz="2400"/>
              <a:t>Elfojtott alap-		Érzelmi belátást nyerni a szükség- szükségletek	letekről, és hogy azok elfogadhatóak	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07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800"/>
              <a:t>Hogyan érhetők tetten az elhárító mechanizmusok?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2376487"/>
          </a:xfrm>
        </p:spPr>
        <p:txBody>
          <a:bodyPr/>
          <a:lstStyle/>
          <a:p>
            <a:pPr eaLnBrk="1" hangingPunct="1">
              <a:defRPr/>
            </a:pPr>
            <a:r>
              <a:rPr lang="hu-HU"/>
              <a:t>Terápiás ellenállás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/>
          </a:p>
          <a:p>
            <a:pPr eaLnBrk="1" hangingPunct="1">
              <a:defRPr/>
            </a:pPr>
            <a:r>
              <a:rPr lang="hu-HU"/>
              <a:t>Elvétések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17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>
                <a:latin typeface="Book Antiqua" pitchFamily="18" charset="0"/>
              </a:rPr>
              <a:t>Elhárítás és megküzdés</a:t>
            </a:r>
            <a:r>
              <a:rPr lang="hu-HU"/>
              <a:t> 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>
                <a:latin typeface="Book Antiqua" pitchFamily="18" charset="0"/>
              </a:rPr>
              <a:t>A megküzdés definíciója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>
                <a:latin typeface="Book Antiqua" pitchFamily="18" charset="0"/>
              </a:rPr>
              <a:t>Megküzdés minden olyan kognitív vagy viselkedéses erőfeszítés, amellyel az egyén azokat a külső vagy belső hatásokat próbálja kezelni, amelyeket úgy értékel, hogy azok felülmúlják vagy felemésztik aktuális személyes forrásait. (Lazarus)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800">
                <a:latin typeface="Book Antiqua" pitchFamily="18" charset="0"/>
              </a:rPr>
              <a:t>A megküzdés Lazarus féle modellje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8229600" cy="3886200"/>
          </a:xfrm>
        </p:spPr>
        <p:txBody>
          <a:bodyPr/>
          <a:lstStyle/>
          <a:p>
            <a:pPr eaLnBrk="1" hangingPunct="1">
              <a:defRPr/>
            </a:pPr>
            <a:r>
              <a:rPr lang="hu-HU">
                <a:latin typeface="Book Antiqua" pitchFamily="18" charset="0"/>
              </a:rPr>
              <a:t>Elsődleges értékelés</a:t>
            </a:r>
          </a:p>
          <a:p>
            <a:pPr lvl="1" eaLnBrk="1" hangingPunct="1">
              <a:defRPr/>
            </a:pPr>
            <a:r>
              <a:rPr lang="hu-HU" sz="1800">
                <a:latin typeface="Book Antiqua" pitchFamily="18" charset="0"/>
              </a:rPr>
              <a:t>Érint-e és milyen mértékben személyes célokat az adott változás</a:t>
            </a:r>
          </a:p>
          <a:p>
            <a:pPr lvl="1" eaLnBrk="1" hangingPunct="1">
              <a:defRPr/>
            </a:pPr>
            <a:r>
              <a:rPr lang="hu-HU" sz="1800">
                <a:latin typeface="Book Antiqua" pitchFamily="18" charset="0"/>
              </a:rPr>
              <a:t>Az adott hatás mennyire tér el a személyes céloktól</a:t>
            </a:r>
          </a:p>
          <a:p>
            <a:pPr lvl="1" eaLnBrk="1" hangingPunct="1">
              <a:defRPr/>
            </a:pPr>
            <a:r>
              <a:rPr lang="hu-HU" sz="1800">
                <a:latin typeface="Book Antiqua" pitchFamily="18" charset="0"/>
              </a:rPr>
              <a:t>Az interakció mennyire vonja be az ént</a:t>
            </a:r>
          </a:p>
          <a:p>
            <a:pPr eaLnBrk="1" hangingPunct="1">
              <a:defRPr/>
            </a:pPr>
            <a:r>
              <a:rPr lang="hu-HU">
                <a:latin typeface="Book Antiqua" pitchFamily="18" charset="0"/>
              </a:rPr>
              <a:t>Másodlagos értékelés</a:t>
            </a:r>
          </a:p>
          <a:p>
            <a:pPr lvl="1" eaLnBrk="1" hangingPunct="1">
              <a:defRPr/>
            </a:pPr>
            <a:r>
              <a:rPr lang="hu-HU" sz="1800">
                <a:latin typeface="Book Antiqua" pitchFamily="18" charset="0"/>
              </a:rPr>
              <a:t>Kontrollálhatóság</a:t>
            </a:r>
          </a:p>
          <a:p>
            <a:pPr lvl="1" eaLnBrk="1" hangingPunct="1">
              <a:defRPr/>
            </a:pPr>
            <a:r>
              <a:rPr lang="hu-HU" sz="1800">
                <a:latin typeface="Book Antiqua" pitchFamily="18" charset="0"/>
              </a:rPr>
              <a:t>Coping stratégiák számbavétele (problémafókuszú, emóciófókuszú)</a:t>
            </a:r>
          </a:p>
          <a:p>
            <a:pPr lvl="1" eaLnBrk="1" hangingPunct="1">
              <a:defRPr/>
            </a:pPr>
            <a:r>
              <a:rPr lang="hu-HU" sz="1800">
                <a:latin typeface="Book Antiqua" pitchFamily="18" charset="0"/>
              </a:rPr>
              <a:t>Megküzdési források számbavétele</a:t>
            </a:r>
          </a:p>
          <a:p>
            <a:pPr lvl="1" eaLnBrk="1" hangingPunct="1">
              <a:defRPr/>
            </a:pPr>
            <a:r>
              <a:rPr lang="hu-HU" sz="1800">
                <a:latin typeface="Book Antiqua" pitchFamily="18" charset="0"/>
              </a:rPr>
              <a:t>A jövőre vonatkozó elvárások az egyes stratégiák alkalmazása esetén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hu-HU" sz="180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>
                <a:latin typeface="Book Antiqua" pitchFamily="18" charset="0"/>
              </a:rPr>
              <a:t>A stresszfolyamat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95513"/>
            <a:ext cx="8229600" cy="3935412"/>
          </a:xfrm>
        </p:spPr>
        <p:txBody>
          <a:bodyPr/>
          <a:lstStyle/>
          <a:p>
            <a:pPr eaLnBrk="1" hangingPunct="1">
              <a:defRPr/>
            </a:pPr>
            <a:r>
              <a:rPr lang="hu-HU">
                <a:latin typeface="Book Antiqua" pitchFamily="18" charset="0"/>
              </a:rPr>
              <a:t>Külső vagy belső stresszor</a:t>
            </a:r>
          </a:p>
          <a:p>
            <a:pPr eaLnBrk="1" hangingPunct="1">
              <a:defRPr/>
            </a:pPr>
            <a:r>
              <a:rPr lang="hu-HU">
                <a:latin typeface="Book Antiqua" pitchFamily="18" charset="0"/>
              </a:rPr>
              <a:t>Értékelés</a:t>
            </a:r>
          </a:p>
          <a:p>
            <a:pPr eaLnBrk="1" hangingPunct="1">
              <a:defRPr/>
            </a:pPr>
            <a:r>
              <a:rPr lang="hu-HU">
                <a:latin typeface="Book Antiqua" pitchFamily="18" charset="0"/>
              </a:rPr>
              <a:t>Megküzdési folyamatok</a:t>
            </a:r>
          </a:p>
          <a:p>
            <a:pPr eaLnBrk="1" hangingPunct="1">
              <a:defRPr/>
            </a:pPr>
            <a:r>
              <a:rPr lang="hu-HU">
                <a:latin typeface="Book Antiqua" pitchFamily="18" charset="0"/>
              </a:rPr>
              <a:t>Komplex hatásmintázat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800">
                <a:latin typeface="Book Antiqua" pitchFamily="18" charset="0"/>
              </a:rPr>
              <a:t>A három „A” megküzdési stratégia</a:t>
            </a:r>
          </a:p>
        </p:txBody>
      </p:sp>
      <p:pic>
        <p:nvPicPr>
          <p:cNvPr id="43010" name="Picture 3" descr="Asszimilatív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844675"/>
            <a:ext cx="5364163" cy="46085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/>
          </a:p>
        </p:txBody>
      </p:sp>
      <p:pic>
        <p:nvPicPr>
          <p:cNvPr id="44034" name="Picture 3" descr="Akkomodatív 00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4038600" cy="3959225"/>
          </a:xfrm>
        </p:spPr>
      </p:pic>
      <p:pic>
        <p:nvPicPr>
          <p:cNvPr id="44035" name="Picture 4" descr="Akkomodatív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557338"/>
            <a:ext cx="4038600" cy="3959225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A szorongásról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374491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hu-HU"/>
              <a:t>A szorongás két típusa (1916-1925)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/>
              <a:t>	</a:t>
            </a:r>
            <a:r>
              <a:rPr lang="hu-HU" sz="2400"/>
              <a:t>reális szorongás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sz="2400"/>
              <a:t>	neurotikus szorongás: a szabadon lebegő libidó átalakult formája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hu-HU" sz="2400"/>
              <a:t>	(várakozásos szorongás, fóbia, hisztéria)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22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Avoidance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765175"/>
            <a:ext cx="6911975" cy="52562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and you think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981075"/>
            <a:ext cx="3565525" cy="54197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800"/>
              <a:t>Freud szorongásfelfogása 1926 után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/>
              <a:t>A szorongás horgonypontja az én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/>
              <a:t>„…csak az én képes a szorongást létrehozni és érezni.”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/>
              <a:t>A szorongás forrásai: külső vagy belső veszély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400"/>
              <a:t>	reális, neurotikus (ösztön-) és lelkiismereti szorongás</a:t>
            </a:r>
            <a:endParaRPr lang="hu-HU"/>
          </a:p>
          <a:p>
            <a:pPr eaLnBrk="1" hangingPunct="1">
              <a:lnSpc>
                <a:spcPct val="90000"/>
              </a:lnSpc>
              <a:defRPr/>
            </a:pPr>
            <a:r>
              <a:rPr lang="hu-HU"/>
              <a:t>A szorongás prototípusa a születési trauma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/>
              <a:t>Az ego dolga, hogy ne érezzünk ilyen kínokat: elhárítások és megküzdés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6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  <p:bldP spid="186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800"/>
              <a:t>Az elhárító mechanizmusok rendszerezése (Anna Freud)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200"/>
              <a:t>Elfojtás</a:t>
            </a:r>
          </a:p>
          <a:p>
            <a:pPr eaLnBrk="1" hangingPunct="1">
              <a:defRPr/>
            </a:pPr>
            <a:r>
              <a:rPr lang="hu-HU" sz="3200"/>
              <a:t>Tagadás</a:t>
            </a:r>
          </a:p>
          <a:p>
            <a:pPr eaLnBrk="1" hangingPunct="1">
              <a:defRPr/>
            </a:pPr>
            <a:r>
              <a:rPr lang="hu-HU" sz="3200"/>
              <a:t>Regresszió</a:t>
            </a:r>
          </a:p>
          <a:p>
            <a:pPr eaLnBrk="1" hangingPunct="1">
              <a:defRPr/>
            </a:pPr>
            <a:r>
              <a:rPr lang="hu-HU" sz="3200"/>
              <a:t>Racionalizáció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3200"/>
          </a:p>
          <a:p>
            <a:pPr eaLnBrk="1" hangingPunct="1">
              <a:defRPr/>
            </a:pPr>
            <a:endParaRPr lang="hu-HU" sz="3200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hu-H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7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  <p:bldP spid="187395" grpId="0" build="p"/>
      <p:bldP spid="18739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recionalizáció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59050" y="277813"/>
            <a:ext cx="4024313" cy="58531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800"/>
              <a:t>Az elhárító mechanizmusok rendszerezése (Anna Freud)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Elfojtás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Tagadás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Regresszió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Racionalizáció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Izoláció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Meg nem történtté tevés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Projekció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Önmaga ellen fordulás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Ellentétbe fordítás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Reakcióképzés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Intellektualizáció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Azonosulás az agresszorral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Idealizáció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Áttolás és szublimáció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Hasítás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3200"/>
              <a:t>Kompenzáció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1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1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1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1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1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1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1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uiExpand="1" build="p"/>
      <p:bldP spid="19149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800"/>
              <a:t>Az elhárító mechanizmusok tudományos helyzete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hu-HU"/>
              <a:t>Elfojtás kísérleti vizsgálata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hu-HU" sz="2400"/>
              <a:t>1987 Wegner és mtsai gondolat-elnyomás kísérlete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hu-HU" sz="2400"/>
              <a:t>Kognitív stílus: represszió-szenzitizáció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hu-HU" sz="2400"/>
              <a:t>Szubliminális észlelés: Silverman kísérletek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3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Silverman 00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404813"/>
            <a:ext cx="5256212" cy="5616575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800"/>
              <a:t>Az elhárító mechanizmusok tudományos helyzete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/>
              <a:t>Elfojtás kísérleti vizsgálata</a:t>
            </a:r>
          </a:p>
          <a:p>
            <a:pPr eaLnBrk="1" hangingPunct="1">
              <a:buFont typeface="Wingdings" pitchFamily="2" charset="2"/>
              <a:buAutoNum type="arabicPeriod"/>
              <a:defRPr/>
            </a:pPr>
            <a:r>
              <a:rPr lang="hu-HU" sz="2400"/>
              <a:t>1987 Wegner és mtsai gondolat-elnyomás kísérlete</a:t>
            </a:r>
          </a:p>
          <a:p>
            <a:pPr eaLnBrk="1" hangingPunct="1">
              <a:buFont typeface="Wingdings" pitchFamily="2" charset="2"/>
              <a:buAutoNum type="arabicPeriod"/>
              <a:defRPr/>
            </a:pPr>
            <a:r>
              <a:rPr lang="hu-HU" sz="2400"/>
              <a:t>Kognitív stílus: represszió-szenzitizáció</a:t>
            </a:r>
          </a:p>
          <a:p>
            <a:pPr eaLnBrk="1" hangingPunct="1">
              <a:buFont typeface="Wingdings" pitchFamily="2" charset="2"/>
              <a:buAutoNum type="arabicPeriod"/>
              <a:defRPr/>
            </a:pPr>
            <a:r>
              <a:rPr lang="hu-HU" sz="2400"/>
              <a:t>Szubliminális észlelés: Silverman kísérletek</a:t>
            </a:r>
          </a:p>
          <a:p>
            <a:pPr eaLnBrk="1" hangingPunct="1">
              <a:buFont typeface="Wingdings" pitchFamily="2" charset="2"/>
              <a:buAutoNum type="arabicPeriod"/>
              <a:defRPr/>
            </a:pPr>
            <a:r>
              <a:rPr lang="hu-HU" sz="2400"/>
              <a:t>Motley kísérlete</a:t>
            </a:r>
          </a:p>
          <a:p>
            <a:pPr eaLnBrk="1" hangingPunct="1">
              <a:defRPr/>
            </a:pPr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üggöny">
  <a:themeElements>
    <a:clrScheme name="Függöny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Függön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üggöny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üggöny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üggöny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450</TotalTime>
  <Words>339</Words>
  <Application>Microsoft Office PowerPoint</Application>
  <PresentationFormat>Diavetítés a képernyőre (4:3 oldalarány)</PresentationFormat>
  <Paragraphs>88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Tahoma</vt:lpstr>
      <vt:lpstr>Arial</vt:lpstr>
      <vt:lpstr>Wingdings</vt:lpstr>
      <vt:lpstr>Calibri</vt:lpstr>
      <vt:lpstr>Book Antiqua</vt:lpstr>
      <vt:lpstr>Függöny</vt:lpstr>
      <vt:lpstr>Függöny</vt:lpstr>
      <vt:lpstr>Elhárító mechanizmusok </vt:lpstr>
      <vt:lpstr>A szorongásról</vt:lpstr>
      <vt:lpstr>Freud szorongásfelfogása 1926 után</vt:lpstr>
      <vt:lpstr>Az elhárító mechanizmusok rendszerezése (Anna Freud)</vt:lpstr>
      <vt:lpstr>5. dia</vt:lpstr>
      <vt:lpstr>Az elhárító mechanizmusok rendszerezése (Anna Freud)</vt:lpstr>
      <vt:lpstr>Az elhárító mechanizmusok tudományos helyzete</vt:lpstr>
      <vt:lpstr>8. dia</vt:lpstr>
      <vt:lpstr>Az elhárító mechanizmusok tudományos helyzete</vt:lpstr>
      <vt:lpstr>10. dia</vt:lpstr>
      <vt:lpstr>Hogyan figyelhetők meg az elhárító mechanizmusok?</vt:lpstr>
      <vt:lpstr>A pszichoanalitikus terápia</vt:lpstr>
      <vt:lpstr>Hogyan érhetők tetten az elhárító mechanizmusok?</vt:lpstr>
      <vt:lpstr>Elhárítás és megküzdés </vt:lpstr>
      <vt:lpstr>A megküzdés definíciója</vt:lpstr>
      <vt:lpstr>A megküzdés Lazarus féle modellje</vt:lpstr>
      <vt:lpstr>A stresszfolyamat</vt:lpstr>
      <vt:lpstr>A három „A” megküzdési stratégia</vt:lpstr>
      <vt:lpstr>19. dia</vt:lpstr>
      <vt:lpstr>20. dia</vt:lpstr>
      <vt:lpstr>21. dia</vt:lpstr>
    </vt:vector>
  </TitlesOfParts>
  <Company>Home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Elhárító mechanizmusok</dc:title>
  <dc:creator>Lélekmester Bt</dc:creator>
  <cp:lastModifiedBy>felhasználó</cp:lastModifiedBy>
  <cp:revision>10</cp:revision>
  <cp:lastPrinted>1601-01-01T00:00:00Z</cp:lastPrinted>
  <dcterms:created xsi:type="dcterms:W3CDTF">2004-09-23T07:16:16Z</dcterms:created>
  <dcterms:modified xsi:type="dcterms:W3CDTF">2015-10-20T11:45:17Z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