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33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4F81C5-4969-46B1-81F1-52C5E6E162D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C36B-B1A8-4902-AB34-889CD0E4144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3DDEF-BD01-4CA9-8759-CDB51D24DC6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E3AB65-B29E-4768-960F-728E34DFAF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EE33-7062-40B2-97CD-F16836574EF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62DDF-79B2-48E1-97D4-39B4305CAE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770AA-95D4-4E6D-93DD-D1301F1E009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46F4-23D5-49F2-BC1D-174166995FE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3F2E8-DB90-4202-B27A-B4E9A0285D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419D-49F6-41AF-BF60-4C7D3A10179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89BDC-2461-47EF-B463-A88AF5A44D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4F832-6E9E-4E53-B3C4-1384194094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F63857-5964-48A8-8436-62731A1267EC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Mi a személyiségpszichológia?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Comic Sans MS" pitchFamily="66" charset="0"/>
              </a:rPr>
              <a:t>Tárgya, története, módszerei</a:t>
            </a:r>
          </a:p>
          <a:p>
            <a:r>
              <a:rPr lang="hu-HU">
                <a:latin typeface="Comic Sans MS" pitchFamily="66" charset="0"/>
              </a:rPr>
              <a:t>A személyiség mérése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0013"/>
          </a:xfrm>
        </p:spPr>
        <p:txBody>
          <a:bodyPr/>
          <a:lstStyle/>
          <a:p>
            <a:endParaRPr lang="hu-HU" sz="360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150"/>
            <a:ext cx="7543800" cy="5832475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Carver, Scheier:</a:t>
            </a:r>
            <a:r>
              <a:rPr lang="hu-HU" sz="280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u-HU" sz="2400">
                <a:latin typeface="Comic Sans MS" pitchFamily="66" charset="0"/>
              </a:rPr>
              <a:t>A személyiség – a személyen belüli – pszichofizikai rendszerek olyan dinamikus szerveződése, amely az egyén jellemző viselkedés-, gondolati és érzésmintáit hozza létre.</a:t>
            </a:r>
          </a:p>
          <a:p>
            <a:r>
              <a:rPr lang="hu-HU">
                <a:latin typeface="Comic Sans MS" pitchFamily="66" charset="0"/>
              </a:rPr>
              <a:t>Pervin:</a:t>
            </a:r>
          </a:p>
          <a:p>
            <a:pPr>
              <a:buFont typeface="Wingdings" pitchFamily="2" charset="2"/>
              <a:buNone/>
            </a:pPr>
            <a:r>
              <a:rPr lang="hu-HU" sz="2400">
                <a:latin typeface="Comic Sans MS" pitchFamily="66" charset="0"/>
              </a:rPr>
              <a:t>A személyiség kogníciók, érzések és viselkedések komplex szerveződése, mely irányt szab és mintát ad a személy életének. Mint a test, a személyiség is struktúrákból és folyamatokból áll, és mind az öröklődés mind a környezet tükröződik benne. Továbbá a személyiség magában foglalja a múlt hatásait, beleértve a múlt emlékeit és a jelen és jövő konstrukcióit is.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Hasonló konstruktumok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Karakter (jellem):</a:t>
            </a:r>
          </a:p>
          <a:p>
            <a:pPr>
              <a:buFont typeface="Wingdings" pitchFamily="2" charset="2"/>
              <a:buNone/>
            </a:pPr>
            <a:r>
              <a:rPr lang="hu-HU">
                <a:latin typeface="Comic Sans MS" pitchFamily="66" charset="0"/>
              </a:rPr>
              <a:t> értékelt személyiség</a:t>
            </a:r>
          </a:p>
          <a:p>
            <a:r>
              <a:rPr lang="hu-HU">
                <a:latin typeface="Comic Sans MS" pitchFamily="66" charset="0"/>
              </a:rPr>
              <a:t>Vérmérséklet (temperamentum):</a:t>
            </a:r>
          </a:p>
          <a:p>
            <a:pPr>
              <a:buFont typeface="Wingdings" pitchFamily="2" charset="2"/>
              <a:buNone/>
            </a:pPr>
            <a:r>
              <a:rPr lang="hu-HU">
                <a:latin typeface="Comic Sans MS" pitchFamily="66" charset="0"/>
              </a:rPr>
              <a:t> a személyiség nyersanyaga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Történeti áttekintés</a:t>
            </a:r>
            <a:br>
              <a:rPr lang="hu-HU">
                <a:latin typeface="Comic Sans MS" pitchFamily="66" charset="0"/>
              </a:rPr>
            </a:br>
            <a:r>
              <a:rPr lang="hu-HU" sz="3200">
                <a:latin typeface="Comic Sans MS" pitchFamily="66" charset="0"/>
              </a:rPr>
              <a:t>A négy vérmérsékleti típus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92375"/>
            <a:ext cx="7543800" cy="3603625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Empedoklész (i.e. 450): a négy elem</a:t>
            </a:r>
          </a:p>
          <a:p>
            <a:r>
              <a:rPr lang="hu-HU">
                <a:latin typeface="Comic Sans MS" pitchFamily="66" charset="0"/>
              </a:rPr>
              <a:t>Hippokratész (i.e. 400): testnedvek</a:t>
            </a:r>
          </a:p>
          <a:p>
            <a:r>
              <a:rPr lang="hu-HU">
                <a:latin typeface="Comic Sans MS" pitchFamily="66" charset="0"/>
              </a:rPr>
              <a:t>Galenus (i.sz. 150): temperamentum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négy temperamentum</a:t>
            </a:r>
          </a:p>
        </p:txBody>
      </p:sp>
      <p:graphicFrame>
        <p:nvGraphicFramePr>
          <p:cNvPr id="33834" name="Group 42"/>
          <p:cNvGraphicFramePr>
            <a:graphicFrameLocks noGrp="1"/>
          </p:cNvGraphicFramePr>
          <p:nvPr>
            <p:ph type="tbl" idx="1"/>
          </p:nvPr>
        </p:nvGraphicFramePr>
        <p:xfrm>
          <a:off x="1066800" y="1981200"/>
          <a:ext cx="7543800" cy="4722813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8859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Elemek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Tulajdon-ságok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Testned-vek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Tempera-mentum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Levegő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Meleg, nedves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Vér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Szangvini-kus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Föld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Hideg, száraz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Fekete epe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Melankoli-kus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Tűz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Meleg, száraz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Sárga epe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Kolerikus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Víz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Hideg, nedves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Nyálka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Flegmati-kus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Fiziognómia </a:t>
            </a:r>
            <a:br>
              <a:rPr lang="hu-HU">
                <a:latin typeface="Comic Sans MS" pitchFamily="66" charset="0"/>
              </a:rPr>
            </a:br>
            <a:r>
              <a:rPr lang="hu-HU">
                <a:latin typeface="Comic Sans MS" pitchFamily="66" charset="0"/>
              </a:rPr>
              <a:t>(Lavater-18.sz.)</a:t>
            </a:r>
          </a:p>
        </p:txBody>
      </p:sp>
      <p:pic>
        <p:nvPicPr>
          <p:cNvPr id="29701" name="Picture 5" descr="típusok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981200"/>
            <a:ext cx="4032250" cy="4616450"/>
          </a:xfrm>
          <a:noFill/>
          <a:ln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Alkattanok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450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Kretschmer (1925):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Piknikus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ciklotím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Leptoszóm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skizotím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Atletikus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viszkózus</a:t>
            </a:r>
          </a:p>
          <a:p>
            <a:r>
              <a:rPr lang="hu-HU">
                <a:latin typeface="Comic Sans MS" pitchFamily="66" charset="0"/>
              </a:rPr>
              <a:t>Sheldon (1940):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endomorfia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viszcerotónia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mezomorfia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szomatotónia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ektomorfia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800">
                <a:latin typeface="Comic Sans MS" pitchFamily="66" charset="0"/>
              </a:rPr>
              <a:t> cerebrotónia</a:t>
            </a:r>
          </a:p>
          <a:p>
            <a:pPr>
              <a:buFont typeface="Wingdings" pitchFamily="2" charset="2"/>
              <a:buNone/>
            </a:pPr>
            <a:endParaRPr lang="hu-HU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Irodalmi karakterológia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Teophrasztosz</a:t>
            </a:r>
          </a:p>
          <a:p>
            <a:r>
              <a:rPr lang="hu-HU">
                <a:latin typeface="Comic Sans MS" pitchFamily="66" charset="0"/>
              </a:rPr>
              <a:t>Irodalmi jellemábrázolások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Frenológia </a:t>
            </a:r>
            <a:br>
              <a:rPr lang="hu-HU">
                <a:latin typeface="Comic Sans MS" pitchFamily="66" charset="0"/>
              </a:rPr>
            </a:br>
            <a:r>
              <a:rPr lang="hu-HU">
                <a:latin typeface="Comic Sans MS" pitchFamily="66" charset="0"/>
              </a:rPr>
              <a:t>(Gall 1758-1828)</a:t>
            </a:r>
          </a:p>
        </p:txBody>
      </p:sp>
      <p:pic>
        <p:nvPicPr>
          <p:cNvPr id="36869" name="Picture 5" descr="frenológi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7263" y="1981200"/>
            <a:ext cx="5222875" cy="4543425"/>
          </a:xfrm>
          <a:noFill/>
          <a:ln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latin typeface="Comic Sans MS" pitchFamily="66" charset="0"/>
              </a:rPr>
              <a:t>A modern személyiségpszichológia kutatási irányai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743200"/>
            <a:ext cx="7543800" cy="3062288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Klinikai megközelítés (Charcot, Freud, Murray, Rogers, Kelly)</a:t>
            </a:r>
          </a:p>
          <a:p>
            <a:r>
              <a:rPr lang="hu-HU">
                <a:latin typeface="Comic Sans MS" pitchFamily="66" charset="0"/>
              </a:rPr>
              <a:t>Korrelációs megközelítés (Galton, Pearson, Cattell, Eysenck, FFM)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Mi a korreláció?</a:t>
            </a:r>
          </a:p>
        </p:txBody>
      </p:sp>
      <p:pic>
        <p:nvPicPr>
          <p:cNvPr id="39941" name="Picture 5" descr="korreláció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989138"/>
            <a:ext cx="7848600" cy="4319587"/>
          </a:xfrm>
          <a:noFill/>
          <a:ln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Mi a személyiség?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hu-HU">
                <a:latin typeface="Comic Sans MS" pitchFamily="66" charset="0"/>
              </a:rPr>
              <a:t>Az egyediség hordozója</a:t>
            </a:r>
          </a:p>
          <a:p>
            <a:pPr marL="990600" lvl="1" indent="-533400">
              <a:buFontTx/>
              <a:buNone/>
            </a:pPr>
            <a:r>
              <a:rPr lang="hu-HU" sz="2000">
                <a:latin typeface="Comic Sans MS" pitchFamily="66" charset="0"/>
              </a:rPr>
              <a:t>Öröklődés alapján (46 kromoszóma)</a:t>
            </a:r>
          </a:p>
          <a:p>
            <a:pPr marL="990600" lvl="1" indent="-533400">
              <a:buFontTx/>
              <a:buNone/>
            </a:pPr>
            <a:r>
              <a:rPr lang="hu-HU" sz="2000">
                <a:latin typeface="Comic Sans MS" pitchFamily="66" charset="0"/>
              </a:rPr>
              <a:t>Biokémiai szinten </a:t>
            </a:r>
            <a:r>
              <a:rPr lang="hu-HU" sz="20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2000">
                <a:latin typeface="Comic Sans MS" pitchFamily="66" charset="0"/>
                <a:cs typeface="Times New Roman" pitchFamily="18" charset="0"/>
              </a:rPr>
              <a:t>pszichológiai szinten</a:t>
            </a:r>
          </a:p>
          <a:p>
            <a:pPr marL="609600" indent="-609600"/>
            <a:r>
              <a:rPr lang="hu-HU">
                <a:latin typeface="Comic Sans MS" pitchFamily="66" charset="0"/>
              </a:rPr>
              <a:t>Általános fogalom</a:t>
            </a:r>
          </a:p>
          <a:p>
            <a:pPr marL="609600" indent="-609600"/>
            <a:r>
              <a:rPr lang="hu-HU">
                <a:latin typeface="Comic Sans MS" pitchFamily="66" charset="0"/>
              </a:rPr>
              <a:t>Nomotetikus és idiografikus tudományok</a:t>
            </a:r>
          </a:p>
          <a:p>
            <a:pPr marL="609600" indent="-609600"/>
            <a:r>
              <a:rPr lang="hu-HU">
                <a:latin typeface="Comic Sans MS" pitchFamily="66" charset="0"/>
              </a:rPr>
              <a:t>A személyiségpszichológia félúton van a kettő közt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latin typeface="Comic Sans MS" pitchFamily="66" charset="0"/>
              </a:rPr>
              <a:t>A modern személyiségpszichológia kutatási irányai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Klinikai megközelítés (Charcot, Freud, Murray, Rogers, Kelly)</a:t>
            </a:r>
          </a:p>
          <a:p>
            <a:r>
              <a:rPr lang="hu-HU">
                <a:latin typeface="Comic Sans MS" pitchFamily="66" charset="0"/>
              </a:rPr>
              <a:t>Korrelációs megközelítés (Galton, Pearson, Cattell, Eysenck, FFM)</a:t>
            </a:r>
          </a:p>
          <a:p>
            <a:r>
              <a:rPr lang="hu-HU">
                <a:latin typeface="Comic Sans MS" pitchFamily="66" charset="0"/>
              </a:rPr>
              <a:t>Kísérleti megközelítés (Wundt, Ebbinghaus, Pavlov, Watson, Hull, Skinner, kognitív megközelítések)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kísérleti módszer</a:t>
            </a:r>
          </a:p>
        </p:txBody>
      </p:sp>
      <p:pic>
        <p:nvPicPr>
          <p:cNvPr id="43013" name="Picture 5" descr="kísérleti módsze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628775"/>
            <a:ext cx="3814762" cy="4824413"/>
          </a:xfrm>
          <a:noFill/>
          <a:ln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08275"/>
            <a:ext cx="7543800" cy="1431925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Az egyes módszerek előnyei és hátrányai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klinikai módszer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4313"/>
            <a:ext cx="75438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>
                <a:latin typeface="Comic Sans MS" pitchFamily="66" charset="0"/>
              </a:rPr>
              <a:t>Előnye: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elkerüli a laboratórium művi helyzetét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 személy-környezet teljes komplexitását tanulmányozza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az egyént mélyrehatóan tanulmányozza</a:t>
            </a:r>
          </a:p>
          <a:p>
            <a:pPr>
              <a:lnSpc>
                <a:spcPct val="90000"/>
              </a:lnSpc>
            </a:pPr>
            <a:r>
              <a:rPr lang="hu-HU">
                <a:latin typeface="Comic Sans MS" pitchFamily="66" charset="0"/>
              </a:rPr>
              <a:t>Hátránya: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rendszertelen megfigyeléshez vezet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az adatok szubjektív értelmezésére bátorít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 változók közötti bonyolult kapcsolatokra épít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korrelációs módszer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4313"/>
            <a:ext cx="7543800" cy="5040312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Előnye: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 változók széles körét tanulmányozza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sok változó kapcsolatát vizsgálja</a:t>
            </a:r>
          </a:p>
          <a:p>
            <a:r>
              <a:rPr lang="hu-HU">
                <a:latin typeface="Comic Sans MS" pitchFamily="66" charset="0"/>
              </a:rPr>
              <a:t>Hátránya: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olyan kapcsolatokat alapoz meg, melyek inkább együttjárások, nem ok-okozati kapcsolatok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az önjellemző kérdőívek megbízhatóságának és érvényességének kérdéseit veti fel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Megbízhatóság</a:t>
            </a:r>
          </a:p>
        </p:txBody>
      </p:sp>
      <p:pic>
        <p:nvPicPr>
          <p:cNvPr id="51205" name="Picture 5" descr="megbízhatósá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3338" y="2205038"/>
            <a:ext cx="7300912" cy="3671887"/>
          </a:xfrm>
          <a:noFill/>
          <a:ln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Érvényesség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Konstruktumvaliditás</a:t>
            </a:r>
          </a:p>
          <a:p>
            <a:r>
              <a:rPr lang="hu-HU">
                <a:latin typeface="Comic Sans MS" pitchFamily="66" charset="0"/>
              </a:rPr>
              <a:t>Kritériumvaliditás</a:t>
            </a:r>
          </a:p>
          <a:p>
            <a:r>
              <a:rPr lang="hu-HU">
                <a:latin typeface="Comic Sans MS" pitchFamily="66" charset="0"/>
              </a:rPr>
              <a:t>Konvergens validitás</a:t>
            </a:r>
          </a:p>
          <a:p>
            <a:r>
              <a:rPr lang="hu-HU">
                <a:latin typeface="Comic Sans MS" pitchFamily="66" charset="0"/>
              </a:rPr>
              <a:t>Diszkriminációs validitás</a:t>
            </a:r>
          </a:p>
          <a:p>
            <a:r>
              <a:rPr lang="hu-HU">
                <a:latin typeface="Comic Sans MS" pitchFamily="66" charset="0"/>
              </a:rPr>
              <a:t>Látszatérvényesség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Megbízhatóság és érvényesség</a:t>
            </a:r>
          </a:p>
        </p:txBody>
      </p:sp>
      <p:pic>
        <p:nvPicPr>
          <p:cNvPr id="53253" name="Picture 5" descr="megbízhatóság és érvényessé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257425"/>
            <a:ext cx="6121400" cy="3908425"/>
          </a:xfrm>
          <a:noFill/>
          <a:ln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kísérleti módszer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>
                <a:latin typeface="Comic Sans MS" pitchFamily="66" charset="0"/>
              </a:rPr>
              <a:t>Előnye: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meghatározott változókat manipulál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objektíven rögzíti az adatokat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ok-okozati kapcsolatokat alapoz meg</a:t>
            </a:r>
          </a:p>
          <a:p>
            <a:pPr>
              <a:lnSpc>
                <a:spcPct val="90000"/>
              </a:lnSpc>
            </a:pPr>
            <a:r>
              <a:rPr lang="hu-HU">
                <a:latin typeface="Comic Sans MS" pitchFamily="66" charset="0"/>
              </a:rPr>
              <a:t>Hátránya: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kizár olyan jelenségeket, melyeket laboratóriumban nem lehet vizsgálni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	művi helyzetet hoz létre, amely beszűkíti az eredmények általánosíthatóságát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Az adatok típusai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K: kísérleti</a:t>
            </a:r>
          </a:p>
          <a:p>
            <a:r>
              <a:rPr lang="hu-HU">
                <a:latin typeface="Comic Sans MS" pitchFamily="66" charset="0"/>
              </a:rPr>
              <a:t>Ö: önjellemzés</a:t>
            </a:r>
          </a:p>
          <a:p>
            <a:r>
              <a:rPr lang="hu-HU">
                <a:latin typeface="Comic Sans MS" pitchFamily="66" charset="0"/>
              </a:rPr>
              <a:t>M: megfigyelés</a:t>
            </a:r>
          </a:p>
          <a:p>
            <a:r>
              <a:rPr lang="hu-HU">
                <a:latin typeface="Comic Sans MS" pitchFamily="66" charset="0"/>
              </a:rPr>
              <a:t>É: életút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biológiai egyediség példái</a:t>
            </a:r>
          </a:p>
        </p:txBody>
      </p:sp>
      <p:pic>
        <p:nvPicPr>
          <p:cNvPr id="15365" name="Picture 5" descr="egyedisé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133600"/>
            <a:ext cx="5761037" cy="3455988"/>
          </a:xfrm>
          <a:noFill/>
          <a:ln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Az elmélet és kutatás viszonya</a:t>
            </a:r>
          </a:p>
        </p:txBody>
      </p:sp>
      <p:pic>
        <p:nvPicPr>
          <p:cNvPr id="57349" name="Picture 5" descr="elmélet és kutatá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05038"/>
            <a:ext cx="4895850" cy="3744912"/>
          </a:xfrm>
          <a:noFill/>
          <a:ln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8070850" cy="1431925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Az elméletek csoportosítása</a:t>
            </a:r>
          </a:p>
        </p:txBody>
      </p:sp>
      <p:pic>
        <p:nvPicPr>
          <p:cNvPr id="59397" name="Picture 5" descr="elméletek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844675"/>
            <a:ext cx="4176712" cy="5013325"/>
          </a:xfrm>
          <a:noFill/>
          <a:ln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Mitől jó egy elmélet?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Magyaráz és előre jelez</a:t>
            </a:r>
          </a:p>
          <a:p>
            <a:r>
              <a:rPr lang="hu-HU">
                <a:latin typeface="Comic Sans MS" pitchFamily="66" charset="0"/>
              </a:rPr>
              <a:t>Széleskörű információra épít</a:t>
            </a:r>
          </a:p>
          <a:p>
            <a:r>
              <a:rPr lang="hu-HU">
                <a:latin typeface="Comic Sans MS" pitchFamily="66" charset="0"/>
              </a:rPr>
              <a:t>A parszimónia elvét követi</a:t>
            </a:r>
          </a:p>
          <a:p>
            <a:r>
              <a:rPr lang="hu-HU">
                <a:latin typeface="Comic Sans MS" pitchFamily="66" charset="0"/>
              </a:rPr>
              <a:t>Ösztönzőleg hat</a:t>
            </a:r>
          </a:p>
          <a:p>
            <a:r>
              <a:rPr lang="hu-HU">
                <a:latin typeface="Comic Sans MS" pitchFamily="66" charset="0"/>
              </a:rPr>
              <a:t>Szubjektív – illik a kutatóhoz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Murray: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Minden ember olyan mint minden más ember</a:t>
            </a:r>
          </a:p>
          <a:p>
            <a:r>
              <a:rPr lang="hu-HU">
                <a:latin typeface="Comic Sans MS" pitchFamily="66" charset="0"/>
              </a:rPr>
              <a:t>Minden ember olyan, mint néhány más ember</a:t>
            </a:r>
          </a:p>
          <a:p>
            <a:r>
              <a:rPr lang="hu-HU">
                <a:latin typeface="Comic Sans MS" pitchFamily="66" charset="0"/>
              </a:rPr>
              <a:t>Minden ember olyan mint senki más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személyiségpszichológia helye</a:t>
            </a:r>
          </a:p>
        </p:txBody>
      </p:sp>
      <p:pic>
        <p:nvPicPr>
          <p:cNvPr id="18438" name="Picture 6" descr="szempsz hely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565400"/>
            <a:ext cx="5976937" cy="3311525"/>
          </a:xfrm>
          <a:noFill/>
          <a:ln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differenciális pszichológia szemlélete</a:t>
            </a:r>
          </a:p>
        </p:txBody>
      </p:sp>
      <p:pic>
        <p:nvPicPr>
          <p:cNvPr id="20485" name="Picture 5" descr="diff pszich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420938"/>
            <a:ext cx="6048375" cy="3455987"/>
          </a:xfrm>
          <a:noFill/>
          <a:ln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típuselméletek</a:t>
            </a:r>
          </a:p>
        </p:txBody>
      </p:sp>
      <p:pic>
        <p:nvPicPr>
          <p:cNvPr id="22533" name="Picture 5" descr="típuselhelyezé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4113" y="2306638"/>
            <a:ext cx="5243512" cy="3859212"/>
          </a:xfrm>
          <a:noFill/>
          <a:ln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A persona (személyiség) szó jelentései</a:t>
            </a:r>
          </a:p>
        </p:txBody>
      </p:sp>
      <p:pic>
        <p:nvPicPr>
          <p:cNvPr id="24581" name="Picture 5" descr="a személyiség szó jelentései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981200"/>
            <a:ext cx="3097213" cy="4543425"/>
          </a:xfrm>
          <a:noFill/>
          <a:ln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omic Sans MS" pitchFamily="66" charset="0"/>
              </a:rPr>
              <a:t>Személyiségdefiníciók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1200"/>
            <a:ext cx="7543800" cy="4543425"/>
          </a:xfrm>
        </p:spPr>
        <p:txBody>
          <a:bodyPr/>
          <a:lstStyle/>
          <a:p>
            <a:r>
              <a:rPr lang="hu-HU">
                <a:latin typeface="Comic Sans MS" pitchFamily="66" charset="0"/>
              </a:rPr>
              <a:t>Külső megjelenésből kiindulók</a:t>
            </a:r>
          </a:p>
          <a:p>
            <a:r>
              <a:rPr lang="hu-HU">
                <a:latin typeface="Comic Sans MS" pitchFamily="66" charset="0"/>
              </a:rPr>
              <a:t>Belső struktúrából kiindulók</a:t>
            </a:r>
          </a:p>
          <a:p>
            <a:r>
              <a:rPr lang="hu-HU">
                <a:latin typeface="Comic Sans MS" pitchFamily="66" charset="0"/>
              </a:rPr>
              <a:t>Pozitivista definíciók</a:t>
            </a:r>
          </a:p>
          <a:p>
            <a:r>
              <a:rPr lang="hu-HU">
                <a:latin typeface="Comic Sans MS" pitchFamily="66" charset="0"/>
              </a:rPr>
              <a:t>Allport definíciója:</a:t>
            </a:r>
          </a:p>
          <a:p>
            <a:pPr>
              <a:buFont typeface="Wingdings" pitchFamily="2" charset="2"/>
              <a:buNone/>
            </a:pPr>
            <a:r>
              <a:rPr lang="hu-HU" sz="2800">
                <a:latin typeface="Comic Sans MS" pitchFamily="66" charset="0"/>
              </a:rPr>
              <a:t>A személyiség azon pszichofizikai rendszerek dinamikus szerveződése az egyénen belül, amelyek meghatározzák jellemző viselkedését és gondolkodását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zikra">
  <a:themeElements>
    <a:clrScheme name="Szikra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zik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147</TotalTime>
  <Words>462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Comic Sans MS</vt:lpstr>
      <vt:lpstr>Szikra</vt:lpstr>
      <vt:lpstr>Mi a személyiségpszichológia?</vt:lpstr>
      <vt:lpstr>Mi a személyiség?</vt:lpstr>
      <vt:lpstr>A biológiai egyediség példái</vt:lpstr>
      <vt:lpstr>Murray:</vt:lpstr>
      <vt:lpstr>A személyiségpszichológia helye</vt:lpstr>
      <vt:lpstr>A differenciális pszichológia szemlélete</vt:lpstr>
      <vt:lpstr>A típuselméletek</vt:lpstr>
      <vt:lpstr>A persona (személyiség) szó jelentései</vt:lpstr>
      <vt:lpstr>Személyiségdefiníciók</vt:lpstr>
      <vt:lpstr>Slide 10</vt:lpstr>
      <vt:lpstr>Hasonló konstruktumok</vt:lpstr>
      <vt:lpstr>Történeti áttekintés A négy vérmérsékleti típus</vt:lpstr>
      <vt:lpstr>A négy temperamentum</vt:lpstr>
      <vt:lpstr>Fiziognómia  (Lavater-18.sz.)</vt:lpstr>
      <vt:lpstr>Alkattanok</vt:lpstr>
      <vt:lpstr>Irodalmi karakterológia</vt:lpstr>
      <vt:lpstr>Frenológia  (Gall 1758-1828)</vt:lpstr>
      <vt:lpstr>A modern személyiségpszichológia kutatási irányai</vt:lpstr>
      <vt:lpstr>Mi a korreláció?</vt:lpstr>
      <vt:lpstr>A modern személyiségpszichológia kutatási irányai</vt:lpstr>
      <vt:lpstr>A kísérleti módszer</vt:lpstr>
      <vt:lpstr>Az egyes módszerek előnyei és hátrányai</vt:lpstr>
      <vt:lpstr>A klinikai módszer</vt:lpstr>
      <vt:lpstr>A korrelációs módszer</vt:lpstr>
      <vt:lpstr>Megbízhatóság</vt:lpstr>
      <vt:lpstr>Érvényesség</vt:lpstr>
      <vt:lpstr>Megbízhatóság és érvényesség</vt:lpstr>
      <vt:lpstr>A kísérleti módszer</vt:lpstr>
      <vt:lpstr>Az adatok típusai</vt:lpstr>
      <vt:lpstr>Az elmélet és kutatás viszonya</vt:lpstr>
      <vt:lpstr>Az elméletek csoportosítása</vt:lpstr>
      <vt:lpstr>Mitől jó egy elmélet?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a személyiségpszichológia?</dc:title>
  <dc:creator>Lélekmester Bt</dc:creator>
  <cp:lastModifiedBy>user</cp:lastModifiedBy>
  <cp:revision>4</cp:revision>
  <dcterms:created xsi:type="dcterms:W3CDTF">2005-02-10T09:21:23Z</dcterms:created>
  <dcterms:modified xsi:type="dcterms:W3CDTF">2015-09-21T12:51:28Z</dcterms:modified>
</cp:coreProperties>
</file>