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256" r:id="rId2"/>
    <p:sldId id="264" r:id="rId3"/>
    <p:sldId id="297" r:id="rId4"/>
    <p:sldId id="257" r:id="rId5"/>
    <p:sldId id="284" r:id="rId6"/>
    <p:sldId id="296" r:id="rId7"/>
    <p:sldId id="285" r:id="rId8"/>
    <p:sldId id="282" r:id="rId9"/>
    <p:sldId id="292" r:id="rId10"/>
    <p:sldId id="295" r:id="rId11"/>
    <p:sldId id="283" r:id="rId12"/>
    <p:sldId id="298" r:id="rId13"/>
    <p:sldId id="265" r:id="rId14"/>
    <p:sldId id="299" r:id="rId15"/>
    <p:sldId id="300" r:id="rId16"/>
    <p:sldId id="301" r:id="rId17"/>
    <p:sldId id="302" r:id="rId18"/>
    <p:sldId id="303" r:id="rId19"/>
    <p:sldId id="304" r:id="rId20"/>
    <p:sldId id="305" r:id="rId21"/>
    <p:sldId id="293" r:id="rId22"/>
    <p:sldId id="307" r:id="rId23"/>
    <p:sldId id="308" r:id="rId24"/>
    <p:sldId id="306" r:id="rId25"/>
    <p:sldId id="266" r:id="rId26"/>
    <p:sldId id="262" r:id="rId27"/>
    <p:sldId id="319" r:id="rId28"/>
    <p:sldId id="260" r:id="rId29"/>
    <p:sldId id="267" r:id="rId30"/>
    <p:sldId id="258" r:id="rId31"/>
    <p:sldId id="288" r:id="rId32"/>
    <p:sldId id="289" r:id="rId33"/>
    <p:sldId id="287" r:id="rId34"/>
    <p:sldId id="290" r:id="rId35"/>
    <p:sldId id="315" r:id="rId36"/>
    <p:sldId id="272" r:id="rId37"/>
    <p:sldId id="316" r:id="rId38"/>
    <p:sldId id="317" r:id="rId39"/>
    <p:sldId id="318" r:id="rId40"/>
    <p:sldId id="273" r:id="rId41"/>
    <p:sldId id="274" r:id="rId42"/>
    <p:sldId id="320" r:id="rId43"/>
    <p:sldId id="309" r:id="rId44"/>
    <p:sldId id="310" r:id="rId45"/>
    <p:sldId id="311" r:id="rId46"/>
    <p:sldId id="312" r:id="rId47"/>
    <p:sldId id="313" r:id="rId48"/>
    <p:sldId id="368" r:id="rId49"/>
    <p:sldId id="371" r:id="rId50"/>
    <p:sldId id="372" r:id="rId51"/>
    <p:sldId id="373" r:id="rId52"/>
    <p:sldId id="369" r:id="rId53"/>
    <p:sldId id="370" r:id="rId54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6175E7-7C4A-4856-8568-71B770128835}" type="datetimeFigureOut">
              <a:rPr lang="hu-HU" smtClean="0"/>
              <a:t>2019. 04. 08.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6006B1-6CAD-4FC6-AA81-505E5DE9857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06794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006B1-6CAD-4FC6-AA81-505E5DE98570}" type="slidenum">
              <a:rPr lang="hu-HU" smtClean="0"/>
              <a:t>21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96180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01AB6-3202-4C9F-8F1E-A600ECBEB34D}" type="datetimeFigureOut">
              <a:rPr lang="hu-HU" smtClean="0"/>
              <a:pPr/>
              <a:t>2019. 04. 08.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E911E-73CD-4C7D-8DE3-41C828E677F9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01AB6-3202-4C9F-8F1E-A600ECBEB34D}" type="datetimeFigureOut">
              <a:rPr lang="hu-HU" smtClean="0"/>
              <a:pPr/>
              <a:t>2019. 04. 08.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E911E-73CD-4C7D-8DE3-41C828E677F9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01AB6-3202-4C9F-8F1E-A600ECBEB34D}" type="datetimeFigureOut">
              <a:rPr lang="hu-HU" smtClean="0"/>
              <a:pPr/>
              <a:t>2019. 04. 08.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E911E-73CD-4C7D-8DE3-41C828E677F9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01AB6-3202-4C9F-8F1E-A600ECBEB34D}" type="datetimeFigureOut">
              <a:rPr lang="hu-HU" smtClean="0"/>
              <a:pPr/>
              <a:t>2019. 04. 08.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E911E-73CD-4C7D-8DE3-41C828E677F9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01AB6-3202-4C9F-8F1E-A600ECBEB34D}" type="datetimeFigureOut">
              <a:rPr lang="hu-HU" smtClean="0"/>
              <a:pPr/>
              <a:t>2019. 04. 08.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E911E-73CD-4C7D-8DE3-41C828E677F9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01AB6-3202-4C9F-8F1E-A600ECBEB34D}" type="datetimeFigureOut">
              <a:rPr lang="hu-HU" smtClean="0"/>
              <a:pPr/>
              <a:t>2019. 04. 08.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E911E-73CD-4C7D-8DE3-41C828E677F9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01AB6-3202-4C9F-8F1E-A600ECBEB34D}" type="datetimeFigureOut">
              <a:rPr lang="hu-HU" smtClean="0"/>
              <a:pPr/>
              <a:t>2019. 04. 08.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E911E-73CD-4C7D-8DE3-41C828E677F9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01AB6-3202-4C9F-8F1E-A600ECBEB34D}" type="datetimeFigureOut">
              <a:rPr lang="hu-HU" smtClean="0"/>
              <a:pPr/>
              <a:t>2019. 04. 08.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E911E-73CD-4C7D-8DE3-41C828E677F9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01AB6-3202-4C9F-8F1E-A600ECBEB34D}" type="datetimeFigureOut">
              <a:rPr lang="hu-HU" smtClean="0"/>
              <a:pPr/>
              <a:t>2019. 04. 08.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E911E-73CD-4C7D-8DE3-41C828E677F9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01AB6-3202-4C9F-8F1E-A600ECBEB34D}" type="datetimeFigureOut">
              <a:rPr lang="hu-HU" smtClean="0"/>
              <a:pPr/>
              <a:t>2019. 04. 08.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E911E-73CD-4C7D-8DE3-41C828E677F9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01AB6-3202-4C9F-8F1E-A600ECBEB34D}" type="datetimeFigureOut">
              <a:rPr lang="hu-HU" smtClean="0"/>
              <a:pPr/>
              <a:t>2019. 04. 08.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E911E-73CD-4C7D-8DE3-41C828E677F9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601AB6-3202-4C9F-8F1E-A600ECBEB34D}" type="datetimeFigureOut">
              <a:rPr lang="hu-HU" smtClean="0"/>
              <a:pPr/>
              <a:t>2019. 04. 08.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AE911E-73CD-4C7D-8DE3-41C828E677F9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gi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tiff"/><Relationship Id="rId7" Type="http://schemas.openxmlformats.org/officeDocument/2006/relationships/image" Target="../media/image4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tiff"/><Relationship Id="rId5" Type="http://schemas.openxmlformats.org/officeDocument/2006/relationships/image" Target="../media/image41.tiff"/><Relationship Id="rId4" Type="http://schemas.openxmlformats.org/officeDocument/2006/relationships/image" Target="../media/image40.tif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mesopotamia.co.uk/tombs/home_set.html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/>
              <a:t>Ókori vallások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/>
              <a:t>Mezopotámia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Kozmológiai mítoszok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23528" y="1340768"/>
            <a:ext cx="8568952" cy="5328592"/>
          </a:xfrm>
        </p:spPr>
        <p:txBody>
          <a:bodyPr/>
          <a:lstStyle/>
          <a:p>
            <a:r>
              <a:rPr lang="hu-HU" dirty="0"/>
              <a:t>Történeti fejlődés a kezdetektől</a:t>
            </a:r>
          </a:p>
          <a:p>
            <a:r>
              <a:rPr lang="hu-HU" dirty="0"/>
              <a:t>Két egymást követő kozmológia, az utóbbi az első újrafeldolgozása</a:t>
            </a:r>
          </a:p>
          <a:p>
            <a:r>
              <a:rPr lang="hu-HU" dirty="0"/>
              <a:t>Első verzió: ősóceán, istenszülők, istenpárok, ősdomb, „Amikor a Föld az Égtől elvált”: Ég (An), Föld (</a:t>
            </a:r>
            <a:r>
              <a:rPr lang="hu-HU" dirty="0" err="1"/>
              <a:t>Enki</a:t>
            </a:r>
            <a:r>
              <a:rPr lang="hu-HU" dirty="0"/>
              <a:t>), Levegőég/szél (</a:t>
            </a:r>
            <a:r>
              <a:rPr lang="hu-HU" dirty="0" err="1"/>
              <a:t>Enlil</a:t>
            </a:r>
            <a:r>
              <a:rPr lang="hu-HU" dirty="0"/>
              <a:t>) és </a:t>
            </a:r>
            <a:r>
              <a:rPr lang="hu-HU" dirty="0" err="1"/>
              <a:t>Ninhursag</a:t>
            </a:r>
            <a:r>
              <a:rPr lang="hu-HU" dirty="0"/>
              <a:t> (hegyvidék)</a:t>
            </a:r>
          </a:p>
          <a:p>
            <a:r>
              <a:rPr lang="hu-HU" dirty="0"/>
              <a:t>Hasonlóság az egyiptomi kozmológiával: ősóceán (</a:t>
            </a:r>
            <a:r>
              <a:rPr lang="hu-HU" dirty="0" err="1"/>
              <a:t>Nun</a:t>
            </a:r>
            <a:r>
              <a:rPr lang="hu-HU" dirty="0"/>
              <a:t>), ősdomb (</a:t>
            </a:r>
            <a:r>
              <a:rPr lang="hu-HU" dirty="0" err="1"/>
              <a:t>beriben</a:t>
            </a:r>
            <a:r>
              <a:rPr lang="hu-HU" dirty="0"/>
              <a:t>), Ég (</a:t>
            </a:r>
            <a:r>
              <a:rPr lang="hu-HU" dirty="0" err="1"/>
              <a:t>Nut</a:t>
            </a:r>
            <a:r>
              <a:rPr lang="hu-HU" dirty="0"/>
              <a:t>) és Föld (</a:t>
            </a:r>
            <a:r>
              <a:rPr lang="hu-HU" dirty="0" err="1"/>
              <a:t>Geb</a:t>
            </a:r>
            <a:r>
              <a:rPr lang="hu-HU" dirty="0"/>
              <a:t>) közti levegőég (</a:t>
            </a:r>
            <a:r>
              <a:rPr lang="hu-HU" dirty="0" err="1"/>
              <a:t>Su</a:t>
            </a:r>
            <a:r>
              <a:rPr lang="hu-HU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181567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648072"/>
          </a:xfrm>
        </p:spPr>
        <p:txBody>
          <a:bodyPr>
            <a:normAutofit fontScale="90000"/>
          </a:bodyPr>
          <a:lstStyle/>
          <a:p>
            <a:r>
              <a:rPr lang="hu-HU" dirty="0"/>
              <a:t>„Babiloni teremtéstörténet” </a:t>
            </a:r>
            <a:r>
              <a:rPr lang="hu-HU" dirty="0" err="1"/>
              <a:t>Enūma</a:t>
            </a:r>
            <a:r>
              <a:rPr lang="hu-HU" dirty="0"/>
              <a:t> </a:t>
            </a:r>
            <a:r>
              <a:rPr lang="hu-HU" dirty="0" err="1"/>
              <a:t>eliš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908720"/>
            <a:ext cx="9144000" cy="5949280"/>
          </a:xfrm>
        </p:spPr>
        <p:txBody>
          <a:bodyPr>
            <a:normAutofit fontScale="55000" lnSpcReduction="20000"/>
          </a:bodyPr>
          <a:lstStyle/>
          <a:p>
            <a:r>
              <a:rPr lang="hu-HU" altLang="hu-HU" sz="3600" dirty="0"/>
              <a:t>Kozmikus események narratívája, melynek lényege a jelenlegi világrend létrejötte, annak vallási centrumával</a:t>
            </a:r>
          </a:p>
          <a:p>
            <a:r>
              <a:rPr lang="hu-HU" altLang="hu-HU" sz="3200" dirty="0"/>
              <a:t>A kéziratok első évezrediek, de a történet jóval korábbi sumer narratívából származhat, az ékírásos hagyomány szerves része </a:t>
            </a:r>
            <a:r>
              <a:rPr lang="hu-HU" altLang="hu-HU" dirty="0"/>
              <a:t>(</a:t>
            </a:r>
            <a:r>
              <a:rPr lang="hu-HU" altLang="hu-HU" sz="3200" dirty="0" err="1"/>
              <a:t>Berossos</a:t>
            </a:r>
            <a:r>
              <a:rPr lang="hu-HU" altLang="hu-HU" sz="3200" dirty="0"/>
              <a:t> is ismeri). </a:t>
            </a:r>
          </a:p>
          <a:p>
            <a:r>
              <a:rPr lang="hu-HU" altLang="hu-HU" sz="3200" dirty="0"/>
              <a:t>A különböző lelőhelyekről származó kéziratok azonosak – standard szöveg, a két verzión kívül nincsenek egyéb variánsok (kivétel </a:t>
            </a:r>
            <a:r>
              <a:rPr lang="hu-HU" altLang="hu-HU" sz="3200" dirty="0" err="1"/>
              <a:t>Sîn-ah-eriba</a:t>
            </a:r>
            <a:r>
              <a:rPr lang="hu-HU" altLang="hu-HU" sz="3200" dirty="0"/>
              <a:t> újévi templomának dekorációját)</a:t>
            </a:r>
          </a:p>
          <a:p>
            <a:r>
              <a:rPr lang="hu-HU" altLang="hu-HU" dirty="0"/>
              <a:t>Az akkád nyelv ún. himnikus-epikus dialektusban íródott, két verzió (</a:t>
            </a:r>
            <a:r>
              <a:rPr lang="hu-HU" altLang="hu-HU" dirty="0" err="1"/>
              <a:t>babilóni</a:t>
            </a:r>
            <a:r>
              <a:rPr lang="hu-HU" altLang="hu-HU" dirty="0"/>
              <a:t> és asszír), a </a:t>
            </a:r>
            <a:r>
              <a:rPr lang="hu-HU" altLang="hu-HU" dirty="0" err="1"/>
              <a:t>babilóni</a:t>
            </a:r>
            <a:r>
              <a:rPr lang="hu-HU" altLang="hu-HU" dirty="0"/>
              <a:t> verzió lehet a régebbi. </a:t>
            </a:r>
            <a:endParaRPr lang="en-US" altLang="hu-HU" dirty="0"/>
          </a:p>
          <a:p>
            <a:r>
              <a:rPr lang="hu-HU" altLang="hu-HU" sz="3600" dirty="0"/>
              <a:t>A kompozíció keletkezése nem ismert, az 1-5 tábla lehet az alapmű, illetve a 6. és 7. táblával kiegészített verzió </a:t>
            </a:r>
            <a:r>
              <a:rPr lang="hu-HU" altLang="hu-HU" sz="3600" dirty="0" err="1"/>
              <a:t>kassú</a:t>
            </a:r>
            <a:r>
              <a:rPr lang="hu-HU" altLang="hu-HU" sz="3600" dirty="0"/>
              <a:t> kori (</a:t>
            </a:r>
            <a:r>
              <a:rPr lang="hu-HU" altLang="hu-HU" sz="3600" dirty="0" err="1"/>
              <a:t>Kr.e</a:t>
            </a:r>
            <a:r>
              <a:rPr lang="hu-HU" altLang="hu-HU" sz="3600" dirty="0"/>
              <a:t>  15-12 század), de ebből az időszakból egyenlőre nincs korai változat.</a:t>
            </a:r>
          </a:p>
          <a:p>
            <a:r>
              <a:rPr lang="hu-HU" altLang="hu-HU" sz="3600" dirty="0"/>
              <a:t>Legszorosabb kapcsolat az </a:t>
            </a:r>
            <a:r>
              <a:rPr lang="hu-HU" altLang="hu-HU" sz="3600" dirty="0" err="1"/>
              <a:t>An-Anum</a:t>
            </a:r>
            <a:r>
              <a:rPr lang="hu-HU" altLang="hu-HU" sz="3600" dirty="0"/>
              <a:t> listában szereplő </a:t>
            </a:r>
            <a:r>
              <a:rPr lang="hu-HU" altLang="hu-HU" sz="3600" dirty="0" err="1"/>
              <a:t>Maduk</a:t>
            </a:r>
            <a:r>
              <a:rPr lang="hu-HU" altLang="hu-HU" sz="3600" dirty="0"/>
              <a:t> nevekkel (eposz 7. táblája). Esetleg nyugat sémi, </a:t>
            </a:r>
            <a:r>
              <a:rPr lang="hu-HU" altLang="hu-HU" sz="3600" dirty="0" err="1"/>
              <a:t>Amurru</a:t>
            </a:r>
            <a:r>
              <a:rPr lang="hu-HU" altLang="hu-HU" sz="3600" dirty="0"/>
              <a:t> eredetű az alapmű (tenger legyőzése, mint téma nem szerepel a sumer szövegekben, viszont ilyen tartalmú </a:t>
            </a:r>
            <a:r>
              <a:rPr lang="hu-HU" altLang="hu-HU" sz="3600" dirty="0" err="1"/>
              <a:t>ugariti</a:t>
            </a:r>
            <a:r>
              <a:rPr lang="hu-HU" altLang="hu-HU" sz="3600" dirty="0"/>
              <a:t> mítoszt ismerünk.  </a:t>
            </a:r>
          </a:p>
          <a:p>
            <a:r>
              <a:rPr lang="hu-HU" altLang="hu-HU" sz="3600" dirty="0"/>
              <a:t>Hasonlóság az óbabiloni korból származó </a:t>
            </a:r>
            <a:r>
              <a:rPr lang="hu-HU" altLang="hu-HU" sz="3600" dirty="0" err="1"/>
              <a:t>Anzu</a:t>
            </a:r>
            <a:r>
              <a:rPr lang="hu-HU" altLang="hu-HU" sz="3600" dirty="0"/>
              <a:t> mítosszal – sorstáblák birtoklása, mint fegyver</a:t>
            </a:r>
            <a:endParaRPr lang="hu-HU" altLang="hu-HU" dirty="0"/>
          </a:p>
          <a:p>
            <a:r>
              <a:rPr lang="hu-HU" altLang="hu-HU" dirty="0"/>
              <a:t>A hetes szisztéma alkalmazása: első három isten generáció (víz, föld, ég istenei), a következő három isten, mint a világot mozgató erők és végül a hetedik az embert létrehozó </a:t>
            </a:r>
            <a:r>
              <a:rPr lang="hu-HU" altLang="hu-HU" dirty="0" err="1"/>
              <a:t>Marduk</a:t>
            </a:r>
            <a:r>
              <a:rPr lang="hu-HU" altLang="hu-HU" dirty="0"/>
              <a:t>.</a:t>
            </a:r>
          </a:p>
          <a:p>
            <a:r>
              <a:rPr lang="hu-HU" dirty="0"/>
              <a:t>Rituális kontextus: babiloni újévi ünnepek során (a 4. napon) recitálták (hellenisztikus kori forrás)</a:t>
            </a:r>
          </a:p>
        </p:txBody>
      </p:sp>
    </p:spTree>
    <p:extLst>
      <p:ext uri="{BB962C8B-B14F-4D97-AF65-F5344CB8AC3E}">
        <p14:creationId xmlns:p14="http://schemas.microsoft.com/office/powerpoint/2010/main" val="37770030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>
            <a:normAutofit/>
          </a:bodyPr>
          <a:lstStyle/>
          <a:p>
            <a:r>
              <a:rPr lang="hu-HU" dirty="0"/>
              <a:t>Istenek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7504" y="764704"/>
            <a:ext cx="8928992" cy="5904656"/>
          </a:xfrm>
        </p:spPr>
        <p:txBody>
          <a:bodyPr>
            <a:normAutofit/>
          </a:bodyPr>
          <a:lstStyle/>
          <a:p>
            <a:r>
              <a:rPr lang="hu-HU" dirty="0"/>
              <a:t>Világ teremtése során, nemzés útján keletkeztek  </a:t>
            </a:r>
          </a:p>
          <a:p>
            <a:r>
              <a:rPr lang="hu-HU" dirty="0"/>
              <a:t>A teremtés során valamely szférához (égi és földi, illetve alvilági) rendeltek</a:t>
            </a:r>
          </a:p>
          <a:p>
            <a:r>
              <a:rPr lang="hu-HU" dirty="0"/>
              <a:t>Közös elemek: a teremtett világhoz tartoznak, valamely istencsoport illetve istencsaládhoz tartoznak, emberfeletti jellemzők (pl. hallhatatlanság, </a:t>
            </a:r>
            <a:r>
              <a:rPr lang="hu-HU" i="1" dirty="0" err="1"/>
              <a:t>melammu</a:t>
            </a:r>
            <a:r>
              <a:rPr lang="hu-HU" dirty="0"/>
              <a:t>), zömében antropomorf, saját kultusz, illetve kultuszhely, egyedi szimbólumok (pl. </a:t>
            </a:r>
            <a:r>
              <a:rPr lang="hu-HU" dirty="0" err="1"/>
              <a:t>Samas</a:t>
            </a:r>
            <a:r>
              <a:rPr lang="hu-HU" dirty="0"/>
              <a:t> napkorong), egyedi tulajdonságok és reszortok (pl. bizonyos foglalkozások védőistenei) 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1087881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hu-HU" dirty="0"/>
              <a:t>Mezopotámiai istenek: az istenlisták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79512" y="1052736"/>
            <a:ext cx="8712968" cy="5616624"/>
          </a:xfrm>
        </p:spPr>
        <p:txBody>
          <a:bodyPr>
            <a:normAutofit fontScale="92500" lnSpcReduction="20000"/>
          </a:bodyPr>
          <a:lstStyle/>
          <a:p>
            <a:r>
              <a:rPr lang="hu-HU" dirty="0"/>
              <a:t>A mezopotámiai istenek szisztematikus katalógusa, istenek egymás közti viszonyának magyarázata (Litke)</a:t>
            </a:r>
          </a:p>
          <a:p>
            <a:r>
              <a:rPr lang="hu-HU" dirty="0" err="1"/>
              <a:t>geneológia</a:t>
            </a:r>
            <a:r>
              <a:rPr lang="hu-HU" dirty="0"/>
              <a:t>, istenek rangsora</a:t>
            </a:r>
          </a:p>
          <a:p>
            <a:r>
              <a:rPr lang="hu-HU" dirty="0"/>
              <a:t>III. évezred elejétől későkorig, egynyelvű (sumer) és kétnyelvű (sumer-akkád) listák, legkorábbi egy Farai szöveg (kb. 500 istennév) </a:t>
            </a:r>
          </a:p>
          <a:p>
            <a:r>
              <a:rPr lang="hu-HU" dirty="0"/>
              <a:t>két féle elrendezés: lexikális és „mitológiai/irodalmi”, a lexikális vagy teológiai listák a lexikális hagyomány része, a standard I. évezredi listában isteni háztartások szerint, An = </a:t>
            </a:r>
            <a:r>
              <a:rPr lang="hu-HU" dirty="0" err="1"/>
              <a:t>Anum</a:t>
            </a:r>
            <a:r>
              <a:rPr lang="hu-HU" dirty="0"/>
              <a:t> I. évezredi kanonikus/standard lista, a királyfeliratok, istenhimnuszok és mitológiai kompozíciókban meghatározott istenek meghatározott sorrendje</a:t>
            </a:r>
          </a:p>
          <a:p>
            <a:pPr>
              <a:buNone/>
            </a:pPr>
            <a:endParaRPr lang="hu-HU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hu-HU" dirty="0" err="1"/>
              <a:t>Enlil</a:t>
            </a:r>
            <a:r>
              <a:rPr lang="hu-HU" dirty="0"/>
              <a:t>, a Nagy Hegy 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79512" y="836712"/>
            <a:ext cx="8784976" cy="6021288"/>
          </a:xfrm>
        </p:spPr>
        <p:txBody>
          <a:bodyPr>
            <a:normAutofit fontScale="85000" lnSpcReduction="20000"/>
          </a:bodyPr>
          <a:lstStyle/>
          <a:p>
            <a:r>
              <a:rPr lang="hu-HU" dirty="0"/>
              <a:t>A korábbi kozmológiai hagyományban a világ megteremtője, illetve az emberiséget elpusztító vízözön okozója (</a:t>
            </a:r>
            <a:r>
              <a:rPr lang="hu-HU" dirty="0" err="1"/>
              <a:t>Atrahasis</a:t>
            </a:r>
            <a:r>
              <a:rPr lang="hu-HU" dirty="0"/>
              <a:t>, Gilgames)</a:t>
            </a:r>
          </a:p>
          <a:p>
            <a:r>
              <a:rPr lang="hu-HU" dirty="0"/>
              <a:t>ED kortól adatolt (istenlisták)</a:t>
            </a:r>
          </a:p>
          <a:p>
            <a:r>
              <a:rPr lang="hu-HU" dirty="0"/>
              <a:t>Nevének jelentése bizonytalan: EN = úr, LIL2 = szellem (</a:t>
            </a:r>
            <a:r>
              <a:rPr lang="hu-HU" dirty="0" err="1"/>
              <a:t>spirit</a:t>
            </a:r>
            <a:r>
              <a:rPr lang="hu-HU" dirty="0"/>
              <a:t>) vagy szél, száma: 50, csillagkép: Orion</a:t>
            </a:r>
          </a:p>
          <a:p>
            <a:r>
              <a:rPr lang="hu-HU" dirty="0"/>
              <a:t>Apja </a:t>
            </a:r>
            <a:r>
              <a:rPr lang="hu-HU" dirty="0" err="1"/>
              <a:t>Anu</a:t>
            </a:r>
            <a:r>
              <a:rPr lang="hu-HU" dirty="0"/>
              <a:t> (</a:t>
            </a:r>
            <a:r>
              <a:rPr lang="hu-HU" dirty="0" err="1"/>
              <a:t>An-Anum</a:t>
            </a:r>
            <a:r>
              <a:rPr lang="hu-HU" dirty="0"/>
              <a:t> listában </a:t>
            </a:r>
            <a:r>
              <a:rPr lang="hu-HU" dirty="0" err="1"/>
              <a:t>Enki</a:t>
            </a:r>
            <a:r>
              <a:rPr lang="hu-HU" dirty="0"/>
              <a:t>), Felesége </a:t>
            </a:r>
            <a:r>
              <a:rPr lang="hu-HU" dirty="0" err="1"/>
              <a:t>Ninlil</a:t>
            </a:r>
            <a:r>
              <a:rPr lang="hu-HU" dirty="0"/>
              <a:t>, fiai </a:t>
            </a:r>
            <a:r>
              <a:rPr lang="hu-HU" dirty="0" err="1"/>
              <a:t>Ninurta</a:t>
            </a:r>
            <a:r>
              <a:rPr lang="hu-HU" dirty="0"/>
              <a:t>, </a:t>
            </a:r>
            <a:r>
              <a:rPr lang="hu-HU" dirty="0" err="1"/>
              <a:t>Ningirszu</a:t>
            </a:r>
            <a:r>
              <a:rPr lang="hu-HU" dirty="0"/>
              <a:t> és </a:t>
            </a:r>
            <a:r>
              <a:rPr lang="hu-HU" dirty="0" err="1"/>
              <a:t>Namtar</a:t>
            </a:r>
            <a:r>
              <a:rPr lang="hu-HU" dirty="0"/>
              <a:t>, </a:t>
            </a:r>
            <a:r>
              <a:rPr lang="hu-HU" dirty="0" err="1"/>
              <a:t>Nergal</a:t>
            </a:r>
            <a:r>
              <a:rPr lang="hu-HU" dirty="0"/>
              <a:t>, </a:t>
            </a:r>
            <a:r>
              <a:rPr lang="hu-HU" dirty="0" err="1"/>
              <a:t>Ninazu</a:t>
            </a:r>
            <a:r>
              <a:rPr lang="hu-HU" dirty="0"/>
              <a:t>, </a:t>
            </a:r>
            <a:r>
              <a:rPr lang="hu-HU" dirty="0" err="1"/>
              <a:t>Inanna</a:t>
            </a:r>
            <a:r>
              <a:rPr lang="hu-HU" dirty="0"/>
              <a:t>, </a:t>
            </a:r>
            <a:r>
              <a:rPr lang="hu-HU" dirty="0" err="1"/>
              <a:t>Utu</a:t>
            </a:r>
            <a:r>
              <a:rPr lang="hu-HU" dirty="0"/>
              <a:t>, </a:t>
            </a:r>
            <a:r>
              <a:rPr lang="hu-HU" dirty="0" err="1"/>
              <a:t>Adad</a:t>
            </a:r>
            <a:r>
              <a:rPr lang="hu-HU" dirty="0"/>
              <a:t> </a:t>
            </a:r>
          </a:p>
          <a:p>
            <a:r>
              <a:rPr lang="hu-HU" dirty="0"/>
              <a:t>temploma </a:t>
            </a:r>
            <a:r>
              <a:rPr lang="hu-HU" dirty="0" err="1"/>
              <a:t>é-kur</a:t>
            </a:r>
            <a:r>
              <a:rPr lang="hu-HU" dirty="0"/>
              <a:t> (A hegy háza) </a:t>
            </a:r>
            <a:r>
              <a:rPr lang="hu-HU" dirty="0" err="1"/>
              <a:t>Nippurban</a:t>
            </a:r>
            <a:r>
              <a:rPr lang="hu-HU" dirty="0"/>
              <a:t>, valamint további szentélyei Assur (</a:t>
            </a:r>
            <a:r>
              <a:rPr lang="hu-HU" dirty="0" err="1"/>
              <a:t>óasszír</a:t>
            </a:r>
            <a:r>
              <a:rPr lang="hu-HU" dirty="0"/>
              <a:t> kor), Babilon (óbabiloni kor), </a:t>
            </a:r>
            <a:r>
              <a:rPr lang="hu-HU" dirty="0" err="1"/>
              <a:t>Dúr-Kurigalzu</a:t>
            </a:r>
            <a:r>
              <a:rPr lang="hu-HU" dirty="0"/>
              <a:t> (közép-babiloni kor)</a:t>
            </a:r>
          </a:p>
          <a:p>
            <a:r>
              <a:rPr lang="hu-HU" dirty="0"/>
              <a:t>„a megváltoztathatatlan sors megszabója”</a:t>
            </a:r>
          </a:p>
          <a:p>
            <a:r>
              <a:rPr lang="hu-HU" dirty="0"/>
              <a:t>„az istenek királya”, „minden ország királya” (szarvkorona)</a:t>
            </a:r>
          </a:p>
          <a:p>
            <a:r>
              <a:rPr lang="hu-HU" dirty="0"/>
              <a:t>„az ország feletti királyság” biztosítója (3. évezred közepétől)</a:t>
            </a:r>
          </a:p>
        </p:txBody>
      </p:sp>
    </p:spTree>
    <p:extLst>
      <p:ext uri="{BB962C8B-B14F-4D97-AF65-F5344CB8AC3E}">
        <p14:creationId xmlns:p14="http://schemas.microsoft.com/office/powerpoint/2010/main" val="38886617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5770984" cy="613661"/>
          </a:xfrm>
        </p:spPr>
        <p:txBody>
          <a:bodyPr>
            <a:normAutofit fontScale="90000"/>
          </a:bodyPr>
          <a:lstStyle/>
          <a:p>
            <a:r>
              <a:rPr lang="hu-HU" dirty="0" err="1"/>
              <a:t>Enlil</a:t>
            </a:r>
            <a:endParaRPr lang="hu-HU" dirty="0"/>
          </a:p>
        </p:txBody>
      </p:sp>
      <p:pic>
        <p:nvPicPr>
          <p:cNvPr id="4" name="Picture 2" descr="Red quartz var chalcedony (jasper) cylinder seal; two deities in flounced robes with one hand raised stand one on either side of a two-line inscription; chipped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43" y="3645024"/>
            <a:ext cx="5806582" cy="32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1137"/>
            <a:ext cx="2908424" cy="6928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Kapcsolódó ké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730293"/>
            <a:ext cx="5715000" cy="274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34403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64096"/>
          </a:xfrm>
        </p:spPr>
        <p:txBody>
          <a:bodyPr/>
          <a:lstStyle/>
          <a:p>
            <a:r>
              <a:rPr lang="hu-HU" dirty="0" err="1"/>
              <a:t>Marduk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79512" y="1052736"/>
            <a:ext cx="8964488" cy="5688632"/>
          </a:xfrm>
        </p:spPr>
        <p:txBody>
          <a:bodyPr>
            <a:normAutofit fontScale="77500" lnSpcReduction="20000"/>
          </a:bodyPr>
          <a:lstStyle/>
          <a:p>
            <a:r>
              <a:rPr lang="hu-HU" dirty="0"/>
              <a:t>OB kor előtt Babilon város lokális istensége, OB kortól istenek királya és „minden ember feletti </a:t>
            </a:r>
            <a:r>
              <a:rPr lang="hu-HU" dirty="0" err="1"/>
              <a:t>enlilség</a:t>
            </a:r>
            <a:r>
              <a:rPr lang="hu-HU" dirty="0"/>
              <a:t>” (CH prológus), világ megteremtője (Bab. teremtéstört.)  </a:t>
            </a:r>
          </a:p>
          <a:p>
            <a:r>
              <a:rPr lang="hu-HU" dirty="0"/>
              <a:t>Neve (</a:t>
            </a:r>
            <a:r>
              <a:rPr lang="hu-HU" dirty="0" err="1"/>
              <a:t>Marduk</a:t>
            </a:r>
            <a:r>
              <a:rPr lang="hu-HU" dirty="0"/>
              <a:t>, illetve </a:t>
            </a:r>
            <a:r>
              <a:rPr lang="hu-HU" dirty="0" err="1"/>
              <a:t>Marutuk</a:t>
            </a:r>
            <a:r>
              <a:rPr lang="hu-HU" dirty="0"/>
              <a:t>) vsz. egy ismeretlen nyelvi szubsztrátumhoz kapcsolható, </a:t>
            </a:r>
            <a:r>
              <a:rPr lang="hu-HU" dirty="0" err="1"/>
              <a:t>logografikus</a:t>
            </a:r>
            <a:r>
              <a:rPr lang="hu-HU" dirty="0"/>
              <a:t> írásmód: AMAR.UTU</a:t>
            </a:r>
          </a:p>
          <a:p>
            <a:r>
              <a:rPr lang="hu-HU" dirty="0"/>
              <a:t>Fő kultuszhelye Babilon (</a:t>
            </a:r>
            <a:r>
              <a:rPr lang="hu-HU" dirty="0" err="1"/>
              <a:t>Esagil</a:t>
            </a:r>
            <a:r>
              <a:rPr lang="hu-HU" dirty="0"/>
              <a:t> és </a:t>
            </a:r>
            <a:r>
              <a:rPr lang="hu-HU" dirty="0" err="1"/>
              <a:t>Etemenanki</a:t>
            </a:r>
            <a:r>
              <a:rPr lang="hu-HU" dirty="0"/>
              <a:t>), de kultusza </a:t>
            </a:r>
            <a:r>
              <a:rPr lang="hu-HU" dirty="0" err="1"/>
              <a:t>Szippar</a:t>
            </a:r>
            <a:r>
              <a:rPr lang="hu-HU" dirty="0"/>
              <a:t>, </a:t>
            </a:r>
            <a:r>
              <a:rPr lang="hu-HU" dirty="0" err="1"/>
              <a:t>Borszippa</a:t>
            </a:r>
            <a:r>
              <a:rPr lang="hu-HU" dirty="0"/>
              <a:t> és </a:t>
            </a:r>
            <a:r>
              <a:rPr lang="hu-HU" dirty="0" err="1"/>
              <a:t>Nippur</a:t>
            </a:r>
            <a:r>
              <a:rPr lang="hu-HU" dirty="0"/>
              <a:t> városokban is.</a:t>
            </a:r>
          </a:p>
          <a:p>
            <a:r>
              <a:rPr lang="hu-HU" dirty="0"/>
              <a:t>Eredeti karaktere nem világos, későbbi, birodalmi istenként </a:t>
            </a:r>
            <a:r>
              <a:rPr lang="hu-HU" dirty="0" err="1"/>
              <a:t>Enlil</a:t>
            </a:r>
            <a:r>
              <a:rPr lang="hu-HU" dirty="0"/>
              <a:t> szerepét veszi át, illetve OB kortól a ráolvasásokhoz kapcsolódik, száma: 50 (= </a:t>
            </a:r>
            <a:r>
              <a:rPr lang="hu-HU" dirty="0" err="1"/>
              <a:t>Enlil</a:t>
            </a:r>
            <a:r>
              <a:rPr lang="hu-HU" dirty="0"/>
              <a:t>), csillag: Jupiter </a:t>
            </a:r>
          </a:p>
          <a:p>
            <a:r>
              <a:rPr lang="hu-HU" dirty="0"/>
              <a:t>Apja </a:t>
            </a:r>
            <a:r>
              <a:rPr lang="hu-HU" dirty="0" err="1"/>
              <a:t>Enki</a:t>
            </a:r>
            <a:r>
              <a:rPr lang="hu-HU" dirty="0"/>
              <a:t>/</a:t>
            </a:r>
            <a:r>
              <a:rPr lang="hu-HU" dirty="0" err="1"/>
              <a:t>Ea</a:t>
            </a:r>
            <a:r>
              <a:rPr lang="hu-HU" dirty="0"/>
              <a:t>, felesége </a:t>
            </a:r>
            <a:r>
              <a:rPr lang="hu-HU" dirty="0" err="1"/>
              <a:t>Szarpanítu</a:t>
            </a:r>
            <a:r>
              <a:rPr lang="hu-HU" dirty="0"/>
              <a:t>, fia </a:t>
            </a:r>
            <a:r>
              <a:rPr lang="hu-HU" dirty="0" err="1"/>
              <a:t>Nabú</a:t>
            </a:r>
            <a:r>
              <a:rPr lang="hu-HU" dirty="0"/>
              <a:t> </a:t>
            </a:r>
          </a:p>
          <a:p>
            <a:r>
              <a:rPr lang="hu-HU" dirty="0"/>
              <a:t>Szimbóluma: ásó (</a:t>
            </a:r>
            <a:r>
              <a:rPr lang="hu-HU" i="1" dirty="0" err="1"/>
              <a:t>marru</a:t>
            </a:r>
            <a:r>
              <a:rPr lang="hu-HU" dirty="0"/>
              <a:t>) alapján talán az öntözőcsatornákhoz kapcsolódik vagy vegetációs istenség</a:t>
            </a:r>
          </a:p>
          <a:p>
            <a:r>
              <a:rPr lang="hu-HU" dirty="0"/>
              <a:t>Szinkretizmus: </a:t>
            </a:r>
            <a:r>
              <a:rPr lang="hu-HU" dirty="0" err="1"/>
              <a:t>Enlil</a:t>
            </a:r>
            <a:r>
              <a:rPr lang="hu-HU" dirty="0"/>
              <a:t> (istenek királya), </a:t>
            </a:r>
            <a:r>
              <a:rPr lang="hu-HU" dirty="0" err="1"/>
              <a:t>Asalluhi</a:t>
            </a:r>
            <a:r>
              <a:rPr lang="hu-HU" dirty="0"/>
              <a:t> (ráolvasások), </a:t>
            </a:r>
            <a:r>
              <a:rPr lang="hu-HU" dirty="0" err="1"/>
              <a:t>Ninurta</a:t>
            </a:r>
            <a:r>
              <a:rPr lang="hu-HU" dirty="0"/>
              <a:t> (káoszt jelképező erők elpusztítója) </a:t>
            </a:r>
          </a:p>
        </p:txBody>
      </p:sp>
    </p:spTree>
    <p:extLst>
      <p:ext uri="{BB962C8B-B14F-4D97-AF65-F5344CB8AC3E}">
        <p14:creationId xmlns:p14="http://schemas.microsoft.com/office/powerpoint/2010/main" val="29019183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109787" y="274638"/>
            <a:ext cx="2243790" cy="1143000"/>
          </a:xfrm>
        </p:spPr>
        <p:txBody>
          <a:bodyPr/>
          <a:lstStyle/>
          <a:p>
            <a:r>
              <a:rPr lang="hu-HU" dirty="0" err="1"/>
              <a:t>Marduk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219575" cy="340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149080"/>
            <a:ext cx="4048125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http://oracc.museum.upenn.edu/amgg/images/deities/mushhush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3577" y="270310"/>
            <a:ext cx="4758134" cy="3302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Képtalálat a következ&amp;odblac;re: „Marduk”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500"/>
            <a:ext cx="1952101" cy="343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03436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>
            <a:normAutofit/>
          </a:bodyPr>
          <a:lstStyle/>
          <a:p>
            <a:r>
              <a:rPr lang="hu-HU" dirty="0"/>
              <a:t>Assur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764704"/>
            <a:ext cx="9144000" cy="6093296"/>
          </a:xfrm>
        </p:spPr>
        <p:txBody>
          <a:bodyPr>
            <a:normAutofit fontScale="85000" lnSpcReduction="20000"/>
          </a:bodyPr>
          <a:lstStyle/>
          <a:p>
            <a:r>
              <a:rPr lang="hu-HU" dirty="0"/>
              <a:t>Az OA kortól Assur város lokális istensége, az MA kortól az ország, majd a birodalom első számú istene </a:t>
            </a:r>
          </a:p>
          <a:p>
            <a:r>
              <a:rPr lang="hu-HU" dirty="0"/>
              <a:t>Neve azonos a város nevével vagy fordítva, a név etimológiája nem ismert.</a:t>
            </a:r>
          </a:p>
          <a:p>
            <a:r>
              <a:rPr lang="hu-HU" dirty="0"/>
              <a:t>Sem családja sem az asszír istenek panteonjában elfoglalt helye, illetve mitológiai története sem ismert, nincs egyedi karaktere, jelentősége a város felemelkedésével párhuzamosan nő, a legszorosabban Assur város hegyéhez kötődik. </a:t>
            </a:r>
          </a:p>
          <a:p>
            <a:r>
              <a:rPr lang="hu-HU" dirty="0"/>
              <a:t>Egyedüli kultuszhelye Assur, rövid időre </a:t>
            </a:r>
            <a:r>
              <a:rPr lang="hu-HU" dirty="0" err="1"/>
              <a:t>Kar-Tukulti-Ninurta</a:t>
            </a:r>
            <a:endParaRPr lang="hu-HU" dirty="0"/>
          </a:p>
          <a:p>
            <a:r>
              <a:rPr lang="hu-HU" dirty="0"/>
              <a:t>Assur isten szoros kapcsolata a város uralkodójával OA kortól: „Assur helytartója”, MA kortól „Assur isten országa” – kultuszához minden tartomány hozzájárul , MA kortól a birodalom legfőbb istensége, az asszír identitás megtestesítője, NA időszakban az asszír király Assurt testesíti meg</a:t>
            </a:r>
          </a:p>
        </p:txBody>
      </p:sp>
    </p:spTree>
    <p:extLst>
      <p:ext uri="{BB962C8B-B14F-4D97-AF65-F5344CB8AC3E}">
        <p14:creationId xmlns:p14="http://schemas.microsoft.com/office/powerpoint/2010/main" val="35684651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249" y="195740"/>
            <a:ext cx="5533458" cy="2943771"/>
          </a:xfrm>
          <a:prstGeom prst="rect">
            <a:avLst/>
          </a:prstGeom>
          <a:noFill/>
        </p:spPr>
      </p:pic>
      <p:pic>
        <p:nvPicPr>
          <p:cNvPr id="4098" name="Picture 2" descr="Képtalálat a következ&amp;odblac;re: „Ashur temple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775" y="2322139"/>
            <a:ext cx="4467225" cy="441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zis 4"/>
          <p:cNvSpPr/>
          <p:nvPr/>
        </p:nvSpPr>
        <p:spPr>
          <a:xfrm>
            <a:off x="7740352" y="2564904"/>
            <a:ext cx="995389" cy="11521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4100" name="Picture 4" descr="Képtalálat a következ&amp;odblac;re: „Ashur”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95" y="3348655"/>
            <a:ext cx="4320480" cy="307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36447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Képtalálat a következ&amp;odblac;re: „temple mesopotamia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340" y="5178718"/>
            <a:ext cx="3227801" cy="1721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oracc.museum.upenn.edu/amgg/images/deities/adda-se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104" y="4005064"/>
            <a:ext cx="3048407" cy="1159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cdli.ucla.edu/dl/lineart/P349906_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528" y="116632"/>
            <a:ext cx="2174472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</p:spPr>
        <p:txBody>
          <a:bodyPr/>
          <a:lstStyle/>
          <a:p>
            <a:r>
              <a:rPr lang="hu-HU" dirty="0"/>
              <a:t>Források (típusok)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908720"/>
            <a:ext cx="7308304" cy="5949280"/>
          </a:xfrm>
        </p:spPr>
        <p:txBody>
          <a:bodyPr>
            <a:normAutofit fontScale="92500" lnSpcReduction="10000"/>
          </a:bodyPr>
          <a:lstStyle/>
          <a:p>
            <a:r>
              <a:rPr lang="hu-HU" dirty="0"/>
              <a:t>Ékírásos táblák (elsősorban az </a:t>
            </a:r>
            <a:r>
              <a:rPr lang="hu-HU" dirty="0" err="1"/>
              <a:t>újasszír</a:t>
            </a:r>
            <a:r>
              <a:rPr lang="hu-HU" dirty="0"/>
              <a:t>, újbabiloni és késő-babiloni kor királyi és templomi (pl. </a:t>
            </a:r>
            <a:r>
              <a:rPr lang="hu-HU" dirty="0" err="1"/>
              <a:t>Assur-bán-apli</a:t>
            </a:r>
            <a:r>
              <a:rPr lang="hu-HU" dirty="0"/>
              <a:t> ninivei könyvtára) valamint a korszak magánházak könyvtárai (pl. Kiszír-Assur Assur isten </a:t>
            </a:r>
            <a:r>
              <a:rPr lang="hu-HU" dirty="0" err="1"/>
              <a:t>ráolvasópapjának</a:t>
            </a:r>
            <a:r>
              <a:rPr lang="hu-HU" dirty="0"/>
              <a:t> Assurban feltárt házában talált archívum)</a:t>
            </a:r>
          </a:p>
          <a:p>
            <a:r>
              <a:rPr lang="hu-HU" dirty="0"/>
              <a:t>Tárgyi források (elsősorban kisplasztika: pecséthenger ábrázolások, domborművek, amulettek, </a:t>
            </a:r>
            <a:r>
              <a:rPr lang="hu-HU" dirty="0" err="1"/>
              <a:t>apotropaikus</a:t>
            </a:r>
            <a:r>
              <a:rPr lang="hu-HU" dirty="0"/>
              <a:t> figurák és fogadalmi szobrok)</a:t>
            </a:r>
          </a:p>
          <a:p>
            <a:r>
              <a:rPr lang="hu-HU" dirty="0"/>
              <a:t>Szentélyépületek (elsősorban I. évezredi Asszíria és Babilónia területéről)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122" name="Picture 2" descr="COMPASS Title: Stela of Ashurnasirpal I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" y="0"/>
            <a:ext cx="4218262" cy="6868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Kapcsolódó ké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560" y="0"/>
            <a:ext cx="4764874" cy="7093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54901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2088"/>
          </a:xfrm>
        </p:spPr>
        <p:txBody>
          <a:bodyPr>
            <a:normAutofit/>
          </a:bodyPr>
          <a:lstStyle/>
          <a:p>
            <a:r>
              <a:rPr lang="hu-HU" dirty="0"/>
              <a:t>A templom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51520" y="836712"/>
            <a:ext cx="8712968" cy="5904656"/>
          </a:xfrm>
        </p:spPr>
        <p:txBody>
          <a:bodyPr>
            <a:normAutofit fontScale="92500" lnSpcReduction="20000"/>
          </a:bodyPr>
          <a:lstStyle/>
          <a:p>
            <a:r>
              <a:rPr lang="hu-HU" dirty="0"/>
              <a:t>Az istenség lakóhelye, rezidenciája, melyben családjával és udvartatásával székel.</a:t>
            </a:r>
          </a:p>
          <a:p>
            <a:r>
              <a:rPr lang="hu-HU" dirty="0"/>
              <a:t>Sumer e2, akkád </a:t>
            </a:r>
            <a:r>
              <a:rPr lang="hu-HU" i="1" dirty="0" err="1"/>
              <a:t>bītu</a:t>
            </a:r>
            <a:r>
              <a:rPr lang="hu-HU" dirty="0"/>
              <a:t> jelentése: lakóház, háztartás </a:t>
            </a:r>
          </a:p>
          <a:p>
            <a:r>
              <a:rPr lang="hu-HU" dirty="0"/>
              <a:t>Magában foglalja az isten és családja által használt reprezentációs és lakóhelyiségeket valamint a gazdasági tevékenységek helyiségeit. </a:t>
            </a:r>
          </a:p>
          <a:p>
            <a:r>
              <a:rPr lang="hu-HU" dirty="0"/>
              <a:t>A kultusz = az istenek táplálása, napi két alkalom (az ember kötelezettsége)</a:t>
            </a:r>
          </a:p>
          <a:p>
            <a:r>
              <a:rPr lang="hu-HU" dirty="0"/>
              <a:t>A király szerepe: ‚x isten táplálója’ vagy ‚x templom táplálója’ (</a:t>
            </a:r>
            <a:r>
              <a:rPr lang="hu-HU" dirty="0" err="1"/>
              <a:t>titelatúra</a:t>
            </a:r>
            <a:r>
              <a:rPr lang="hu-HU" dirty="0"/>
              <a:t> a 3. évezredtől)</a:t>
            </a:r>
          </a:p>
          <a:p>
            <a:r>
              <a:rPr lang="hu-HU" dirty="0"/>
              <a:t>Az isten ellátása és a város/állam jóléte összefügg</a:t>
            </a:r>
          </a:p>
          <a:p>
            <a:r>
              <a:rPr lang="hu-HU" dirty="0"/>
              <a:t>A vallási rituálék kizárólagos helyszíne (kultusz a városban!), az istenség, a kultuszhelye és a település szoros egységet alkot, szakrális topográfia </a:t>
            </a:r>
          </a:p>
        </p:txBody>
      </p:sp>
    </p:spTree>
    <p:extLst>
      <p:ext uri="{BB962C8B-B14F-4D97-AF65-F5344CB8AC3E}">
        <p14:creationId xmlns:p14="http://schemas.microsoft.com/office/powerpoint/2010/main" val="18031654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627784" y="7094"/>
            <a:ext cx="6408712" cy="1693714"/>
          </a:xfrm>
        </p:spPr>
        <p:txBody>
          <a:bodyPr>
            <a:normAutofit fontScale="90000"/>
          </a:bodyPr>
          <a:lstStyle/>
          <a:p>
            <a:r>
              <a:rPr lang="hu-HU" dirty="0" err="1"/>
              <a:t>Schaudig</a:t>
            </a:r>
            <a:r>
              <a:rPr lang="hu-HU" dirty="0"/>
              <a:t>: The </a:t>
            </a:r>
            <a:r>
              <a:rPr lang="hu-HU" dirty="0" err="1"/>
              <a:t>restoration</a:t>
            </a:r>
            <a:r>
              <a:rPr lang="hu-HU" dirty="0"/>
              <a:t> of </a:t>
            </a:r>
            <a:r>
              <a:rPr lang="hu-HU" dirty="0" err="1"/>
              <a:t>temples</a:t>
            </a:r>
            <a:r>
              <a:rPr lang="hu-HU" dirty="0"/>
              <a:t> </a:t>
            </a:r>
            <a:r>
              <a:rPr lang="hu-HU" dirty="0" err="1"/>
              <a:t>in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Neo-</a:t>
            </a:r>
            <a:r>
              <a:rPr lang="hu-HU" dirty="0"/>
              <a:t> and </a:t>
            </a:r>
            <a:r>
              <a:rPr lang="hu-HU" dirty="0" err="1"/>
              <a:t>Late-Babylonian</a:t>
            </a:r>
            <a:r>
              <a:rPr lang="hu-HU" dirty="0"/>
              <a:t> </a:t>
            </a:r>
            <a:r>
              <a:rPr lang="hu-HU" dirty="0" err="1"/>
              <a:t>Periods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932" y="2005066"/>
            <a:ext cx="3960440" cy="4852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094"/>
            <a:ext cx="2803848" cy="6625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97251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err="1"/>
              <a:t>Amboss</a:t>
            </a:r>
            <a:r>
              <a:rPr lang="hu-HU" dirty="0"/>
              <a:t>: </a:t>
            </a:r>
            <a:r>
              <a:rPr lang="hu-HU" dirty="0" err="1"/>
              <a:t>Mesopotamische</a:t>
            </a:r>
            <a:r>
              <a:rPr lang="hu-HU" dirty="0"/>
              <a:t> </a:t>
            </a:r>
            <a:r>
              <a:rPr lang="hu-HU" dirty="0" err="1"/>
              <a:t>Baurituale</a:t>
            </a:r>
            <a:r>
              <a:rPr lang="hu-HU" dirty="0"/>
              <a:t> </a:t>
            </a:r>
            <a:r>
              <a:rPr lang="hu-HU" dirty="0" err="1"/>
              <a:t>aus</a:t>
            </a:r>
            <a:r>
              <a:rPr lang="hu-HU" dirty="0"/>
              <a:t> </a:t>
            </a:r>
            <a:r>
              <a:rPr lang="hu-HU" dirty="0" err="1"/>
              <a:t>dem</a:t>
            </a:r>
            <a:r>
              <a:rPr lang="hu-HU" dirty="0"/>
              <a:t> 1. </a:t>
            </a:r>
            <a:r>
              <a:rPr lang="hu-HU" dirty="0" err="1"/>
              <a:t>Jahrtausend</a:t>
            </a:r>
            <a:r>
              <a:rPr lang="hu-HU" dirty="0"/>
              <a:t> v. </a:t>
            </a:r>
            <a:r>
              <a:rPr lang="hu-HU" dirty="0" err="1"/>
              <a:t>Chr</a:t>
            </a:r>
            <a:r>
              <a:rPr lang="hu-HU" dirty="0"/>
              <a:t>.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9228858" cy="5188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98858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178696" cy="1143000"/>
          </a:xfrm>
        </p:spPr>
        <p:txBody>
          <a:bodyPr/>
          <a:lstStyle/>
          <a:p>
            <a:r>
              <a:rPr lang="hu-HU" dirty="0"/>
              <a:t>Babilon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5646" y="0"/>
            <a:ext cx="5258354" cy="566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Képtalálat a következ&amp;odblac;re: „Koldewey Esagila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10972"/>
            <a:ext cx="4371319" cy="378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apcsolódó ké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1" y="4437112"/>
            <a:ext cx="4469001" cy="2329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1043608" y="3937805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>
                <a:solidFill>
                  <a:srgbClr val="FF0000"/>
                </a:solidFill>
              </a:rPr>
              <a:t>Babilon</a:t>
            </a:r>
          </a:p>
        </p:txBody>
      </p:sp>
    </p:spTree>
    <p:extLst>
      <p:ext uri="{BB962C8B-B14F-4D97-AF65-F5344CB8AC3E}">
        <p14:creationId xmlns:p14="http://schemas.microsoft.com/office/powerpoint/2010/main" val="42160396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936104"/>
          </a:xfrm>
        </p:spPr>
        <p:txBody>
          <a:bodyPr/>
          <a:lstStyle/>
          <a:p>
            <a:r>
              <a:rPr lang="hu-HU" dirty="0"/>
              <a:t>Templomi kultusz jellemzői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79512" y="1124744"/>
            <a:ext cx="8712968" cy="5472608"/>
          </a:xfrm>
        </p:spPr>
        <p:txBody>
          <a:bodyPr>
            <a:normAutofit/>
          </a:bodyPr>
          <a:lstStyle/>
          <a:p>
            <a:r>
              <a:rPr lang="hu-HU" dirty="0"/>
              <a:t>lokalitás és univerzalitás </a:t>
            </a:r>
          </a:p>
          <a:p>
            <a:r>
              <a:rPr lang="hu-HU" dirty="0"/>
              <a:t>Sumer elnevezések, archaizálás, a nevek utalhatnak az istenség egyedi jellemzőire</a:t>
            </a:r>
          </a:p>
          <a:p>
            <a:r>
              <a:rPr lang="hu-HU" dirty="0"/>
              <a:t>Kontinuitás = ugyanazon a helyen, folyamatosan jelen lévő szent hely</a:t>
            </a:r>
          </a:p>
          <a:p>
            <a:r>
              <a:rPr lang="hu-HU" dirty="0"/>
              <a:t>Komplexitás = összetett intézményi struktúra, </a:t>
            </a:r>
            <a:r>
              <a:rPr lang="hu-HU" dirty="0" err="1"/>
              <a:t>hierarchizált</a:t>
            </a:r>
            <a:r>
              <a:rPr lang="hu-HU" dirty="0"/>
              <a:t> szerkezet</a:t>
            </a:r>
          </a:p>
          <a:p>
            <a:r>
              <a:rPr lang="hu-HU" dirty="0"/>
              <a:t>identitás = lokális identitás, régiós identitás meghatározó része</a:t>
            </a:r>
          </a:p>
          <a:p>
            <a:endParaRPr lang="hu-HU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390740" y="5715000"/>
            <a:ext cx="2501740" cy="882352"/>
          </a:xfrm>
        </p:spPr>
        <p:txBody>
          <a:bodyPr>
            <a:normAutofit/>
          </a:bodyPr>
          <a:lstStyle/>
          <a:p>
            <a:r>
              <a:rPr lang="hu-HU" sz="2400" dirty="0" err="1"/>
              <a:t>Samas</a:t>
            </a:r>
            <a:r>
              <a:rPr lang="hu-HU" sz="2400" dirty="0"/>
              <a:t> a szentélyében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5" y="1855125"/>
            <a:ext cx="6389315" cy="500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8359401" cy="220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6390740" y="2132856"/>
            <a:ext cx="25737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Áldozati rítus, III. </a:t>
            </a:r>
            <a:r>
              <a:rPr lang="hu-HU" dirty="0" err="1"/>
              <a:t>Tukulti-Ninurta</a:t>
            </a:r>
            <a:r>
              <a:rPr lang="hu-HU" dirty="0"/>
              <a:t> palotadomborművéről, </a:t>
            </a:r>
            <a:r>
              <a:rPr lang="hu-HU" dirty="0" err="1"/>
              <a:t>Kalhu</a:t>
            </a:r>
            <a:endParaRPr lang="hu-HU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0"/>
            <a:ext cx="7056784" cy="3805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91580" y="3789041"/>
            <a:ext cx="7552420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zövegdoboz 4"/>
          <p:cNvSpPr txBox="1"/>
          <p:nvPr/>
        </p:nvSpPr>
        <p:spPr>
          <a:xfrm>
            <a:off x="7452320" y="2204864"/>
            <a:ext cx="1512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i="1" dirty="0" err="1"/>
              <a:t>adagurru</a:t>
            </a:r>
            <a:r>
              <a:rPr lang="hu-HU" sz="2400" dirty="0"/>
              <a:t> edény</a:t>
            </a:r>
          </a:p>
        </p:txBody>
      </p:sp>
      <p:cxnSp>
        <p:nvCxnSpPr>
          <p:cNvPr id="7" name="Egyenes összekötő nyíllal 6"/>
          <p:cNvCxnSpPr>
            <a:stCxn id="5" idx="1"/>
          </p:cNvCxnSpPr>
          <p:nvPr/>
        </p:nvCxnSpPr>
        <p:spPr>
          <a:xfrm flipH="1" flipV="1">
            <a:off x="4427984" y="1988840"/>
            <a:ext cx="3024336" cy="631523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zövegdoboz 10"/>
          <p:cNvSpPr txBox="1"/>
          <p:nvPr/>
        </p:nvSpPr>
        <p:spPr>
          <a:xfrm>
            <a:off x="7452320" y="764704"/>
            <a:ext cx="1691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i="1" dirty="0" err="1"/>
              <a:t>nignakku</a:t>
            </a:r>
            <a:r>
              <a:rPr lang="hu-HU" sz="2400" dirty="0"/>
              <a:t> edény</a:t>
            </a:r>
          </a:p>
        </p:txBody>
      </p:sp>
      <p:cxnSp>
        <p:nvCxnSpPr>
          <p:cNvPr id="13" name="Egyenes összekötő nyíllal 12"/>
          <p:cNvCxnSpPr>
            <a:stCxn id="11" idx="1"/>
          </p:cNvCxnSpPr>
          <p:nvPr/>
        </p:nvCxnSpPr>
        <p:spPr>
          <a:xfrm flipH="1">
            <a:off x="3779912" y="1180203"/>
            <a:ext cx="3672408" cy="304581"/>
          </a:xfrm>
          <a:prstGeom prst="straightConnector1">
            <a:avLst/>
          </a:prstGeom>
          <a:ln w="28575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gyenes összekötő nyíllal 15"/>
          <p:cNvCxnSpPr>
            <a:stCxn id="5" idx="1"/>
          </p:cNvCxnSpPr>
          <p:nvPr/>
        </p:nvCxnSpPr>
        <p:spPr>
          <a:xfrm flipH="1">
            <a:off x="5508104" y="2620363"/>
            <a:ext cx="1944216" cy="304088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gyenes összekötő nyíllal 18"/>
          <p:cNvCxnSpPr>
            <a:stCxn id="11" idx="1"/>
          </p:cNvCxnSpPr>
          <p:nvPr/>
        </p:nvCxnSpPr>
        <p:spPr>
          <a:xfrm flipH="1">
            <a:off x="4860032" y="1180203"/>
            <a:ext cx="2592288" cy="3760965"/>
          </a:xfrm>
          <a:prstGeom prst="straightConnector1">
            <a:avLst/>
          </a:prstGeom>
          <a:ln w="28575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84784"/>
            <a:ext cx="8440158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Egyenes összekötő nyíllal 4"/>
          <p:cNvCxnSpPr>
            <a:stCxn id="12" idx="1"/>
          </p:cNvCxnSpPr>
          <p:nvPr/>
        </p:nvCxnSpPr>
        <p:spPr>
          <a:xfrm flipH="1" flipV="1">
            <a:off x="3923928" y="2924944"/>
            <a:ext cx="3528392" cy="270494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zövegdoboz 6"/>
          <p:cNvSpPr txBox="1"/>
          <p:nvPr/>
        </p:nvSpPr>
        <p:spPr>
          <a:xfrm>
            <a:off x="6012160" y="5373216"/>
            <a:ext cx="624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oltár</a:t>
            </a:r>
          </a:p>
        </p:txBody>
      </p:sp>
      <p:cxnSp>
        <p:nvCxnSpPr>
          <p:cNvPr id="9" name="Egyenes összekötő nyíllal 8"/>
          <p:cNvCxnSpPr>
            <a:stCxn id="7" idx="1"/>
          </p:cNvCxnSpPr>
          <p:nvPr/>
        </p:nvCxnSpPr>
        <p:spPr>
          <a:xfrm flipH="1" flipV="1">
            <a:off x="4292352" y="4301480"/>
            <a:ext cx="1719808" cy="1256402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zövegdoboz 11"/>
          <p:cNvSpPr txBox="1"/>
          <p:nvPr/>
        </p:nvSpPr>
        <p:spPr>
          <a:xfrm>
            <a:off x="7452320" y="5445224"/>
            <a:ext cx="772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mersu</a:t>
            </a:r>
            <a:endParaRPr lang="hu-HU" dirty="0"/>
          </a:p>
        </p:txBody>
      </p:sp>
      <p:cxnSp>
        <p:nvCxnSpPr>
          <p:cNvPr id="15" name="Egyenes összekötő nyíllal 14"/>
          <p:cNvCxnSpPr>
            <a:stCxn id="17" idx="0"/>
          </p:cNvCxnSpPr>
          <p:nvPr/>
        </p:nvCxnSpPr>
        <p:spPr>
          <a:xfrm flipV="1">
            <a:off x="3419872" y="2780928"/>
            <a:ext cx="360040" cy="2736304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zövegdoboz 16"/>
          <p:cNvSpPr txBox="1"/>
          <p:nvPr/>
        </p:nvSpPr>
        <p:spPr>
          <a:xfrm>
            <a:off x="2915816" y="5517232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aseline="30000" dirty="0" err="1"/>
              <a:t>uzu</a:t>
            </a:r>
            <a:r>
              <a:rPr lang="hu-HU" dirty="0" err="1"/>
              <a:t>imittu</a:t>
            </a:r>
            <a:endParaRPr lang="hu-HU" dirty="0"/>
          </a:p>
        </p:txBody>
      </p:sp>
      <p:cxnSp>
        <p:nvCxnSpPr>
          <p:cNvPr id="20" name="Egyenes összekötő nyíllal 19"/>
          <p:cNvCxnSpPr/>
          <p:nvPr/>
        </p:nvCxnSpPr>
        <p:spPr>
          <a:xfrm flipV="1">
            <a:off x="2339752" y="2708920"/>
            <a:ext cx="1440160" cy="2808312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Szövegdoboz 24"/>
          <p:cNvSpPr txBox="1"/>
          <p:nvPr/>
        </p:nvSpPr>
        <p:spPr>
          <a:xfrm>
            <a:off x="1907704" y="5517232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aseline="30000" dirty="0" err="1"/>
              <a:t>uzu</a:t>
            </a:r>
            <a:r>
              <a:rPr lang="hu-HU" dirty="0" err="1"/>
              <a:t>himṣu</a:t>
            </a:r>
            <a:endParaRPr lang="hu-HU" dirty="0"/>
          </a:p>
        </p:txBody>
      </p:sp>
      <p:cxnSp>
        <p:nvCxnSpPr>
          <p:cNvPr id="27" name="Egyenes összekötő nyíllal 26"/>
          <p:cNvCxnSpPr>
            <a:stCxn id="30" idx="0"/>
          </p:cNvCxnSpPr>
          <p:nvPr/>
        </p:nvCxnSpPr>
        <p:spPr>
          <a:xfrm flipV="1">
            <a:off x="1547665" y="2636912"/>
            <a:ext cx="2160239" cy="2880320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Szövegdoboz 29"/>
          <p:cNvSpPr txBox="1"/>
          <p:nvPr/>
        </p:nvSpPr>
        <p:spPr>
          <a:xfrm>
            <a:off x="1043608" y="5517232"/>
            <a:ext cx="1008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aseline="30000" dirty="0" err="1"/>
              <a:t>uzu</a:t>
            </a:r>
            <a:r>
              <a:rPr lang="hu-HU" dirty="0" err="1"/>
              <a:t>šumȗ</a:t>
            </a:r>
            <a:endParaRPr lang="hu-HU" dirty="0"/>
          </a:p>
        </p:txBody>
      </p:sp>
      <p:sp>
        <p:nvSpPr>
          <p:cNvPr id="32" name="Szövegdoboz 31"/>
          <p:cNvSpPr txBox="1"/>
          <p:nvPr/>
        </p:nvSpPr>
        <p:spPr>
          <a:xfrm>
            <a:off x="0" y="5661248"/>
            <a:ext cx="1115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kenyerek</a:t>
            </a:r>
          </a:p>
        </p:txBody>
      </p:sp>
      <p:cxnSp>
        <p:nvCxnSpPr>
          <p:cNvPr id="33" name="Egyenes összekötő nyíllal 32"/>
          <p:cNvCxnSpPr>
            <a:stCxn id="32" idx="0"/>
          </p:cNvCxnSpPr>
          <p:nvPr/>
        </p:nvCxnSpPr>
        <p:spPr>
          <a:xfrm flipV="1">
            <a:off x="557808" y="2996952"/>
            <a:ext cx="2574032" cy="2664296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Szövegdoboz 36"/>
          <p:cNvSpPr txBox="1"/>
          <p:nvPr/>
        </p:nvSpPr>
        <p:spPr>
          <a:xfrm>
            <a:off x="323528" y="1124744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i="1" dirty="0" err="1"/>
              <a:t>nignakku</a:t>
            </a:r>
            <a:r>
              <a:rPr lang="hu-HU" dirty="0"/>
              <a:t> edény</a:t>
            </a:r>
          </a:p>
          <a:p>
            <a:endParaRPr lang="hu-HU" dirty="0"/>
          </a:p>
        </p:txBody>
      </p:sp>
      <p:cxnSp>
        <p:nvCxnSpPr>
          <p:cNvPr id="38" name="Egyenes összekötő nyíllal 37"/>
          <p:cNvCxnSpPr/>
          <p:nvPr/>
        </p:nvCxnSpPr>
        <p:spPr>
          <a:xfrm>
            <a:off x="1403648" y="1412776"/>
            <a:ext cx="1152128" cy="792088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Tem</a:t>
            </a:r>
            <a:endParaRPr lang="hu-H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36504" cy="4379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952875"/>
            <a:ext cx="6257925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http://images.google.hu/url?source=imgres&amp;ct=tbn&amp;q=http://arttattler.com/Images/NorthAmerica/NewYork/MetropolitanMuseumofArt/Beyond%2520Babylon/123.-Cult-Pedestal-of-the-God-Nuska.jpg&amp;ei=EovYS_CRN9iJ_gbN073aBg&amp;sa=X&amp;oi=image_landing_page_redirect&amp;ct=legacy&amp;usg=AFQjCNGOBbb7vshrpFsuFfFsgzfSsRgAVQ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-23652"/>
            <a:ext cx="3844857" cy="38847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Források (szövegek)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1340768"/>
            <a:ext cx="6948264" cy="5328592"/>
          </a:xfrm>
        </p:spPr>
        <p:txBody>
          <a:bodyPr>
            <a:normAutofit fontScale="92500" lnSpcReduction="10000"/>
          </a:bodyPr>
          <a:lstStyle/>
          <a:p>
            <a:r>
              <a:rPr lang="hu-HU" dirty="0"/>
              <a:t>Istenek felsorolása, istenlisták: egy részük az írnoki tudományos szövegalkotás eredménye, más részük a kultuszhoz kapcsolódó forrásokból (pl. áldozati listák)</a:t>
            </a:r>
          </a:p>
          <a:p>
            <a:r>
              <a:rPr lang="hu-HU" dirty="0"/>
              <a:t>Mítoszok, istenhimnuszok és imák: valamennyi szöveg a kultuszhoz kapcsolódik, de a szöveghagyomány kontinuitása miatt nehezen datálható</a:t>
            </a:r>
          </a:p>
          <a:p>
            <a:r>
              <a:rPr lang="hu-HU" dirty="0"/>
              <a:t>Királyfeliratok: jól datálhatók, de mindig az aktuális központi hatalom vallási rendszerét tükrözi</a:t>
            </a:r>
          </a:p>
        </p:txBody>
      </p:sp>
      <p:pic>
        <p:nvPicPr>
          <p:cNvPr id="2050" name="Picture 2" descr="ediiia_faragodli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391" y="646331"/>
            <a:ext cx="1761897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6516216" y="0"/>
            <a:ext cx="2627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ED IIIa (ca. 2600-2500 BC)</a:t>
            </a:r>
            <a:endParaRPr lang="hu-HU" dirty="0"/>
          </a:p>
          <a:p>
            <a:r>
              <a:rPr lang="hu-HU" dirty="0"/>
              <a:t>10 </a:t>
            </a:r>
            <a:r>
              <a:rPr lang="hu-HU" dirty="0" err="1"/>
              <a:t>kolumna</a:t>
            </a:r>
            <a:r>
              <a:rPr lang="hu-HU" dirty="0"/>
              <a:t>, 560 istennév</a:t>
            </a:r>
          </a:p>
        </p:txBody>
      </p:sp>
      <p:pic>
        <p:nvPicPr>
          <p:cNvPr id="2052" name="Picture 4" descr="Képtalálat a következ&amp;odblac;re: „cuneiform tablet Ishtar descent to the Netherworld”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391" y="2805602"/>
            <a:ext cx="1239793" cy="1919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6460893" y="2436270"/>
            <a:ext cx="2683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8.század, </a:t>
            </a:r>
            <a:r>
              <a:rPr lang="hu-HU" dirty="0" err="1"/>
              <a:t>Istár</a:t>
            </a:r>
            <a:r>
              <a:rPr lang="hu-HU" dirty="0"/>
              <a:t> alvilágjárása</a:t>
            </a:r>
          </a:p>
        </p:txBody>
      </p:sp>
      <p:pic>
        <p:nvPicPr>
          <p:cNvPr id="2054" name="Picture 6" descr="Képtalálat a következ&amp;odblac;re: „Hammurapi stele”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303" y="5094476"/>
            <a:ext cx="2349967" cy="171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zövegdoboz 5"/>
          <p:cNvSpPr txBox="1"/>
          <p:nvPr/>
        </p:nvSpPr>
        <p:spPr>
          <a:xfrm>
            <a:off x="6149078" y="4663913"/>
            <a:ext cx="2994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18. század, Hammurápi sztélé </a:t>
            </a:r>
          </a:p>
        </p:txBody>
      </p:sp>
    </p:spTree>
    <p:extLst>
      <p:ext uri="{BB962C8B-B14F-4D97-AF65-F5344CB8AC3E}">
        <p14:creationId xmlns:p14="http://schemas.microsoft.com/office/powerpoint/2010/main" val="40773738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Libációs</a:t>
            </a:r>
            <a:r>
              <a:rPr lang="hu-HU" dirty="0"/>
              <a:t> áldozat</a:t>
            </a:r>
          </a:p>
        </p:txBody>
      </p:sp>
      <p:pic>
        <p:nvPicPr>
          <p:cNvPr id="15362" name="Picture 2" descr="http://www.google.hu/url?source=imgres&amp;ct=tbn&amp;q=http://horoscopicastrologyblog.com/wp-content/uploads/2008/11/babylonian-moon-god-sin.jpg&amp;ei=GInYS_2MD5SKnQPLqpC9Bg&amp;sa=X&amp;oi=image_landing_page_redirect&amp;ct=legacy&amp;usg=AFQjCNFupDOlyudSSRGJCRqXUt7g3Hsl1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1864078"/>
            <a:ext cx="5715040" cy="44295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mágia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51520" y="1268760"/>
            <a:ext cx="8568952" cy="5400600"/>
          </a:xfrm>
        </p:spPr>
        <p:txBody>
          <a:bodyPr/>
          <a:lstStyle/>
          <a:p>
            <a:r>
              <a:rPr lang="hu-HU" dirty="0"/>
              <a:t>Nem választható el a vallás fogalmától, illetve a legitim vallási hagyomány része</a:t>
            </a:r>
          </a:p>
          <a:p>
            <a:r>
              <a:rPr lang="hu-HU" dirty="0"/>
              <a:t>Kulcsfogalmak: előjel, ráolvasás, varázslás/rontás, feloldás </a:t>
            </a:r>
          </a:p>
          <a:p>
            <a:r>
              <a:rPr lang="hu-HU" dirty="0"/>
              <a:t>bipoláris rendszer: rontás </a:t>
            </a:r>
            <a:r>
              <a:rPr lang="hu-HU" i="1" dirty="0"/>
              <a:t>versus</a:t>
            </a:r>
            <a:r>
              <a:rPr lang="hu-HU" dirty="0"/>
              <a:t> feloldás vagy varázsló </a:t>
            </a:r>
            <a:r>
              <a:rPr lang="hu-HU" i="1" dirty="0"/>
              <a:t>versus</a:t>
            </a:r>
            <a:r>
              <a:rPr lang="hu-HU" dirty="0"/>
              <a:t> </a:t>
            </a:r>
            <a:r>
              <a:rPr lang="hu-HU" dirty="0" err="1"/>
              <a:t>ráolvasópap</a:t>
            </a:r>
            <a:endParaRPr lang="hu-HU" dirty="0"/>
          </a:p>
          <a:p>
            <a:r>
              <a:rPr lang="hu-HU" dirty="0"/>
              <a:t>Területek: béljóslás tudománya (egyben olajjóslás), csillagászati előjelek tudománya, </a:t>
            </a:r>
            <a:r>
              <a:rPr lang="hu-HU" dirty="0" err="1"/>
              <a:t>ráolvasópap</a:t>
            </a:r>
            <a:r>
              <a:rPr lang="hu-HU" dirty="0"/>
              <a:t> </a:t>
            </a:r>
            <a:r>
              <a:rPr lang="hu-HU" dirty="0" err="1"/>
              <a:t>tudománya</a:t>
            </a:r>
            <a:r>
              <a:rPr lang="hu-HU" dirty="0"/>
              <a:t> (ártó varázslat, ártó előjelek, démonűzés)</a:t>
            </a:r>
          </a:p>
        </p:txBody>
      </p:sp>
    </p:spTree>
    <p:extLst>
      <p:ext uri="{BB962C8B-B14F-4D97-AF65-F5344CB8AC3E}">
        <p14:creationId xmlns:p14="http://schemas.microsoft.com/office/powerpoint/2010/main" val="13852668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Jóslás: előjelek értelmezése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u-HU" dirty="0"/>
              <a:t>Az előjel az istenség kódolt üzenete</a:t>
            </a:r>
          </a:p>
          <a:p>
            <a:r>
              <a:rPr lang="hu-HU" dirty="0"/>
              <a:t>Típusai:</a:t>
            </a:r>
          </a:p>
          <a:p>
            <a:pPr lvl="1"/>
            <a:r>
              <a:rPr lang="hu-HU" dirty="0"/>
              <a:t>észlelés szerint: égi és földi</a:t>
            </a:r>
          </a:p>
          <a:p>
            <a:pPr lvl="1"/>
            <a:r>
              <a:rPr lang="hu-HU" dirty="0"/>
              <a:t>értelmezése szerint: kedvező, kedvezőtlen, semleges</a:t>
            </a:r>
          </a:p>
          <a:p>
            <a:pPr lvl="1"/>
            <a:r>
              <a:rPr lang="hu-HU" dirty="0"/>
              <a:t>eljárás szerint: előidézett (</a:t>
            </a:r>
            <a:r>
              <a:rPr lang="hu-HU" dirty="0" err="1"/>
              <a:t>omina</a:t>
            </a:r>
            <a:r>
              <a:rPr lang="hu-HU" dirty="0"/>
              <a:t> </a:t>
            </a:r>
            <a:r>
              <a:rPr lang="hu-HU" dirty="0" err="1"/>
              <a:t>impetrativa</a:t>
            </a:r>
            <a:r>
              <a:rPr lang="hu-HU" dirty="0"/>
              <a:t>) vagy spontán előforduló  (</a:t>
            </a:r>
            <a:r>
              <a:rPr lang="hu-HU" dirty="0" err="1"/>
              <a:t>omina</a:t>
            </a:r>
            <a:r>
              <a:rPr lang="hu-HU" dirty="0"/>
              <a:t> </a:t>
            </a:r>
            <a:r>
              <a:rPr lang="hu-HU" dirty="0" err="1"/>
              <a:t>oblativa</a:t>
            </a:r>
            <a:r>
              <a:rPr lang="hu-HU" dirty="0"/>
              <a:t>), emberi közvetítőn keresztül</a:t>
            </a:r>
          </a:p>
          <a:p>
            <a:pPr lvl="1"/>
            <a:r>
              <a:rPr lang="hu-HU" dirty="0"/>
              <a:t>technika szerint: olajjóslás, füstjóslás, lisztjóslás, béljóslás, csillagjóslás</a:t>
            </a:r>
          </a:p>
        </p:txBody>
      </p:sp>
    </p:spTree>
    <p:extLst>
      <p:ext uri="{BB962C8B-B14F-4D97-AF65-F5344CB8AC3E}">
        <p14:creationId xmlns:p14="http://schemas.microsoft.com/office/powerpoint/2010/main" val="17455990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95536" y="115857"/>
            <a:ext cx="5617743" cy="703293"/>
          </a:xfrm>
        </p:spPr>
        <p:txBody>
          <a:bodyPr>
            <a:normAutofit fontScale="90000"/>
          </a:bodyPr>
          <a:lstStyle/>
          <a:p>
            <a:r>
              <a:rPr lang="hu-HU" dirty="0"/>
              <a:t>Az Ég és Föld jelei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257" y="819150"/>
            <a:ext cx="3839022" cy="3793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D:\Dokumentumok Magán\András\nagy árád\magia kepek\6. kép (2)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488" y="218162"/>
            <a:ext cx="1784350" cy="175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Dokumentumok Magán\András\nagy árád\magia kepek\6. kép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1117" y="188640"/>
            <a:ext cx="1785937" cy="165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Dokumentumok Magán\András\nagy árád\magia kepek\7. kép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382" y="4293095"/>
            <a:ext cx="2511897" cy="256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Dokumentumok Magán\András\nagy árád\magia kepek\7. kép (2)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094" y="4395862"/>
            <a:ext cx="2856447" cy="2359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65859" y="2148345"/>
            <a:ext cx="3139957" cy="2014640"/>
          </a:xfrm>
          <a:prstGeom prst="rect">
            <a:avLst/>
          </a:prstGeom>
          <a:noFill/>
        </p:spPr>
      </p:pic>
      <p:pic>
        <p:nvPicPr>
          <p:cNvPr id="1034" name="Picture 10" descr="https://cdli.ucla.edu/dl/photo/P39381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5" y="819150"/>
            <a:ext cx="2762250" cy="603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07903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A előjel értelmezés módjai és eljárásai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79512" y="1600200"/>
            <a:ext cx="8507288" cy="5069160"/>
          </a:xfrm>
        </p:spPr>
        <p:txBody>
          <a:bodyPr/>
          <a:lstStyle/>
          <a:p>
            <a:r>
              <a:rPr lang="hu-HU" dirty="0"/>
              <a:t>Sohasem foglalták össze, az ókori forrásokból rekonstruáljuk, a </a:t>
            </a:r>
            <a:r>
              <a:rPr lang="hu-HU" dirty="0" err="1"/>
              <a:t>protasis</a:t>
            </a:r>
            <a:r>
              <a:rPr lang="hu-HU" dirty="0"/>
              <a:t> és az </a:t>
            </a:r>
            <a:r>
              <a:rPr lang="hu-HU" dirty="0" err="1"/>
              <a:t>apodosis</a:t>
            </a:r>
            <a:r>
              <a:rPr lang="hu-HU" dirty="0"/>
              <a:t> közti összefüggések vizsgálatán alapul</a:t>
            </a:r>
          </a:p>
          <a:p>
            <a:r>
              <a:rPr lang="hu-HU" dirty="0"/>
              <a:t>Általános értelmezési módok:</a:t>
            </a:r>
          </a:p>
          <a:p>
            <a:pPr lvl="1"/>
            <a:r>
              <a:rPr lang="hu-HU" dirty="0"/>
              <a:t>Hasonlóságon alapuló értelmezés (pl. hasonló hangzás vagy hasonló jelentés)</a:t>
            </a:r>
          </a:p>
          <a:p>
            <a:pPr lvl="1"/>
            <a:r>
              <a:rPr lang="hu-HU" dirty="0"/>
              <a:t>Szimbolikus asszociáción alapuló értelmezés (oppozícióba állítás, színszimbolika, állatszimbolika)</a:t>
            </a:r>
          </a:p>
        </p:txBody>
      </p:sp>
    </p:spTree>
    <p:extLst>
      <p:ext uri="{BB962C8B-B14F-4D97-AF65-F5344CB8AC3E}">
        <p14:creationId xmlns:p14="http://schemas.microsoft.com/office/powerpoint/2010/main" val="1418425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</p:spPr>
        <p:txBody>
          <a:bodyPr/>
          <a:lstStyle/>
          <a:p>
            <a:r>
              <a:rPr lang="hu-HU" dirty="0"/>
              <a:t>Oppozíción alapuló 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7504" y="1124744"/>
            <a:ext cx="8928992" cy="561662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hu-HU" b="1" i="1" dirty="0"/>
              <a:t>Bal-jobb oldali oppozíció</a:t>
            </a:r>
          </a:p>
          <a:p>
            <a:r>
              <a:rPr lang="hu-HU" dirty="0"/>
              <a:t>Ha a </a:t>
            </a:r>
            <a:r>
              <a:rPr lang="hu-HU" dirty="0" err="1"/>
              <a:t>torszülött</a:t>
            </a:r>
            <a:r>
              <a:rPr lang="hu-HU" dirty="0"/>
              <a:t> szarva a jobb oldalon van, a herceg segédcsapatai lesznek. (</a:t>
            </a:r>
            <a:r>
              <a:rPr lang="hu-HU" dirty="0" err="1"/>
              <a:t>šumma</a:t>
            </a:r>
            <a:r>
              <a:rPr lang="hu-HU" dirty="0"/>
              <a:t> </a:t>
            </a:r>
            <a:r>
              <a:rPr lang="hu-HU" dirty="0" err="1"/>
              <a:t>izbu</a:t>
            </a:r>
            <a:r>
              <a:rPr lang="hu-HU" dirty="0"/>
              <a:t>)</a:t>
            </a:r>
          </a:p>
          <a:p>
            <a:r>
              <a:rPr lang="hu-HU" dirty="0"/>
              <a:t>Ha a torzszülött szarva a bal oldalon van, az ellenség: ugyanaz (azaz segédcsapatai lesznek). (</a:t>
            </a:r>
            <a:r>
              <a:rPr lang="hu-HU" dirty="0" err="1"/>
              <a:t>šumma</a:t>
            </a:r>
            <a:r>
              <a:rPr lang="hu-HU" dirty="0"/>
              <a:t> </a:t>
            </a:r>
            <a:r>
              <a:rPr lang="hu-HU" dirty="0" err="1"/>
              <a:t>izbu</a:t>
            </a:r>
            <a:r>
              <a:rPr lang="hu-HU" dirty="0"/>
              <a:t>)</a:t>
            </a:r>
          </a:p>
          <a:p>
            <a:r>
              <a:rPr lang="hu-HU" dirty="0"/>
              <a:t>Ha a birka megharapja a jobb lábát, az ellenség állandóan az ország ellen támad (</a:t>
            </a:r>
            <a:r>
              <a:rPr lang="hu-HU" dirty="0" err="1"/>
              <a:t>šumma</a:t>
            </a:r>
            <a:r>
              <a:rPr lang="hu-HU" dirty="0"/>
              <a:t> </a:t>
            </a:r>
            <a:r>
              <a:rPr lang="hu-HU" dirty="0" err="1"/>
              <a:t>ālu</a:t>
            </a:r>
            <a:r>
              <a:rPr lang="hu-HU" dirty="0"/>
              <a:t>)</a:t>
            </a:r>
          </a:p>
          <a:p>
            <a:r>
              <a:rPr lang="hu-HU" dirty="0"/>
              <a:t>Ha a torzszülöttnek hiányzik jobb füle – a király uralma véget ér, palotája elpusztul, a város nemesei megdöntik a hatalmát, a királynak nem lesz tanácsosa, az ország hangulata megváltozik, az ország nyája megfogyatkozik, az ellenségnek ígéretet teszel. (</a:t>
            </a:r>
            <a:r>
              <a:rPr lang="hu-HU" dirty="0" err="1"/>
              <a:t>šumma</a:t>
            </a:r>
            <a:r>
              <a:rPr lang="hu-HU" dirty="0"/>
              <a:t> </a:t>
            </a:r>
            <a:r>
              <a:rPr lang="hu-HU" dirty="0" err="1"/>
              <a:t>izbu</a:t>
            </a:r>
            <a:r>
              <a:rPr lang="hu-HU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833202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512" y="0"/>
            <a:ext cx="8784976" cy="980728"/>
          </a:xfrm>
        </p:spPr>
        <p:txBody>
          <a:bodyPr>
            <a:normAutofit fontScale="90000"/>
          </a:bodyPr>
          <a:lstStyle/>
          <a:p>
            <a:r>
              <a:rPr lang="hu-HU" dirty="0"/>
              <a:t>Részletek a „Ha a város” (</a:t>
            </a:r>
            <a:r>
              <a:rPr lang="hu-HU" i="1" dirty="0" err="1"/>
              <a:t>Šumma</a:t>
            </a:r>
            <a:r>
              <a:rPr lang="hu-HU" i="1" dirty="0"/>
              <a:t> </a:t>
            </a:r>
            <a:r>
              <a:rPr lang="hu-HU" i="1" dirty="0" err="1"/>
              <a:t>ālu</a:t>
            </a:r>
            <a:r>
              <a:rPr lang="hu-HU" dirty="0"/>
              <a:t>) ómensorozatból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79512" y="1196752"/>
            <a:ext cx="8784976" cy="5472608"/>
          </a:xfrm>
        </p:spPr>
        <p:txBody>
          <a:bodyPr>
            <a:normAutofit fontScale="62500" lnSpcReduction="20000"/>
          </a:bodyPr>
          <a:lstStyle/>
          <a:p>
            <a:r>
              <a:rPr lang="hu-HU" dirty="0"/>
              <a:t>Ha </a:t>
            </a:r>
            <a:r>
              <a:rPr lang="hu-HU" dirty="0" err="1"/>
              <a:t>sédu-démont</a:t>
            </a:r>
            <a:r>
              <a:rPr lang="hu-HU" dirty="0"/>
              <a:t>  látnak a házban: a ház [elpusztul].</a:t>
            </a:r>
          </a:p>
          <a:p>
            <a:r>
              <a:rPr lang="hu-HU" dirty="0"/>
              <a:t>Ha a </a:t>
            </a:r>
            <a:r>
              <a:rPr lang="hu-HU" dirty="0" err="1"/>
              <a:t>sédu-démon</a:t>
            </a:r>
            <a:r>
              <a:rPr lang="hu-HU" dirty="0"/>
              <a:t> állandóan ijesztget a házban: [</a:t>
            </a:r>
            <a:r>
              <a:rPr lang="hu-HU" dirty="0" err="1"/>
              <a:t>ditto</a:t>
            </a:r>
            <a:r>
              <a:rPr lang="hu-HU" dirty="0"/>
              <a:t>].</a:t>
            </a:r>
          </a:p>
          <a:p>
            <a:r>
              <a:rPr lang="hu-HU" dirty="0"/>
              <a:t>Ha a </a:t>
            </a:r>
            <a:r>
              <a:rPr lang="hu-HU" dirty="0" err="1"/>
              <a:t>sédu-démon</a:t>
            </a:r>
            <a:r>
              <a:rPr lang="hu-HU" dirty="0"/>
              <a:t> állandóan kiabál a ház kapujánál: [</a:t>
            </a:r>
            <a:r>
              <a:rPr lang="hu-HU" dirty="0" err="1"/>
              <a:t>ditto</a:t>
            </a:r>
            <a:r>
              <a:rPr lang="hu-HU" dirty="0"/>
              <a:t>].</a:t>
            </a:r>
          </a:p>
          <a:p>
            <a:r>
              <a:rPr lang="hu-HU" dirty="0"/>
              <a:t>Ha halotti szellemet látnak a házban: [a ház] elpusztul.</a:t>
            </a:r>
            <a:r>
              <a:rPr lang="hu-HU" baseline="30000" dirty="0"/>
              <a:t>(5’)</a:t>
            </a:r>
            <a:endParaRPr lang="hu-HU" dirty="0"/>
          </a:p>
          <a:p>
            <a:r>
              <a:rPr lang="hu-HU" dirty="0"/>
              <a:t>Ha a halotti szellem állandóan ijesztget a házban: </a:t>
            </a:r>
            <a:r>
              <a:rPr lang="hu-HU" dirty="0" err="1"/>
              <a:t>ditto</a:t>
            </a:r>
            <a:r>
              <a:rPr lang="hu-HU" dirty="0"/>
              <a:t>.</a:t>
            </a:r>
          </a:p>
          <a:p>
            <a:r>
              <a:rPr lang="hu-HU" dirty="0"/>
              <a:t>Ha a halotti szellem állandóan kiabál a ház kapujánál: </a:t>
            </a:r>
            <a:r>
              <a:rPr lang="hu-HU" dirty="0" err="1"/>
              <a:t>ditto</a:t>
            </a:r>
            <a:r>
              <a:rPr lang="hu-HU" dirty="0"/>
              <a:t>.</a:t>
            </a:r>
          </a:p>
          <a:p>
            <a:r>
              <a:rPr lang="hu-HU" dirty="0"/>
              <a:t>Ha a halotti szellem kiáltozik, és (valaki) halló hallja őt: csüggedés.</a:t>
            </a:r>
          </a:p>
          <a:p>
            <a:r>
              <a:rPr lang="hu-HU" dirty="0"/>
              <a:t>Ha a halotti szellem állandóan megijeszti őt: (annak az embernek) véget érnek a napjai.</a:t>
            </a:r>
          </a:p>
          <a:p>
            <a:r>
              <a:rPr lang="hu-HU" dirty="0"/>
              <a:t>Ha a halotti szellem a (páciens) ágya alatt zihál: a fekvőhely megváltozása […] </a:t>
            </a:r>
            <a:r>
              <a:rPr lang="hu-HU" baseline="30000" dirty="0"/>
              <a:t>(10’)</a:t>
            </a:r>
            <a:endParaRPr lang="hu-HU" dirty="0"/>
          </a:p>
          <a:p>
            <a:r>
              <a:rPr lang="hu-HU" dirty="0"/>
              <a:t>Ha halottat látnak a házban: a ház elpusztul.</a:t>
            </a:r>
          </a:p>
          <a:p>
            <a:r>
              <a:rPr lang="hu-HU" dirty="0"/>
              <a:t>Ha a halott állandóan ijesztget a házban: </a:t>
            </a:r>
            <a:r>
              <a:rPr lang="hu-HU" dirty="0" err="1"/>
              <a:t>ditto</a:t>
            </a:r>
            <a:r>
              <a:rPr lang="hu-HU" dirty="0"/>
              <a:t>.</a:t>
            </a:r>
          </a:p>
          <a:p>
            <a:r>
              <a:rPr lang="hu-HU" dirty="0"/>
              <a:t>Ha a halott állandóan kiabál a ház kapujánál: </a:t>
            </a:r>
            <a:r>
              <a:rPr lang="hu-HU" dirty="0" err="1"/>
              <a:t>ditto</a:t>
            </a:r>
            <a:r>
              <a:rPr lang="hu-HU" dirty="0"/>
              <a:t>.</a:t>
            </a:r>
          </a:p>
          <a:p>
            <a:r>
              <a:rPr lang="hu-HU" dirty="0"/>
              <a:t>Ha a </a:t>
            </a:r>
            <a:r>
              <a:rPr lang="hu-HU" dirty="0" err="1"/>
              <a:t>hallulája-démon</a:t>
            </a:r>
            <a:r>
              <a:rPr lang="hu-HU" dirty="0"/>
              <a:t> állandóan a házban kószál: a ház rommá válik.</a:t>
            </a:r>
          </a:p>
          <a:p>
            <a:r>
              <a:rPr lang="hu-HU" dirty="0"/>
              <a:t>Ha a </a:t>
            </a:r>
            <a:r>
              <a:rPr lang="hu-HU" dirty="0" err="1"/>
              <a:t>hallulája-démon</a:t>
            </a:r>
            <a:r>
              <a:rPr lang="hu-HU" dirty="0"/>
              <a:t> a ház ablakából (nedvességet) csepegtet a (ház) lábazatára: </a:t>
            </a:r>
            <a:r>
              <a:rPr lang="hu-HU" dirty="0" err="1"/>
              <a:t>ditto</a:t>
            </a:r>
            <a:r>
              <a:rPr lang="hu-HU" dirty="0"/>
              <a:t>.</a:t>
            </a:r>
            <a:r>
              <a:rPr lang="hu-HU" baseline="30000" dirty="0"/>
              <a:t>(15’)</a:t>
            </a:r>
            <a:endParaRPr lang="hu-HU" dirty="0"/>
          </a:p>
          <a:p>
            <a:r>
              <a:rPr lang="hu-HU" dirty="0"/>
              <a:t>Ha a </a:t>
            </a:r>
            <a:r>
              <a:rPr lang="hu-HU" dirty="0" err="1"/>
              <a:t>hallulája-démon</a:t>
            </a:r>
            <a:r>
              <a:rPr lang="hu-HU" dirty="0"/>
              <a:t> egész nap </a:t>
            </a:r>
            <a:r>
              <a:rPr lang="hu-HU" dirty="0" err="1"/>
              <a:t>ditto</a:t>
            </a:r>
            <a:r>
              <a:rPr lang="hu-HU" dirty="0"/>
              <a:t>: a város rommá válik.</a:t>
            </a:r>
          </a:p>
          <a:p>
            <a:pPr>
              <a:buNone/>
            </a:pPr>
            <a:endParaRPr lang="hu-HU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hu-HU" dirty="0"/>
              <a:t>Szimbolikus asszociáción alapuló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79512" y="980728"/>
            <a:ext cx="8784976" cy="587727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hu-HU" b="1" i="1" dirty="0"/>
              <a:t>hasonló jelentés</a:t>
            </a:r>
            <a:endParaRPr lang="hu-HU" dirty="0"/>
          </a:p>
          <a:p>
            <a:r>
              <a:rPr lang="hu-HU" dirty="0"/>
              <a:t>Ha az újszülött rövid, a háza rövid (életű) lesz. (</a:t>
            </a:r>
            <a:r>
              <a:rPr lang="hu-HU" dirty="0" err="1"/>
              <a:t>šumma</a:t>
            </a:r>
            <a:r>
              <a:rPr lang="hu-HU" dirty="0"/>
              <a:t> </a:t>
            </a:r>
            <a:r>
              <a:rPr lang="hu-HU" dirty="0" err="1"/>
              <a:t>izbu</a:t>
            </a:r>
            <a:r>
              <a:rPr lang="hu-HU" dirty="0"/>
              <a:t> sorozat)</a:t>
            </a:r>
          </a:p>
          <a:p>
            <a:r>
              <a:rPr lang="hu-HU" dirty="0"/>
              <a:t>Ha valakinek rövid/hosszú az arca, annak az élete rövid/hosszú lesz. (fiziognómiai ómensorozat)</a:t>
            </a:r>
          </a:p>
          <a:p>
            <a:pPr marL="0" indent="0">
              <a:buNone/>
            </a:pPr>
            <a:r>
              <a:rPr lang="hu-HU" b="1" i="1" dirty="0"/>
              <a:t>hasonló hangzás</a:t>
            </a:r>
            <a:endParaRPr lang="hu-HU" dirty="0"/>
          </a:p>
          <a:p>
            <a:r>
              <a:rPr lang="hu-HU" dirty="0"/>
              <a:t>Ha valaki </a:t>
            </a:r>
            <a:r>
              <a:rPr lang="hu-HU" i="1" dirty="0" err="1"/>
              <a:t>miḫru</a:t>
            </a:r>
            <a:r>
              <a:rPr lang="hu-HU" dirty="0" err="1"/>
              <a:t>-fáról</a:t>
            </a:r>
            <a:r>
              <a:rPr lang="hu-HU" dirty="0"/>
              <a:t> álmodik, annak nem lesz ellenfele a palotában (</a:t>
            </a:r>
            <a:r>
              <a:rPr lang="hu-HU" i="1" dirty="0" err="1"/>
              <a:t>māḫiru</a:t>
            </a:r>
            <a:r>
              <a:rPr lang="hu-HU" dirty="0"/>
              <a:t>) </a:t>
            </a:r>
            <a:r>
              <a:rPr lang="hu-HU" dirty="0" err="1"/>
              <a:t>šumma</a:t>
            </a:r>
            <a:r>
              <a:rPr lang="hu-HU" dirty="0"/>
              <a:t> </a:t>
            </a:r>
            <a:r>
              <a:rPr lang="hu-HU" dirty="0" err="1"/>
              <a:t>ālu</a:t>
            </a:r>
            <a:r>
              <a:rPr lang="hu-HU" dirty="0"/>
              <a:t> - álomómen </a:t>
            </a:r>
          </a:p>
          <a:p>
            <a:pPr marL="0" indent="0">
              <a:buNone/>
            </a:pPr>
            <a:r>
              <a:rPr lang="hu-HU" b="1" i="1" dirty="0"/>
              <a:t>színszimbolika</a:t>
            </a:r>
          </a:p>
          <a:p>
            <a:r>
              <a:rPr lang="hu-HU" dirty="0"/>
              <a:t>Ha az anyajegy nagyon fehér, ez az ember szegény lesz. (fiziognómiai ómensorozat)</a:t>
            </a:r>
          </a:p>
          <a:p>
            <a:r>
              <a:rPr lang="hu-HU" dirty="0"/>
              <a:t>Ha az anyajegy nagyon zöld, ugyanaz (a jelentése). (fiziognómiai ómensorozat)</a:t>
            </a:r>
          </a:p>
          <a:p>
            <a:r>
              <a:rPr lang="hu-HU" dirty="0"/>
              <a:t>Ha az anyajegy nagyon vörös, nagyon gazdag lesz. (fiziognómiai ómensorozat)</a:t>
            </a:r>
          </a:p>
          <a:p>
            <a:r>
              <a:rPr lang="hu-HU" dirty="0"/>
              <a:t>Ha valakinek az arca fehér kelésekkel van tele, </a:t>
            </a:r>
            <a:r>
              <a:rPr lang="hu-HU" dirty="0" err="1"/>
              <a:t>Samas</a:t>
            </a:r>
            <a:r>
              <a:rPr lang="hu-HU" dirty="0"/>
              <a:t> isten keze, meg fog gyógyulni. (diagnosztikai ómensorozat)</a:t>
            </a:r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4996735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hu-HU" dirty="0"/>
              <a:t>Jóslás és politika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hu-HU" dirty="0"/>
              <a:t>Téged kérdezlek </a:t>
            </a:r>
            <a:r>
              <a:rPr lang="hu-HU" dirty="0" err="1"/>
              <a:t>Samas</a:t>
            </a:r>
            <a:r>
              <a:rPr lang="hu-HU" dirty="0"/>
              <a:t>, a hatalmas úr, hogy vajon </a:t>
            </a:r>
            <a:r>
              <a:rPr lang="hu-HU" dirty="0" err="1"/>
              <a:t>Assur-ban-apli</a:t>
            </a:r>
            <a:r>
              <a:rPr lang="hu-HU" dirty="0"/>
              <a:t> </a:t>
            </a:r>
            <a:r>
              <a:rPr lang="hu-HU" dirty="0" err="1"/>
              <a:t>Assur-ah-iddina</a:t>
            </a:r>
            <a:r>
              <a:rPr lang="hu-HU" dirty="0"/>
              <a:t> Asszíria királyának fia elküldje-e </a:t>
            </a:r>
            <a:r>
              <a:rPr lang="hu-HU" dirty="0" err="1"/>
              <a:t>Nabú-sara-uszurt</a:t>
            </a:r>
            <a:r>
              <a:rPr lang="hu-HU" dirty="0"/>
              <a:t>, a </a:t>
            </a:r>
            <a:r>
              <a:rPr lang="hu-HU" i="1" dirty="0" err="1"/>
              <a:t>rab-muqi</a:t>
            </a:r>
            <a:r>
              <a:rPr lang="hu-HU" dirty="0"/>
              <a:t> tisztviselőt Egyiptomba? Meg fogja-e tenni mindazt, amit </a:t>
            </a:r>
            <a:r>
              <a:rPr lang="hu-HU" dirty="0" err="1"/>
              <a:t>Assur-ban-apli</a:t>
            </a:r>
            <a:r>
              <a:rPr lang="hu-HU" dirty="0"/>
              <a:t> elrendel számára?</a:t>
            </a:r>
          </a:p>
          <a:p>
            <a:pPr marL="0" indent="0">
              <a:buNone/>
            </a:pPr>
            <a:r>
              <a:rPr lang="hu-HU" dirty="0"/>
              <a:t>Állj mellém, a te nagy istenségednek megfelelően helyezd el ebben a birkában az igaz igenlő választ, a kedvező kilátást, a kedvező jelet, és vétesd azt velem észre.</a:t>
            </a:r>
          </a:p>
          <a:p>
            <a:pPr marL="0" indent="0">
              <a:buNone/>
            </a:pPr>
            <a:r>
              <a:rPr lang="hu-HU" dirty="0"/>
              <a:t>Jusson el a kérdésem a te felséges színed elé, </a:t>
            </a:r>
            <a:r>
              <a:rPr lang="hu-HU" dirty="0" err="1"/>
              <a:t>Samas</a:t>
            </a:r>
            <a:r>
              <a:rPr lang="hu-HU" dirty="0"/>
              <a:t>, hatalmas úr válaszolj nekem a jóslás üzenetével.</a:t>
            </a:r>
          </a:p>
        </p:txBody>
      </p:sp>
    </p:spTree>
    <p:extLst>
      <p:ext uri="{BB962C8B-B14F-4D97-AF65-F5344CB8AC3E}">
        <p14:creationId xmlns:p14="http://schemas.microsoft.com/office/powerpoint/2010/main" val="7919526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Bajelhárítás és démonűzés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51520" y="1600200"/>
            <a:ext cx="8435280" cy="4997152"/>
          </a:xfrm>
        </p:spPr>
        <p:txBody>
          <a:bodyPr>
            <a:normAutofit lnSpcReduction="10000"/>
          </a:bodyPr>
          <a:lstStyle/>
          <a:p>
            <a:r>
              <a:rPr lang="hu-HU" dirty="0"/>
              <a:t>Okai : tisztátalanság, szakrális vétség, vallási tabuk áthágása, istenség haragja</a:t>
            </a:r>
          </a:p>
          <a:p>
            <a:r>
              <a:rPr lang="hu-HU" dirty="0"/>
              <a:t>Bajelhárítás területei: ártó varázslat megszűntetése, kedvezőtlen előjelek feloldása, ártó halotti szellem és ártó démon elűzése, gyógyító rituálék, szerelmi mágia</a:t>
            </a:r>
          </a:p>
          <a:p>
            <a:r>
              <a:rPr lang="hu-HU" dirty="0"/>
              <a:t>Bajelhárító rituálék típusai a ráolvasás sorozatok címei és témái alapján: pl. </a:t>
            </a:r>
            <a:r>
              <a:rPr lang="hu-HU" dirty="0" err="1"/>
              <a:t>Maqlû</a:t>
            </a:r>
            <a:r>
              <a:rPr lang="hu-HU" dirty="0"/>
              <a:t> (jelentése: „égetés”) az ártó varázsló által végrehajtott </a:t>
            </a:r>
            <a:r>
              <a:rPr lang="hu-HU"/>
              <a:t>rontás ellen 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8842573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27891" y="974486"/>
            <a:ext cx="5987459" cy="417051"/>
          </a:xfrm>
        </p:spPr>
        <p:txBody>
          <a:bodyPr>
            <a:normAutofit fontScale="90000"/>
          </a:bodyPr>
          <a:lstStyle/>
          <a:p>
            <a:r>
              <a:rPr lang="hu-HU" dirty="0"/>
              <a:t>Babiloni templomlista</a:t>
            </a: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99" y="974485"/>
            <a:ext cx="1756835" cy="4954495"/>
          </a:xfrm>
        </p:spPr>
      </p:pic>
      <p:graphicFrame>
        <p:nvGraphicFramePr>
          <p:cNvPr id="5" name="Táblázat 4"/>
          <p:cNvGraphicFramePr>
            <a:graphicFrameLocks noGrp="1"/>
          </p:cNvGraphicFramePr>
          <p:nvPr>
            <p:extLst/>
          </p:nvPr>
        </p:nvGraphicFramePr>
        <p:xfrm>
          <a:off x="2416249" y="1551026"/>
          <a:ext cx="6459280" cy="437795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91856">
                  <a:extLst>
                    <a:ext uri="{9D8B030D-6E8A-4147-A177-3AD203B41FA5}">
                      <a16:colId xmlns:a16="http://schemas.microsoft.com/office/drawing/2014/main" val="34431381"/>
                    </a:ext>
                  </a:extLst>
                </a:gridCol>
                <a:gridCol w="1291856">
                  <a:extLst>
                    <a:ext uri="{9D8B030D-6E8A-4147-A177-3AD203B41FA5}">
                      <a16:colId xmlns:a16="http://schemas.microsoft.com/office/drawing/2014/main" val="3744373438"/>
                    </a:ext>
                  </a:extLst>
                </a:gridCol>
                <a:gridCol w="1291856">
                  <a:extLst>
                    <a:ext uri="{9D8B030D-6E8A-4147-A177-3AD203B41FA5}">
                      <a16:colId xmlns:a16="http://schemas.microsoft.com/office/drawing/2014/main" val="1230756687"/>
                    </a:ext>
                  </a:extLst>
                </a:gridCol>
                <a:gridCol w="1291856">
                  <a:extLst>
                    <a:ext uri="{9D8B030D-6E8A-4147-A177-3AD203B41FA5}">
                      <a16:colId xmlns:a16="http://schemas.microsoft.com/office/drawing/2014/main" val="2617158816"/>
                    </a:ext>
                  </a:extLst>
                </a:gridCol>
                <a:gridCol w="1291856">
                  <a:extLst>
                    <a:ext uri="{9D8B030D-6E8A-4147-A177-3AD203B41FA5}">
                      <a16:colId xmlns:a16="http://schemas.microsoft.com/office/drawing/2014/main" val="1467858444"/>
                    </a:ext>
                  </a:extLst>
                </a:gridCol>
              </a:tblGrid>
              <a:tr h="3116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800" u="sng" dirty="0">
                          <a:effectLst/>
                        </a:rPr>
                        <a:t>o i 1 </a:t>
                      </a:r>
                      <a:endParaRPr lang="hu-H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50" marR="5750" marT="5750" marB="575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800" u="sng">
                          <a:effectLst/>
                        </a:rPr>
                        <a:t>e₂-⸢kur⸣</a:t>
                      </a:r>
                      <a:r>
                        <a:rPr lang="hu-HU" sz="800">
                          <a:effectLst/>
                        </a:rPr>
                        <a:t> </a:t>
                      </a:r>
                      <a:endParaRPr lang="hu-H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50" marR="5750" marT="5750" marB="575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800">
                          <a:effectLst/>
                        </a:rPr>
                        <a:t>[...] </a:t>
                      </a:r>
                      <a:endParaRPr lang="hu-H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50" marR="5750" marT="5750" marB="5750" anchor="ctr"/>
                </a:tc>
                <a:tc>
                  <a:txBody>
                    <a:bodyPr/>
                    <a:lstStyle/>
                    <a:p>
                      <a:r>
                        <a:rPr lang="hu-HU" sz="600">
                          <a:effectLst/>
                        </a:rPr>
                        <a:t>[...] </a:t>
                      </a:r>
                      <a:endParaRPr lang="hu-H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50" marR="5750" marT="5750" marB="5750" anchor="ctr"/>
                </a:tc>
                <a:tc>
                  <a:txBody>
                    <a:bodyPr/>
                    <a:lstStyle/>
                    <a:p>
                      <a:r>
                        <a:rPr lang="hu-HU" sz="800" u="sng">
                          <a:effectLst/>
                        </a:rPr>
                        <a:t>Ekur</a:t>
                      </a:r>
                      <a:r>
                        <a:rPr lang="hu-HU" sz="800">
                          <a:effectLst/>
                        </a:rPr>
                        <a:t> = temple of Enlil = that of Nibru</a:t>
                      </a:r>
                      <a:endParaRPr lang="hu-H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50" marR="5750" marT="5750" marB="5750" anchor="ctr"/>
                </a:tc>
                <a:extLst>
                  <a:ext uri="{0D108BD9-81ED-4DB2-BD59-A6C34878D82A}">
                    <a16:rowId xmlns:a16="http://schemas.microsoft.com/office/drawing/2014/main" val="2458169465"/>
                  </a:ext>
                </a:extLst>
              </a:tr>
              <a:tr h="3116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800" u="sng">
                          <a:effectLst/>
                        </a:rPr>
                        <a:t>o i 2 </a:t>
                      </a:r>
                      <a:endParaRPr lang="hu-H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50" marR="5750" marT="5750" marB="575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800" u="sng">
                          <a:effectLst/>
                        </a:rPr>
                        <a:t>e₂-babbar-⸢ra⸣</a:t>
                      </a:r>
                      <a:r>
                        <a:rPr lang="hu-HU" sz="800">
                          <a:effectLst/>
                        </a:rPr>
                        <a:t> </a:t>
                      </a:r>
                      <a:endParaRPr lang="hu-H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50" marR="5750" marT="5750" marB="575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800" u="sng">
                          <a:effectLst/>
                        </a:rPr>
                        <a:t>E₂</a:t>
                      </a:r>
                      <a:r>
                        <a:rPr lang="hu-HU" sz="800">
                          <a:effectLst/>
                        </a:rPr>
                        <a:t> </a:t>
                      </a:r>
                      <a:r>
                        <a:rPr lang="hu-HU" sz="800" u="sng" baseline="30000">
                          <a:effectLst/>
                        </a:rPr>
                        <a:t>d</a:t>
                      </a:r>
                      <a:r>
                        <a:rPr lang="hu-HU" sz="800" u="sng">
                          <a:effectLst/>
                        </a:rPr>
                        <a:t>UTU</a:t>
                      </a:r>
                      <a:r>
                        <a:rPr lang="hu-HU" sz="800">
                          <a:effectLst/>
                        </a:rPr>
                        <a:t> </a:t>
                      </a:r>
                      <a:endParaRPr lang="hu-H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50" marR="5750" marT="5750" marB="5750" anchor="ctr"/>
                </a:tc>
                <a:tc>
                  <a:txBody>
                    <a:bodyPr/>
                    <a:lstStyle/>
                    <a:p>
                      <a:r>
                        <a:rPr lang="hu-HU" sz="600">
                          <a:effectLst/>
                        </a:rPr>
                        <a:t>[...] </a:t>
                      </a:r>
                      <a:endParaRPr lang="hu-H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50" marR="5750" marT="5750" marB="5750" anchor="ctr"/>
                </a:tc>
                <a:tc>
                  <a:txBody>
                    <a:bodyPr/>
                    <a:lstStyle/>
                    <a:p>
                      <a:r>
                        <a:rPr lang="hu-HU" sz="800" u="sng">
                          <a:effectLst/>
                        </a:rPr>
                        <a:t>Ebabbar</a:t>
                      </a:r>
                      <a:r>
                        <a:rPr lang="hu-HU" sz="800">
                          <a:effectLst/>
                        </a:rPr>
                        <a:t> = temple of Šamaš = that of Sippar</a:t>
                      </a:r>
                      <a:endParaRPr lang="hu-H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50" marR="5750" marT="5750" marB="5750" anchor="ctr"/>
                </a:tc>
                <a:extLst>
                  <a:ext uri="{0D108BD9-81ED-4DB2-BD59-A6C34878D82A}">
                    <a16:rowId xmlns:a16="http://schemas.microsoft.com/office/drawing/2014/main" val="3602058071"/>
                  </a:ext>
                </a:extLst>
              </a:tr>
              <a:tr h="3116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800" u="sng">
                          <a:effectLst/>
                        </a:rPr>
                        <a:t>o i 3 </a:t>
                      </a:r>
                      <a:endParaRPr lang="hu-H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50" marR="5750" marT="5750" marB="575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800" u="sng" dirty="0">
                          <a:effectLst/>
                        </a:rPr>
                        <a:t>⸢e₂-</a:t>
                      </a:r>
                      <a:r>
                        <a:rPr lang="hu-HU" sz="800" u="sng" dirty="0" err="1">
                          <a:effectLst/>
                        </a:rPr>
                        <a:t>saŋ-il</a:t>
                      </a:r>
                      <a:r>
                        <a:rPr lang="hu-HU" sz="800" u="sng" dirty="0">
                          <a:effectLst/>
                        </a:rPr>
                        <a:t>₂⸣</a:t>
                      </a:r>
                      <a:r>
                        <a:rPr lang="hu-HU" sz="800" dirty="0">
                          <a:effectLst/>
                        </a:rPr>
                        <a:t> </a:t>
                      </a:r>
                      <a:endParaRPr lang="hu-H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50" marR="5750" marT="5750" marB="575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800" u="sng">
                          <a:effectLst/>
                        </a:rPr>
                        <a:t>E₂</a:t>
                      </a:r>
                      <a:r>
                        <a:rPr lang="hu-HU" sz="800">
                          <a:effectLst/>
                        </a:rPr>
                        <a:t> </a:t>
                      </a:r>
                      <a:r>
                        <a:rPr lang="hu-HU" sz="800" u="sng" baseline="30000">
                          <a:effectLst/>
                        </a:rPr>
                        <a:t>d</a:t>
                      </a:r>
                      <a:r>
                        <a:rPr lang="hu-HU" sz="800" u="sng">
                          <a:effectLst/>
                        </a:rPr>
                        <a:t>AMAR.UTU</a:t>
                      </a:r>
                      <a:r>
                        <a:rPr lang="hu-HU" sz="800">
                          <a:effectLst/>
                        </a:rPr>
                        <a:t> </a:t>
                      </a:r>
                      <a:endParaRPr lang="hu-H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50" marR="5750" marT="5750" marB="5750" anchor="ctr"/>
                </a:tc>
                <a:tc>
                  <a:txBody>
                    <a:bodyPr/>
                    <a:lstStyle/>
                    <a:p>
                      <a:r>
                        <a:rPr lang="hu-HU" sz="600">
                          <a:effectLst/>
                        </a:rPr>
                        <a:t>[...] </a:t>
                      </a:r>
                      <a:endParaRPr lang="hu-H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50" marR="5750" marT="5750" marB="5750" anchor="ctr"/>
                </a:tc>
                <a:tc>
                  <a:txBody>
                    <a:bodyPr/>
                    <a:lstStyle/>
                    <a:p>
                      <a:r>
                        <a:rPr lang="hu-HU" sz="800" u="sng">
                          <a:effectLst/>
                        </a:rPr>
                        <a:t>Esaŋil</a:t>
                      </a:r>
                      <a:r>
                        <a:rPr lang="hu-HU" sz="800">
                          <a:effectLst/>
                        </a:rPr>
                        <a:t> = temple of Marduk = that of Babylon</a:t>
                      </a:r>
                      <a:endParaRPr lang="hu-H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50" marR="5750" marT="5750" marB="5750" anchor="ctr"/>
                </a:tc>
                <a:extLst>
                  <a:ext uri="{0D108BD9-81ED-4DB2-BD59-A6C34878D82A}">
                    <a16:rowId xmlns:a16="http://schemas.microsoft.com/office/drawing/2014/main" val="3303581015"/>
                  </a:ext>
                </a:extLst>
              </a:tr>
              <a:tr h="3116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800" u="sng">
                          <a:effectLst/>
                        </a:rPr>
                        <a:t>o i 4 </a:t>
                      </a:r>
                      <a:endParaRPr lang="hu-H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50" marR="5750" marT="5750" marB="575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800" dirty="0">
                          <a:effectLst/>
                        </a:rPr>
                        <a:t>[...]-⸢x⸣ </a:t>
                      </a:r>
                      <a:endParaRPr lang="hu-H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50" marR="5750" marT="5750" marB="575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800" u="sng">
                          <a:effectLst/>
                        </a:rPr>
                        <a:t>⸢E₂⸣</a:t>
                      </a:r>
                      <a:r>
                        <a:rPr lang="hu-HU" sz="800">
                          <a:effectLst/>
                        </a:rPr>
                        <a:t> </a:t>
                      </a:r>
                      <a:r>
                        <a:rPr lang="hu-HU" sz="800" u="sng" baseline="30000">
                          <a:effectLst/>
                        </a:rPr>
                        <a:t>d</a:t>
                      </a:r>
                      <a:r>
                        <a:rPr lang="hu-HU" sz="800" u="sng">
                          <a:effectLst/>
                        </a:rPr>
                        <a:t>e₂-a</a:t>
                      </a:r>
                      <a:r>
                        <a:rPr lang="hu-HU" sz="800">
                          <a:effectLst/>
                        </a:rPr>
                        <a:t> </a:t>
                      </a:r>
                      <a:endParaRPr lang="hu-H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50" marR="5750" marT="5750" marB="5750" anchor="ctr"/>
                </a:tc>
                <a:tc>
                  <a:txBody>
                    <a:bodyPr/>
                    <a:lstStyle/>
                    <a:p>
                      <a:r>
                        <a:rPr lang="hu-HU" sz="600" u="sng">
                          <a:effectLst/>
                        </a:rPr>
                        <a:t>ša₂</a:t>
                      </a:r>
                      <a:r>
                        <a:rPr lang="hu-HU" sz="600">
                          <a:effectLst/>
                        </a:rPr>
                        <a:t> </a:t>
                      </a:r>
                      <a:r>
                        <a:rPr lang="hu-HU" sz="600" u="sng">
                          <a:effectLst/>
                        </a:rPr>
                        <a:t>ERIDU[</a:t>
                      </a:r>
                      <a:r>
                        <a:rPr lang="hu-HU" sz="600" u="sng" baseline="30000">
                          <a:effectLst/>
                        </a:rPr>
                        <a:t>ki</a:t>
                      </a:r>
                      <a:r>
                        <a:rPr lang="hu-HU" sz="600" u="sng">
                          <a:effectLst/>
                        </a:rPr>
                        <a:t>]</a:t>
                      </a:r>
                      <a:r>
                        <a:rPr lang="hu-HU" sz="600">
                          <a:effectLst/>
                        </a:rPr>
                        <a:t> </a:t>
                      </a:r>
                      <a:endParaRPr lang="hu-H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50" marR="5750" marT="5750" marB="5750" anchor="ctr"/>
                </a:tc>
                <a:tc>
                  <a:txBody>
                    <a:bodyPr/>
                    <a:lstStyle/>
                    <a:p>
                      <a:r>
                        <a:rPr lang="hu-HU" sz="800" u="sng">
                          <a:effectLst/>
                        </a:rPr>
                        <a:t>EAbzu</a:t>
                      </a:r>
                      <a:r>
                        <a:rPr lang="hu-HU" sz="800">
                          <a:effectLst/>
                        </a:rPr>
                        <a:t> = temple of Ea = that of Eridu</a:t>
                      </a:r>
                      <a:endParaRPr lang="hu-H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50" marR="5750" marT="5750" marB="5750" anchor="ctr"/>
                </a:tc>
                <a:extLst>
                  <a:ext uri="{0D108BD9-81ED-4DB2-BD59-A6C34878D82A}">
                    <a16:rowId xmlns:a16="http://schemas.microsoft.com/office/drawing/2014/main" val="4115514641"/>
                  </a:ext>
                </a:extLst>
              </a:tr>
              <a:tr h="3116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800" u="sng">
                          <a:effectLst/>
                        </a:rPr>
                        <a:t>o i 5 </a:t>
                      </a:r>
                      <a:endParaRPr lang="hu-H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50" marR="5750" marT="5750" marB="575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800" dirty="0">
                          <a:effectLst/>
                        </a:rPr>
                        <a:t>[...] </a:t>
                      </a:r>
                      <a:endParaRPr lang="hu-H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50" marR="5750" marT="5750" marB="575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800" u="sng">
                          <a:effectLst/>
                        </a:rPr>
                        <a:t>⸢E₂⸣</a:t>
                      </a:r>
                      <a:r>
                        <a:rPr lang="hu-HU" sz="800">
                          <a:effectLst/>
                        </a:rPr>
                        <a:t> </a:t>
                      </a:r>
                      <a:r>
                        <a:rPr lang="hu-HU" sz="800" u="sng" baseline="30000">
                          <a:effectLst/>
                        </a:rPr>
                        <a:t>d</a:t>
                      </a:r>
                      <a:r>
                        <a:rPr lang="hu-HU" sz="800" u="sng">
                          <a:effectLst/>
                        </a:rPr>
                        <a:t>AK</a:t>
                      </a:r>
                      <a:r>
                        <a:rPr lang="hu-HU" sz="800">
                          <a:effectLst/>
                        </a:rPr>
                        <a:t> </a:t>
                      </a:r>
                      <a:endParaRPr lang="hu-H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50" marR="5750" marT="5750" marB="5750" anchor="ctr"/>
                </a:tc>
                <a:tc>
                  <a:txBody>
                    <a:bodyPr/>
                    <a:lstStyle/>
                    <a:p>
                      <a:r>
                        <a:rPr lang="hu-HU" sz="600" u="sng">
                          <a:effectLst/>
                        </a:rPr>
                        <a:t>ša₂</a:t>
                      </a:r>
                      <a:r>
                        <a:rPr lang="hu-HU" sz="600">
                          <a:effectLst/>
                        </a:rPr>
                        <a:t> </a:t>
                      </a:r>
                      <a:r>
                        <a:rPr lang="hu-HU" sz="600" u="sng">
                          <a:effectLst/>
                        </a:rPr>
                        <a:t>BAR₂.⸢SIPA⸣[</a:t>
                      </a:r>
                      <a:r>
                        <a:rPr lang="hu-HU" sz="600" u="sng" baseline="30000">
                          <a:effectLst/>
                        </a:rPr>
                        <a:t>ki</a:t>
                      </a:r>
                      <a:r>
                        <a:rPr lang="hu-HU" sz="600" u="sng">
                          <a:effectLst/>
                        </a:rPr>
                        <a:t>]</a:t>
                      </a:r>
                      <a:r>
                        <a:rPr lang="hu-HU" sz="600">
                          <a:effectLst/>
                        </a:rPr>
                        <a:t> </a:t>
                      </a:r>
                      <a:endParaRPr lang="hu-H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50" marR="5750" marT="5750" marB="5750" anchor="ctr"/>
                </a:tc>
                <a:tc>
                  <a:txBody>
                    <a:bodyPr/>
                    <a:lstStyle/>
                    <a:p>
                      <a:r>
                        <a:rPr lang="hu-HU" sz="800" u="sng">
                          <a:effectLst/>
                        </a:rPr>
                        <a:t>Ezida</a:t>
                      </a:r>
                      <a:r>
                        <a:rPr lang="hu-HU" sz="800">
                          <a:effectLst/>
                        </a:rPr>
                        <a:t> = temple of Nabû = that of Borsipa</a:t>
                      </a:r>
                      <a:endParaRPr lang="hu-H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50" marR="5750" marT="5750" marB="5750" anchor="ctr"/>
                </a:tc>
                <a:extLst>
                  <a:ext uri="{0D108BD9-81ED-4DB2-BD59-A6C34878D82A}">
                    <a16:rowId xmlns:a16="http://schemas.microsoft.com/office/drawing/2014/main" val="3214446507"/>
                  </a:ext>
                </a:extLst>
              </a:tr>
              <a:tr h="3116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800" u="sng">
                          <a:effectLst/>
                        </a:rPr>
                        <a:t>o i 6 </a:t>
                      </a:r>
                      <a:endParaRPr lang="hu-H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50" marR="5750" marT="5750" marB="575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800" dirty="0">
                          <a:effectLst/>
                        </a:rPr>
                        <a:t>[...] </a:t>
                      </a:r>
                      <a:endParaRPr lang="hu-H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50" marR="5750" marT="5750" marB="575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800" u="sng">
                          <a:effectLst/>
                        </a:rPr>
                        <a:t>⸢E₂⸣</a:t>
                      </a:r>
                      <a:r>
                        <a:rPr lang="hu-HU" sz="800">
                          <a:effectLst/>
                        </a:rPr>
                        <a:t> </a:t>
                      </a:r>
                      <a:r>
                        <a:rPr lang="hu-HU" sz="800" u="sng" baseline="30000">
                          <a:effectLst/>
                        </a:rPr>
                        <a:t>d</a:t>
                      </a:r>
                      <a:r>
                        <a:rPr lang="hu-HU" sz="800" u="sng">
                          <a:effectLst/>
                        </a:rPr>
                        <a:t>30</a:t>
                      </a:r>
                      <a:r>
                        <a:rPr lang="hu-HU" sz="800">
                          <a:effectLst/>
                        </a:rPr>
                        <a:t> </a:t>
                      </a:r>
                      <a:endParaRPr lang="hu-H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50" marR="5750" marT="5750" marB="5750" anchor="ctr"/>
                </a:tc>
                <a:tc>
                  <a:txBody>
                    <a:bodyPr/>
                    <a:lstStyle/>
                    <a:p>
                      <a:r>
                        <a:rPr lang="hu-HU" sz="600" u="sng">
                          <a:effectLst/>
                        </a:rPr>
                        <a:t>ša₂</a:t>
                      </a:r>
                      <a:r>
                        <a:rPr lang="hu-HU" sz="600">
                          <a:effectLst/>
                        </a:rPr>
                        <a:t> </a:t>
                      </a:r>
                      <a:r>
                        <a:rPr lang="hu-HU" sz="600" u="sng">
                          <a:effectLst/>
                        </a:rPr>
                        <a:t>URIM₂[</a:t>
                      </a:r>
                      <a:r>
                        <a:rPr lang="hu-HU" sz="600" u="sng" baseline="30000">
                          <a:effectLst/>
                        </a:rPr>
                        <a:t>ki</a:t>
                      </a:r>
                      <a:r>
                        <a:rPr lang="hu-HU" sz="600" u="sng">
                          <a:effectLst/>
                        </a:rPr>
                        <a:t>]</a:t>
                      </a:r>
                      <a:r>
                        <a:rPr lang="hu-HU" sz="600">
                          <a:effectLst/>
                        </a:rPr>
                        <a:t> </a:t>
                      </a:r>
                      <a:endParaRPr lang="hu-H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50" marR="5750" marT="5750" marB="5750" anchor="ctr"/>
                </a:tc>
                <a:tc>
                  <a:txBody>
                    <a:bodyPr/>
                    <a:lstStyle/>
                    <a:p>
                      <a:r>
                        <a:rPr lang="hu-HU" sz="800" u="sng">
                          <a:effectLst/>
                        </a:rPr>
                        <a:t>Ekišnuŋal</a:t>
                      </a:r>
                      <a:r>
                        <a:rPr lang="hu-HU" sz="800">
                          <a:effectLst/>
                        </a:rPr>
                        <a:t> = temple of Sîn = that of Ur</a:t>
                      </a:r>
                      <a:endParaRPr lang="hu-H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50" marR="5750" marT="5750" marB="5750" anchor="ctr"/>
                </a:tc>
                <a:extLst>
                  <a:ext uri="{0D108BD9-81ED-4DB2-BD59-A6C34878D82A}">
                    <a16:rowId xmlns:a16="http://schemas.microsoft.com/office/drawing/2014/main" val="4098157178"/>
                  </a:ext>
                </a:extLst>
              </a:tr>
              <a:tr h="3116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800" u="sng">
                          <a:effectLst/>
                        </a:rPr>
                        <a:t>o i 7 </a:t>
                      </a:r>
                      <a:endParaRPr lang="hu-H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50" marR="5750" marT="5750" marB="575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800">
                          <a:effectLst/>
                        </a:rPr>
                        <a:t>[...] </a:t>
                      </a:r>
                      <a:endParaRPr lang="hu-H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50" marR="5750" marT="5750" marB="575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800" u="sng">
                          <a:effectLst/>
                        </a:rPr>
                        <a:t>⸢E₂⸣</a:t>
                      </a:r>
                      <a:r>
                        <a:rPr lang="hu-HU" sz="800">
                          <a:effectLst/>
                        </a:rPr>
                        <a:t> </a:t>
                      </a:r>
                      <a:r>
                        <a:rPr lang="hu-HU" sz="800" u="sng" baseline="30000">
                          <a:effectLst/>
                        </a:rPr>
                        <a:t>d</a:t>
                      </a:r>
                      <a:r>
                        <a:rPr lang="hu-HU" sz="800" u="sng">
                          <a:effectLst/>
                        </a:rPr>
                        <a:t>UTU</a:t>
                      </a:r>
                      <a:r>
                        <a:rPr lang="hu-HU" sz="800">
                          <a:effectLst/>
                        </a:rPr>
                        <a:t> </a:t>
                      </a:r>
                      <a:endParaRPr lang="hu-H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50" marR="5750" marT="5750" marB="5750" anchor="ctr"/>
                </a:tc>
                <a:tc>
                  <a:txBody>
                    <a:bodyPr/>
                    <a:lstStyle/>
                    <a:p>
                      <a:r>
                        <a:rPr lang="hu-HU" sz="600" u="sng">
                          <a:effectLst/>
                        </a:rPr>
                        <a:t>ša₂</a:t>
                      </a:r>
                      <a:r>
                        <a:rPr lang="hu-HU" sz="600">
                          <a:effectLst/>
                        </a:rPr>
                        <a:t> </a:t>
                      </a:r>
                      <a:r>
                        <a:rPr lang="hu-HU" sz="600" u="sng">
                          <a:effectLst/>
                        </a:rPr>
                        <a:t>LARSA[</a:t>
                      </a:r>
                      <a:r>
                        <a:rPr lang="hu-HU" sz="600" u="sng" baseline="30000">
                          <a:effectLst/>
                        </a:rPr>
                        <a:t>ki</a:t>
                      </a:r>
                      <a:r>
                        <a:rPr lang="hu-HU" sz="600" u="sng">
                          <a:effectLst/>
                        </a:rPr>
                        <a:t>]</a:t>
                      </a:r>
                      <a:r>
                        <a:rPr lang="hu-HU" sz="600">
                          <a:effectLst/>
                        </a:rPr>
                        <a:t> </a:t>
                      </a:r>
                      <a:endParaRPr lang="hu-H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50" marR="5750" marT="5750" marB="5750" anchor="ctr"/>
                </a:tc>
                <a:tc>
                  <a:txBody>
                    <a:bodyPr/>
                    <a:lstStyle/>
                    <a:p>
                      <a:r>
                        <a:rPr lang="hu-HU" sz="800" u="sng">
                          <a:effectLst/>
                        </a:rPr>
                        <a:t>Ebabbar</a:t>
                      </a:r>
                      <a:r>
                        <a:rPr lang="hu-HU" sz="800">
                          <a:effectLst/>
                        </a:rPr>
                        <a:t> = temple of Šamaš = that of Larsa</a:t>
                      </a:r>
                      <a:endParaRPr lang="hu-H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50" marR="5750" marT="5750" marB="5750" anchor="ctr"/>
                </a:tc>
                <a:extLst>
                  <a:ext uri="{0D108BD9-81ED-4DB2-BD59-A6C34878D82A}">
                    <a16:rowId xmlns:a16="http://schemas.microsoft.com/office/drawing/2014/main" val="3823344711"/>
                  </a:ext>
                </a:extLst>
              </a:tr>
              <a:tr h="3116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800" u="sng">
                          <a:effectLst/>
                        </a:rPr>
                        <a:t>o i 8 </a:t>
                      </a:r>
                      <a:endParaRPr lang="hu-H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50" marR="5750" marT="5750" marB="575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800" u="sng">
                          <a:effectLst/>
                        </a:rPr>
                        <a:t>[e₂-šu-me]-⸢ša₄⸣</a:t>
                      </a:r>
                      <a:r>
                        <a:rPr lang="hu-HU" sz="800">
                          <a:effectLst/>
                        </a:rPr>
                        <a:t> </a:t>
                      </a:r>
                      <a:endParaRPr lang="hu-H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50" marR="5750" marT="5750" marB="575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800" u="sng">
                          <a:effectLst/>
                        </a:rPr>
                        <a:t>⸢E₂⸣</a:t>
                      </a:r>
                      <a:r>
                        <a:rPr lang="hu-HU" sz="800">
                          <a:effectLst/>
                        </a:rPr>
                        <a:t> </a:t>
                      </a:r>
                      <a:r>
                        <a:rPr lang="hu-HU" sz="800" u="sng" baseline="30000">
                          <a:effectLst/>
                        </a:rPr>
                        <a:t>d</a:t>
                      </a:r>
                      <a:r>
                        <a:rPr lang="hu-HU" sz="800" u="sng">
                          <a:effectLst/>
                        </a:rPr>
                        <a:t>NIN.URTA</a:t>
                      </a:r>
                      <a:r>
                        <a:rPr lang="hu-HU" sz="800">
                          <a:effectLst/>
                        </a:rPr>
                        <a:t> </a:t>
                      </a:r>
                      <a:endParaRPr lang="hu-H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50" marR="5750" marT="5750" marB="5750" anchor="ctr"/>
                </a:tc>
                <a:tc>
                  <a:txBody>
                    <a:bodyPr/>
                    <a:lstStyle/>
                    <a:p>
                      <a:r>
                        <a:rPr lang="hu-HU" sz="600" u="sng">
                          <a:effectLst/>
                        </a:rPr>
                        <a:t>ša₂</a:t>
                      </a:r>
                      <a:r>
                        <a:rPr lang="hu-HU" sz="600">
                          <a:effectLst/>
                        </a:rPr>
                        <a:t> </a:t>
                      </a:r>
                      <a:r>
                        <a:rPr lang="hu-HU" sz="600" u="sng">
                          <a:effectLst/>
                        </a:rPr>
                        <a:t>NIBRU[</a:t>
                      </a:r>
                      <a:r>
                        <a:rPr lang="hu-HU" sz="600" u="sng" baseline="30000">
                          <a:effectLst/>
                        </a:rPr>
                        <a:t>ki</a:t>
                      </a:r>
                      <a:r>
                        <a:rPr lang="hu-HU" sz="600" u="sng">
                          <a:effectLst/>
                        </a:rPr>
                        <a:t>]</a:t>
                      </a:r>
                      <a:r>
                        <a:rPr lang="hu-HU" sz="600">
                          <a:effectLst/>
                        </a:rPr>
                        <a:t> </a:t>
                      </a:r>
                      <a:endParaRPr lang="hu-H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50" marR="5750" marT="5750" marB="5750" anchor="ctr"/>
                </a:tc>
                <a:tc>
                  <a:txBody>
                    <a:bodyPr/>
                    <a:lstStyle/>
                    <a:p>
                      <a:r>
                        <a:rPr lang="hu-HU" sz="800" u="sng">
                          <a:effectLst/>
                        </a:rPr>
                        <a:t>Ešumeša</a:t>
                      </a:r>
                      <a:r>
                        <a:rPr lang="hu-HU" sz="800">
                          <a:effectLst/>
                        </a:rPr>
                        <a:t> = temple of Ninurta = that of Nibru</a:t>
                      </a:r>
                      <a:endParaRPr lang="hu-H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50" marR="5750" marT="5750" marB="5750" anchor="ctr"/>
                </a:tc>
                <a:extLst>
                  <a:ext uri="{0D108BD9-81ED-4DB2-BD59-A6C34878D82A}">
                    <a16:rowId xmlns:a16="http://schemas.microsoft.com/office/drawing/2014/main" val="1538973329"/>
                  </a:ext>
                </a:extLst>
              </a:tr>
              <a:tr h="3116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800" u="sng">
                          <a:effectLst/>
                        </a:rPr>
                        <a:t>o i 9 </a:t>
                      </a:r>
                      <a:endParaRPr lang="hu-H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50" marR="5750" marT="5750" marB="575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800" u="sng">
                          <a:effectLst/>
                        </a:rPr>
                        <a:t>[E₂-i-bi₂-</a:t>
                      </a:r>
                      <a:r>
                        <a:rPr lang="hu-HU" sz="800" u="sng" baseline="30000">
                          <a:effectLst/>
                        </a:rPr>
                        <a:t>d</a:t>
                      </a:r>
                      <a:r>
                        <a:rPr lang="hu-HU" sz="800" u="sng">
                          <a:effectLst/>
                        </a:rPr>
                        <a:t>a]-nu-um</a:t>
                      </a:r>
                      <a:r>
                        <a:rPr lang="hu-HU" sz="800">
                          <a:effectLst/>
                        </a:rPr>
                        <a:t> </a:t>
                      </a:r>
                      <a:endParaRPr lang="hu-H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50" marR="5750" marT="5750" marB="575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800" u="sng">
                          <a:effectLst/>
                        </a:rPr>
                        <a:t>E₂</a:t>
                      </a:r>
                      <a:r>
                        <a:rPr lang="hu-HU" sz="800">
                          <a:effectLst/>
                        </a:rPr>
                        <a:t> </a:t>
                      </a:r>
                      <a:r>
                        <a:rPr lang="hu-HU" sz="800" u="sng" baseline="30000">
                          <a:effectLst/>
                        </a:rPr>
                        <a:t>d</a:t>
                      </a:r>
                      <a:r>
                        <a:rPr lang="hu-HU" sz="800" u="sng">
                          <a:effectLst/>
                        </a:rPr>
                        <a:t>URAŠ</a:t>
                      </a:r>
                      <a:r>
                        <a:rPr lang="hu-HU" sz="800">
                          <a:effectLst/>
                        </a:rPr>
                        <a:t> </a:t>
                      </a:r>
                      <a:endParaRPr lang="hu-H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50" marR="5750" marT="5750" marB="5750" anchor="ctr"/>
                </a:tc>
                <a:tc>
                  <a:txBody>
                    <a:bodyPr/>
                    <a:lstStyle/>
                    <a:p>
                      <a:r>
                        <a:rPr lang="hu-HU" sz="600" u="sng">
                          <a:effectLst/>
                        </a:rPr>
                        <a:t>ša₂</a:t>
                      </a:r>
                      <a:r>
                        <a:rPr lang="hu-HU" sz="600">
                          <a:effectLst/>
                        </a:rPr>
                        <a:t> </a:t>
                      </a:r>
                      <a:r>
                        <a:rPr lang="hu-HU" sz="600" u="sng">
                          <a:effectLst/>
                        </a:rPr>
                        <a:t>DIL.⸢BAD⸣[</a:t>
                      </a:r>
                      <a:r>
                        <a:rPr lang="hu-HU" sz="600" u="sng" baseline="30000">
                          <a:effectLst/>
                        </a:rPr>
                        <a:t>ki</a:t>
                      </a:r>
                      <a:r>
                        <a:rPr lang="hu-HU" sz="600" u="sng">
                          <a:effectLst/>
                        </a:rPr>
                        <a:t>]</a:t>
                      </a:r>
                      <a:r>
                        <a:rPr lang="hu-HU" sz="600">
                          <a:effectLst/>
                        </a:rPr>
                        <a:t> </a:t>
                      </a:r>
                      <a:endParaRPr lang="hu-H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50" marR="5750" marT="5750" marB="5750" anchor="ctr"/>
                </a:tc>
                <a:tc>
                  <a:txBody>
                    <a:bodyPr/>
                    <a:lstStyle/>
                    <a:p>
                      <a:r>
                        <a:rPr lang="hu-HU" sz="800" u="sng">
                          <a:effectLst/>
                        </a:rPr>
                        <a:t>Bīt-ibbi-Anum</a:t>
                      </a:r>
                      <a:r>
                        <a:rPr lang="hu-HU" sz="800">
                          <a:effectLst/>
                        </a:rPr>
                        <a:t> = temple of Uraš = that of Dilbat</a:t>
                      </a:r>
                      <a:endParaRPr lang="hu-H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50" marR="5750" marT="5750" marB="5750" anchor="ctr"/>
                </a:tc>
                <a:extLst>
                  <a:ext uri="{0D108BD9-81ED-4DB2-BD59-A6C34878D82A}">
                    <a16:rowId xmlns:a16="http://schemas.microsoft.com/office/drawing/2014/main" val="206608203"/>
                  </a:ext>
                </a:extLst>
              </a:tr>
              <a:tr h="3116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800" u="sng">
                          <a:effectLst/>
                        </a:rPr>
                        <a:t>o i 10 </a:t>
                      </a:r>
                      <a:endParaRPr lang="hu-H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50" marR="5750" marT="5750" marB="575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800" u="sng">
                          <a:effectLst/>
                        </a:rPr>
                        <a:t>[e₂-dub]-⸢ba</a:t>
                      </a:r>
                      <a:r>
                        <a:rPr lang="hu-HU" sz="800" u="sng" baseline="30000">
                          <a:effectLst/>
                        </a:rPr>
                        <a:t>?</a:t>
                      </a:r>
                      <a:r>
                        <a:rPr lang="hu-HU" sz="800" u="sng">
                          <a:effectLst/>
                        </a:rPr>
                        <a:t>⸣</a:t>
                      </a:r>
                      <a:r>
                        <a:rPr lang="hu-HU" sz="800">
                          <a:effectLst/>
                        </a:rPr>
                        <a:t> </a:t>
                      </a:r>
                      <a:endParaRPr lang="hu-H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50" marR="5750" marT="5750" marB="575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800" u="sng">
                          <a:effectLst/>
                        </a:rPr>
                        <a:t>E₂</a:t>
                      </a:r>
                      <a:r>
                        <a:rPr lang="hu-HU" sz="800">
                          <a:effectLst/>
                        </a:rPr>
                        <a:t> </a:t>
                      </a:r>
                      <a:r>
                        <a:rPr lang="hu-HU" sz="800" u="sng" baseline="30000">
                          <a:effectLst/>
                        </a:rPr>
                        <a:t>d</a:t>
                      </a:r>
                      <a:r>
                        <a:rPr lang="hu-HU" sz="800" u="sng">
                          <a:effectLst/>
                        </a:rPr>
                        <a:t>ZA.BA₄.BA₄</a:t>
                      </a:r>
                      <a:r>
                        <a:rPr lang="hu-HU" sz="800">
                          <a:effectLst/>
                        </a:rPr>
                        <a:t> </a:t>
                      </a:r>
                      <a:endParaRPr lang="hu-H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50" marR="5750" marT="5750" marB="5750" anchor="ctr"/>
                </a:tc>
                <a:tc>
                  <a:txBody>
                    <a:bodyPr/>
                    <a:lstStyle/>
                    <a:p>
                      <a:r>
                        <a:rPr lang="hu-HU" sz="600" u="sng">
                          <a:effectLst/>
                        </a:rPr>
                        <a:t>ša₂</a:t>
                      </a:r>
                      <a:r>
                        <a:rPr lang="hu-HU" sz="600">
                          <a:effectLst/>
                        </a:rPr>
                        <a:t> </a:t>
                      </a:r>
                      <a:r>
                        <a:rPr lang="hu-HU" sz="600" u="sng">
                          <a:effectLst/>
                        </a:rPr>
                        <a:t>KIŠ[</a:t>
                      </a:r>
                      <a:r>
                        <a:rPr lang="hu-HU" sz="600" u="sng" baseline="30000">
                          <a:effectLst/>
                        </a:rPr>
                        <a:t>ki</a:t>
                      </a:r>
                      <a:r>
                        <a:rPr lang="hu-HU" sz="600" u="sng">
                          <a:effectLst/>
                        </a:rPr>
                        <a:t>]</a:t>
                      </a:r>
                      <a:r>
                        <a:rPr lang="hu-HU" sz="600">
                          <a:effectLst/>
                        </a:rPr>
                        <a:t> </a:t>
                      </a:r>
                      <a:endParaRPr lang="hu-H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50" marR="5750" marT="5750" marB="5750" anchor="ctr"/>
                </a:tc>
                <a:tc>
                  <a:txBody>
                    <a:bodyPr/>
                    <a:lstStyle/>
                    <a:p>
                      <a:r>
                        <a:rPr lang="hu-HU" sz="800" u="sng">
                          <a:effectLst/>
                        </a:rPr>
                        <a:t>Eduba</a:t>
                      </a:r>
                      <a:r>
                        <a:rPr lang="hu-HU" sz="800">
                          <a:effectLst/>
                        </a:rPr>
                        <a:t> = temple of Zababa = that of Kiš</a:t>
                      </a:r>
                      <a:endParaRPr lang="hu-H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50" marR="5750" marT="5750" marB="5750" anchor="ctr"/>
                </a:tc>
                <a:extLst>
                  <a:ext uri="{0D108BD9-81ED-4DB2-BD59-A6C34878D82A}">
                    <a16:rowId xmlns:a16="http://schemas.microsoft.com/office/drawing/2014/main" val="3581870062"/>
                  </a:ext>
                </a:extLst>
              </a:tr>
              <a:tr h="3116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800" u="sng">
                          <a:effectLst/>
                        </a:rPr>
                        <a:t>o i 11 </a:t>
                      </a:r>
                      <a:endParaRPr lang="hu-H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50" marR="5750" marT="5750" marB="575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800">
                          <a:effectLst/>
                        </a:rPr>
                        <a:t>[...] </a:t>
                      </a:r>
                      <a:endParaRPr lang="hu-H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50" marR="5750" marT="5750" marB="575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800" u="sng">
                          <a:effectLst/>
                        </a:rPr>
                        <a:t>E₂</a:t>
                      </a:r>
                      <a:r>
                        <a:rPr lang="hu-HU" sz="800">
                          <a:effectLst/>
                        </a:rPr>
                        <a:t> </a:t>
                      </a:r>
                      <a:r>
                        <a:rPr lang="hu-HU" sz="800" u="sng" baseline="30000">
                          <a:effectLst/>
                        </a:rPr>
                        <a:t>d</a:t>
                      </a:r>
                      <a:r>
                        <a:rPr lang="hu-HU" sz="800" u="sng">
                          <a:effectLst/>
                        </a:rPr>
                        <a:t>U.GUR</a:t>
                      </a:r>
                      <a:r>
                        <a:rPr lang="hu-HU" sz="800">
                          <a:effectLst/>
                        </a:rPr>
                        <a:t> </a:t>
                      </a:r>
                      <a:endParaRPr lang="hu-H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50" marR="5750" marT="5750" marB="5750" anchor="ctr"/>
                </a:tc>
                <a:tc>
                  <a:txBody>
                    <a:bodyPr/>
                    <a:lstStyle/>
                    <a:p>
                      <a:r>
                        <a:rPr lang="hu-HU" sz="600" u="sng">
                          <a:effectLst/>
                        </a:rPr>
                        <a:t>ša₂</a:t>
                      </a:r>
                      <a:r>
                        <a:rPr lang="hu-HU" sz="600">
                          <a:effectLst/>
                        </a:rPr>
                        <a:t> </a:t>
                      </a:r>
                      <a:r>
                        <a:rPr lang="hu-HU" sz="600" u="sng">
                          <a:effectLst/>
                        </a:rPr>
                        <a:t>GU₂.⸢DU₈⸣.[A</a:t>
                      </a:r>
                      <a:r>
                        <a:rPr lang="hu-HU" sz="600" u="sng" baseline="30000">
                          <a:effectLst/>
                        </a:rPr>
                        <a:t>ki</a:t>
                      </a:r>
                      <a:r>
                        <a:rPr lang="hu-HU" sz="600" u="sng">
                          <a:effectLst/>
                        </a:rPr>
                        <a:t>]</a:t>
                      </a:r>
                      <a:r>
                        <a:rPr lang="hu-HU" sz="600">
                          <a:effectLst/>
                        </a:rPr>
                        <a:t> </a:t>
                      </a:r>
                      <a:endParaRPr lang="hu-H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50" marR="5750" marT="5750" marB="5750" anchor="ctr"/>
                </a:tc>
                <a:tc>
                  <a:txBody>
                    <a:bodyPr/>
                    <a:lstStyle/>
                    <a:p>
                      <a:r>
                        <a:rPr lang="hu-HU" sz="800" u="sng">
                          <a:effectLst/>
                        </a:rPr>
                        <a:t>Emeslam</a:t>
                      </a:r>
                      <a:r>
                        <a:rPr lang="hu-HU" sz="800">
                          <a:effectLst/>
                        </a:rPr>
                        <a:t> = temple of Ugur/Nergal = that of Kutha</a:t>
                      </a:r>
                      <a:endParaRPr lang="hu-H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50" marR="5750" marT="5750" marB="5750" anchor="ctr"/>
                </a:tc>
                <a:extLst>
                  <a:ext uri="{0D108BD9-81ED-4DB2-BD59-A6C34878D82A}">
                    <a16:rowId xmlns:a16="http://schemas.microsoft.com/office/drawing/2014/main" val="1540288404"/>
                  </a:ext>
                </a:extLst>
              </a:tr>
              <a:tr h="3116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800" u="sng">
                          <a:effectLst/>
                        </a:rPr>
                        <a:t>o i 12 </a:t>
                      </a:r>
                      <a:endParaRPr lang="hu-H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50" marR="5750" marT="5750" marB="575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800">
                          <a:effectLst/>
                        </a:rPr>
                        <a:t>[...] </a:t>
                      </a:r>
                      <a:endParaRPr lang="hu-H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50" marR="5750" marT="5750" marB="575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800" u="sng">
                          <a:effectLst/>
                        </a:rPr>
                        <a:t>E₂</a:t>
                      </a:r>
                      <a:r>
                        <a:rPr lang="hu-HU" sz="800">
                          <a:effectLst/>
                        </a:rPr>
                        <a:t> </a:t>
                      </a:r>
                      <a:r>
                        <a:rPr lang="hu-HU" sz="800" u="sng" baseline="30000">
                          <a:effectLst/>
                        </a:rPr>
                        <a:t>d</a:t>
                      </a:r>
                      <a:r>
                        <a:rPr lang="hu-HU" sz="800" u="sng">
                          <a:effectLst/>
                        </a:rPr>
                        <a:t>LUGAL.MAR₂.DA</a:t>
                      </a:r>
                      <a:r>
                        <a:rPr lang="hu-HU" sz="800">
                          <a:effectLst/>
                        </a:rPr>
                        <a:t> </a:t>
                      </a:r>
                      <a:endParaRPr lang="hu-H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50" marR="5750" marT="5750" marB="5750" anchor="ctr"/>
                </a:tc>
                <a:tc>
                  <a:txBody>
                    <a:bodyPr/>
                    <a:lstStyle/>
                    <a:p>
                      <a:r>
                        <a:rPr lang="hu-HU" sz="600" u="sng">
                          <a:effectLst/>
                        </a:rPr>
                        <a:t>ša₂</a:t>
                      </a:r>
                      <a:r>
                        <a:rPr lang="hu-HU" sz="600">
                          <a:effectLst/>
                        </a:rPr>
                        <a:t> </a:t>
                      </a:r>
                      <a:r>
                        <a:rPr lang="hu-HU" sz="600" u="sng">
                          <a:effectLst/>
                        </a:rPr>
                        <a:t>MAR₂.[DA</a:t>
                      </a:r>
                      <a:r>
                        <a:rPr lang="hu-HU" sz="600" u="sng" baseline="30000">
                          <a:effectLst/>
                        </a:rPr>
                        <a:t>ki</a:t>
                      </a:r>
                      <a:r>
                        <a:rPr lang="hu-HU" sz="600" u="sng">
                          <a:effectLst/>
                        </a:rPr>
                        <a:t>]</a:t>
                      </a:r>
                      <a:r>
                        <a:rPr lang="hu-HU" sz="600">
                          <a:effectLst/>
                        </a:rPr>
                        <a:t> </a:t>
                      </a:r>
                      <a:endParaRPr lang="hu-H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50" marR="5750" marT="5750" marB="5750" anchor="ctr"/>
                </a:tc>
                <a:tc>
                  <a:txBody>
                    <a:bodyPr/>
                    <a:lstStyle/>
                    <a:p>
                      <a:r>
                        <a:rPr lang="hu-HU" sz="800" u="sng">
                          <a:effectLst/>
                        </a:rPr>
                        <a:t>Eigikalama</a:t>
                      </a:r>
                      <a:r>
                        <a:rPr lang="hu-HU" sz="800">
                          <a:effectLst/>
                        </a:rPr>
                        <a:t> = temple of Lugal-Marada = that of Marad</a:t>
                      </a:r>
                      <a:endParaRPr lang="hu-H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50" marR="5750" marT="5750" marB="5750" anchor="ctr"/>
                </a:tc>
                <a:extLst>
                  <a:ext uri="{0D108BD9-81ED-4DB2-BD59-A6C34878D82A}">
                    <a16:rowId xmlns:a16="http://schemas.microsoft.com/office/drawing/2014/main" val="153133473"/>
                  </a:ext>
                </a:extLst>
              </a:tr>
              <a:tr h="3116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800" u="sng">
                          <a:effectLst/>
                        </a:rPr>
                        <a:t>o i 13 </a:t>
                      </a:r>
                      <a:endParaRPr lang="hu-H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50" marR="5750" marT="5750" marB="575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800">
                          <a:effectLst/>
                        </a:rPr>
                        <a:t>[...] </a:t>
                      </a:r>
                      <a:endParaRPr lang="hu-H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50" marR="5750" marT="5750" marB="575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800" u="sng">
                          <a:effectLst/>
                        </a:rPr>
                        <a:t>E₂</a:t>
                      </a:r>
                      <a:r>
                        <a:rPr lang="hu-HU" sz="800">
                          <a:effectLst/>
                        </a:rPr>
                        <a:t> </a:t>
                      </a:r>
                      <a:r>
                        <a:rPr lang="hu-HU" sz="800" u="sng">
                          <a:effectLst/>
                        </a:rPr>
                        <a:t>AN.GAL</a:t>
                      </a:r>
                      <a:r>
                        <a:rPr lang="hu-HU" sz="800">
                          <a:effectLst/>
                        </a:rPr>
                        <a:t> </a:t>
                      </a:r>
                      <a:endParaRPr lang="hu-H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50" marR="5750" marT="5750" marB="5750" anchor="ctr"/>
                </a:tc>
                <a:tc>
                  <a:txBody>
                    <a:bodyPr/>
                    <a:lstStyle/>
                    <a:p>
                      <a:r>
                        <a:rPr lang="hu-HU" sz="600" u="sng">
                          <a:effectLst/>
                        </a:rPr>
                        <a:t>ša₂</a:t>
                      </a:r>
                      <a:r>
                        <a:rPr lang="hu-HU" sz="600">
                          <a:effectLst/>
                        </a:rPr>
                        <a:t> </a:t>
                      </a:r>
                      <a:r>
                        <a:rPr lang="hu-HU" sz="600" u="sng">
                          <a:effectLst/>
                        </a:rPr>
                        <a:t>⸢BAD₃⸣.[AN</a:t>
                      </a:r>
                      <a:r>
                        <a:rPr lang="hu-HU" sz="600" u="sng" baseline="30000">
                          <a:effectLst/>
                        </a:rPr>
                        <a:t>ki</a:t>
                      </a:r>
                      <a:r>
                        <a:rPr lang="hu-HU" sz="600" u="sng">
                          <a:effectLst/>
                        </a:rPr>
                        <a:t>]</a:t>
                      </a:r>
                      <a:r>
                        <a:rPr lang="hu-HU" sz="600">
                          <a:effectLst/>
                        </a:rPr>
                        <a:t> </a:t>
                      </a:r>
                      <a:endParaRPr lang="hu-H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50" marR="5750" marT="5750" marB="5750" anchor="ctr"/>
                </a:tc>
                <a:tc>
                  <a:txBody>
                    <a:bodyPr/>
                    <a:lstStyle/>
                    <a:p>
                      <a:r>
                        <a:rPr lang="hu-HU" sz="800" u="sng">
                          <a:effectLst/>
                        </a:rPr>
                        <a:t>Edimgalkalama</a:t>
                      </a:r>
                      <a:r>
                        <a:rPr lang="hu-HU" sz="800">
                          <a:effectLst/>
                        </a:rPr>
                        <a:t> = temple of Ištaran = that of Der</a:t>
                      </a:r>
                      <a:endParaRPr lang="hu-H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50" marR="5750" marT="5750" marB="5750" anchor="ctr"/>
                </a:tc>
                <a:extLst>
                  <a:ext uri="{0D108BD9-81ED-4DB2-BD59-A6C34878D82A}">
                    <a16:rowId xmlns:a16="http://schemas.microsoft.com/office/drawing/2014/main" val="876121685"/>
                  </a:ext>
                </a:extLst>
              </a:tr>
              <a:tr h="16328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800" u="sng">
                          <a:effectLst/>
                        </a:rPr>
                        <a:t>o i 14 </a:t>
                      </a:r>
                      <a:endParaRPr lang="hu-H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50" marR="5750" marT="5750" marB="575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800">
                          <a:effectLst/>
                        </a:rPr>
                        <a:t>[...] </a:t>
                      </a:r>
                      <a:endParaRPr lang="hu-H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50" marR="5750" marT="5750" marB="575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800">
                          <a:effectLst/>
                        </a:rPr>
                        <a:t>[...] </a:t>
                      </a:r>
                      <a:endParaRPr lang="hu-H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50" marR="5750" marT="5750" marB="5750" anchor="ctr"/>
                </a:tc>
                <a:tc>
                  <a:txBody>
                    <a:bodyPr/>
                    <a:lstStyle/>
                    <a:p>
                      <a:r>
                        <a:rPr lang="hu-HU" sz="600">
                          <a:effectLst/>
                        </a:rPr>
                        <a:t>⸢x⸣-[...] </a:t>
                      </a:r>
                      <a:endParaRPr lang="hu-H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50" marR="5750" marT="5750" marB="575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600">
                          <a:effectLst/>
                        </a:rPr>
                        <a:t> </a:t>
                      </a:r>
                      <a:endParaRPr lang="hu-H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50" marR="5750" marT="5750" marB="5750" anchor="ctr"/>
                </a:tc>
                <a:extLst>
                  <a:ext uri="{0D108BD9-81ED-4DB2-BD59-A6C34878D82A}">
                    <a16:rowId xmlns:a16="http://schemas.microsoft.com/office/drawing/2014/main" val="1308606757"/>
                  </a:ext>
                </a:extLst>
              </a:tr>
              <a:tr h="16328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800" dirty="0">
                          <a:effectLst/>
                        </a:rPr>
                        <a:t> </a:t>
                      </a:r>
                      <a:endParaRPr lang="hu-H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50" marR="5750" marT="5750" marB="5750" anchor="ctr"/>
                </a:tc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800">
                          <a:effectLst/>
                        </a:rPr>
                        <a:t>(rest of column missing)</a:t>
                      </a:r>
                      <a:endParaRPr lang="hu-H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50" marR="5750" marT="5750" marB="5750" anchor="ctr"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600" dirty="0">
                          <a:effectLst/>
                        </a:rPr>
                        <a:t> </a:t>
                      </a:r>
                      <a:endParaRPr lang="hu-H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50" marR="5750" marT="5750" marB="5750" anchor="ctr"/>
                </a:tc>
                <a:extLst>
                  <a:ext uri="{0D108BD9-81ED-4DB2-BD59-A6C34878D82A}">
                    <a16:rowId xmlns:a16="http://schemas.microsoft.com/office/drawing/2014/main" val="15361364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6476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hu-HU" dirty="0" err="1"/>
              <a:t>Namburbi</a:t>
            </a:r>
            <a:r>
              <a:rPr lang="hu-HU" dirty="0"/>
              <a:t> rituálé a halotti szellem elhárítására 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79512" y="1484784"/>
            <a:ext cx="8784976" cy="5112568"/>
          </a:xfrm>
        </p:spPr>
        <p:txBody>
          <a:bodyPr>
            <a:normAutofit fontScale="70000" lnSpcReduction="20000"/>
          </a:bodyPr>
          <a:lstStyle/>
          <a:p>
            <a:r>
              <a:rPr lang="hu-HU" dirty="0"/>
              <a:t>Ha halotti szellem kiabál valakinek a házában, (valaki) meg fog halni (annak) az embernek a házában. Ha a gonoszság megjelenik valakinek a házában, (akkor) azért, hogy az a gonoszság az emberhez és a házához ne közeledjen,</a:t>
            </a:r>
            <a:r>
              <a:rPr lang="hu-HU" baseline="30000" dirty="0"/>
              <a:t>(1)</a:t>
            </a:r>
            <a:endParaRPr lang="hu-HU" dirty="0"/>
          </a:p>
          <a:p>
            <a:r>
              <a:rPr lang="hu-HU" dirty="0"/>
              <a:t>mutasson be (a páciens) délután </a:t>
            </a:r>
            <a:r>
              <a:rPr lang="hu-HU" i="1" dirty="0" err="1"/>
              <a:t>merdītu</a:t>
            </a:r>
            <a:r>
              <a:rPr lang="hu-HU" dirty="0" err="1"/>
              <a:t>-áldozatot</a:t>
            </a:r>
            <a:r>
              <a:rPr lang="hu-HU" dirty="0"/>
              <a:t> </a:t>
            </a:r>
            <a:r>
              <a:rPr lang="hu-HU" dirty="0" err="1"/>
              <a:t>Samasnak</a:t>
            </a:r>
            <a:r>
              <a:rPr lang="hu-HU" dirty="0"/>
              <a:t>. Reggel (a következő napon) a pusztában egy elhagyatott helyen, tisztítsd meg a földet, hints (a földre) tiszta vizet, </a:t>
            </a:r>
            <a:r>
              <a:rPr lang="hu-HU" dirty="0" err="1"/>
              <a:t>Samas</a:t>
            </a:r>
            <a:r>
              <a:rPr lang="hu-HU" dirty="0"/>
              <a:t> elé állíts oltárt, kétszer 3 porció</a:t>
            </a:r>
          </a:p>
          <a:p>
            <a:r>
              <a:rPr lang="hu-HU" i="1" dirty="0" err="1"/>
              <a:t>isqūqu</a:t>
            </a:r>
            <a:r>
              <a:rPr lang="hu-HU" dirty="0" err="1"/>
              <a:t>-lisztet</a:t>
            </a:r>
            <a:r>
              <a:rPr lang="hu-HU" dirty="0"/>
              <a:t> helyezz (az oltárra), helyezz el (az oltáron) datolyát és </a:t>
            </a:r>
            <a:r>
              <a:rPr lang="hu-HU" i="1" dirty="0" err="1"/>
              <a:t>šasqû</a:t>
            </a:r>
            <a:r>
              <a:rPr lang="hu-HU" dirty="0" err="1"/>
              <a:t>-gabonát</a:t>
            </a:r>
            <a:r>
              <a:rPr lang="hu-HU" dirty="0"/>
              <a:t>, rakj (az oltárra) mézzel és vajjal (készített) </a:t>
            </a:r>
            <a:r>
              <a:rPr lang="hu-HU" i="1" dirty="0" err="1"/>
              <a:t>mersu</a:t>
            </a:r>
            <a:r>
              <a:rPr lang="hu-HU" dirty="0" err="1"/>
              <a:t>-kalácsot</a:t>
            </a:r>
            <a:r>
              <a:rPr lang="hu-HU" dirty="0"/>
              <a:t>, állíts fel egy </a:t>
            </a:r>
            <a:r>
              <a:rPr lang="hu-HU" i="1" dirty="0" err="1"/>
              <a:t>adagurru</a:t>
            </a:r>
            <a:r>
              <a:rPr lang="hu-HU" dirty="0" err="1"/>
              <a:t>-edényt</a:t>
            </a:r>
            <a:r>
              <a:rPr lang="hu-HU" dirty="0"/>
              <a:t> (és) szúrj le egy nyilat (a földbe).</a:t>
            </a:r>
          </a:p>
          <a:p>
            <a:r>
              <a:rPr lang="hu-HU" dirty="0"/>
              <a:t>Állíts fel egy </a:t>
            </a:r>
            <a:r>
              <a:rPr lang="hu-HU" i="1" dirty="0" err="1"/>
              <a:t>burāšu</a:t>
            </a:r>
            <a:r>
              <a:rPr lang="hu-HU" dirty="0" err="1"/>
              <a:t>-aromát</a:t>
            </a:r>
            <a:r>
              <a:rPr lang="hu-HU" dirty="0"/>
              <a:t> (égető) füstölőt (és) végezz </a:t>
            </a:r>
            <a:r>
              <a:rPr lang="hu-HU" dirty="0" err="1"/>
              <a:t>libációs</a:t>
            </a:r>
            <a:r>
              <a:rPr lang="hu-HU" dirty="0"/>
              <a:t> áldozatot elsőrangú sörrel. Az (oltár) jobb oldalára, a nyugati irány árnyékában szórj […] és önts […], végezz </a:t>
            </a:r>
            <a:r>
              <a:rPr lang="hu-HU" dirty="0" err="1"/>
              <a:t>libációs</a:t>
            </a:r>
            <a:r>
              <a:rPr lang="hu-HU" dirty="0"/>
              <a:t> áldozatot pirított gabonából (készített) sörrel!</a:t>
            </a:r>
          </a:p>
          <a:p>
            <a:r>
              <a:rPr lang="hu-HU" dirty="0"/>
              <a:t>Mond a következőt: „A kiabáló halotti szellem gonoszsága ne közeledjen a házamhoz!”</a:t>
            </a:r>
            <a:r>
              <a:rPr lang="hu-HU" baseline="30000" dirty="0"/>
              <a:t> (15)</a:t>
            </a:r>
            <a:endParaRPr lang="hu-HU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3528" y="0"/>
            <a:ext cx="8640960" cy="692696"/>
          </a:xfrm>
        </p:spPr>
        <p:txBody>
          <a:bodyPr>
            <a:noAutofit/>
          </a:bodyPr>
          <a:lstStyle/>
          <a:p>
            <a:r>
              <a:rPr lang="hu-HU" sz="3600" dirty="0"/>
              <a:t>Részlet a Gonosz </a:t>
            </a:r>
            <a:r>
              <a:rPr lang="hu-HU" sz="3600" dirty="0" err="1"/>
              <a:t>Utukkú-démon</a:t>
            </a:r>
            <a:r>
              <a:rPr lang="hu-HU" sz="3600" dirty="0"/>
              <a:t> sorozatból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hu-HU" sz="2000" dirty="0"/>
              <a:t>Bizony gonosz vagy, bizony gonosz vagy,</a:t>
            </a:r>
            <a:r>
              <a:rPr lang="hu-HU" sz="2000" baseline="30000" dirty="0"/>
              <a:t>(1) </a:t>
            </a:r>
            <a:r>
              <a:rPr lang="hu-HU" sz="2000" dirty="0" err="1"/>
              <a:t>Alú-démon</a:t>
            </a:r>
            <a:r>
              <a:rPr lang="hu-HU" sz="2000" dirty="0"/>
              <a:t> bizony gonosz vagy. </a:t>
            </a:r>
            <a:r>
              <a:rPr lang="hu-HU" sz="2000" i="1" dirty="0" err="1"/>
              <a:t>ditto</a:t>
            </a:r>
            <a:r>
              <a:rPr lang="hu-HU" sz="2000" dirty="0"/>
              <a:t> aki az emberre omló falként pusztítasz, </a:t>
            </a:r>
            <a:r>
              <a:rPr lang="hu-HU" sz="2000" i="1" dirty="0" err="1"/>
              <a:t>ditto</a:t>
            </a:r>
            <a:r>
              <a:rPr lang="hu-HU" sz="2000" dirty="0"/>
              <a:t> a szájat betömöd, a lábakat megkötözöd. </a:t>
            </a:r>
            <a:r>
              <a:rPr lang="hu-HU" sz="2000" i="1" dirty="0" err="1"/>
              <a:t>ditto</a:t>
            </a:r>
            <a:r>
              <a:rPr lang="hu-HU" sz="2000" dirty="0"/>
              <a:t> aki nem beszél,</a:t>
            </a:r>
            <a:r>
              <a:rPr lang="hu-HU" sz="2000" baseline="30000" dirty="0"/>
              <a:t>(5) </a:t>
            </a:r>
            <a:r>
              <a:rPr lang="hu-HU" sz="2000" i="1" dirty="0" err="1"/>
              <a:t>ditto</a:t>
            </a:r>
            <a:r>
              <a:rPr lang="hu-HU" sz="2000" dirty="0"/>
              <a:t> akinek felismerhetetlen az alakja, </a:t>
            </a:r>
            <a:r>
              <a:rPr lang="hu-HU" sz="2000" i="1" dirty="0" err="1"/>
              <a:t>ditto</a:t>
            </a:r>
            <a:r>
              <a:rPr lang="hu-HU" sz="2000" dirty="0"/>
              <a:t> akinek nincs füle (azaz aki nem hall), </a:t>
            </a:r>
            <a:r>
              <a:rPr lang="hu-HU" sz="2000" i="1" dirty="0" err="1"/>
              <a:t>ditto</a:t>
            </a:r>
            <a:r>
              <a:rPr lang="hu-HU" sz="2000" dirty="0"/>
              <a:t> aki arctalan, </a:t>
            </a:r>
            <a:r>
              <a:rPr lang="hu-HU" sz="2000" i="1" dirty="0" err="1"/>
              <a:t>ditto</a:t>
            </a:r>
            <a:r>
              <a:rPr lang="hu-HU" sz="2000" dirty="0"/>
              <a:t> aki a nappali fényben nem látható, </a:t>
            </a:r>
            <a:r>
              <a:rPr lang="hu-HU" sz="2000" i="1" dirty="0" err="1"/>
              <a:t>ditto</a:t>
            </a:r>
            <a:r>
              <a:rPr lang="hu-HU" sz="2000" dirty="0"/>
              <a:t> aki rossz álommal töltöd el az éjszakai ágyán fekvő embert,</a:t>
            </a:r>
            <a:r>
              <a:rPr lang="hu-HU" sz="2000" baseline="30000" dirty="0"/>
              <a:t>(10) </a:t>
            </a:r>
            <a:r>
              <a:rPr lang="hu-HU" sz="2000" i="1" dirty="0" err="1"/>
              <a:t>ditto</a:t>
            </a:r>
            <a:r>
              <a:rPr lang="hu-HU" sz="2000" dirty="0"/>
              <a:t> aki az álom elrablója, aki kész (annak) elrablására, </a:t>
            </a:r>
            <a:r>
              <a:rPr lang="hu-HU" sz="2000" i="1" dirty="0" err="1"/>
              <a:t>ditto</a:t>
            </a:r>
            <a:r>
              <a:rPr lang="hu-HU" sz="2000" dirty="0"/>
              <a:t> az éjszaka vándora, aki tisztátalan kezét nem tisztítja meg, </a:t>
            </a:r>
            <a:r>
              <a:rPr lang="hu-HU" sz="2000" i="1" dirty="0" err="1"/>
              <a:t>ditto</a:t>
            </a:r>
            <a:r>
              <a:rPr lang="hu-HU" sz="2000" dirty="0"/>
              <a:t> aki az áldozatára lesve vadszamárként száguld, </a:t>
            </a:r>
            <a:r>
              <a:rPr lang="hu-HU" sz="2000" i="1" dirty="0" err="1"/>
              <a:t>ditto</a:t>
            </a:r>
            <a:r>
              <a:rPr lang="hu-HU" sz="2000" dirty="0"/>
              <a:t> aki nem ismeri az áldozati felajánlást, akinek nem áldoznak pirított gabonát, </a:t>
            </a:r>
            <a:r>
              <a:rPr lang="hu-HU" sz="2000" i="1" dirty="0" err="1"/>
              <a:t>ditto</a:t>
            </a:r>
            <a:r>
              <a:rPr lang="hu-HU" sz="2000" dirty="0"/>
              <a:t> aki hajóként suhan,</a:t>
            </a:r>
            <a:r>
              <a:rPr lang="hu-HU" sz="2000" baseline="30000" dirty="0"/>
              <a:t>(15) </a:t>
            </a:r>
            <a:r>
              <a:rPr lang="hu-HU" sz="2000" i="1" dirty="0" err="1"/>
              <a:t>ditto</a:t>
            </a:r>
            <a:r>
              <a:rPr lang="hu-HU" sz="2000" dirty="0"/>
              <a:t> aki fekvőhelyként nyúlik el, </a:t>
            </a:r>
            <a:r>
              <a:rPr lang="hu-HU" sz="2000" i="1" dirty="0" err="1"/>
              <a:t>ditto</a:t>
            </a:r>
            <a:r>
              <a:rPr lang="hu-HU" sz="2000" dirty="0"/>
              <a:t> aki rossz álomként hajszolja (a pácienst), </a:t>
            </a:r>
            <a:r>
              <a:rPr lang="hu-HU" sz="2000" i="1" dirty="0" err="1"/>
              <a:t>ditto</a:t>
            </a:r>
            <a:r>
              <a:rPr lang="hu-HU" sz="2000" dirty="0"/>
              <a:t> aki úgy repül, mint éjszaka a denevér a barlangban, </a:t>
            </a:r>
            <a:r>
              <a:rPr lang="hu-HU" sz="2000" dirty="0" err="1"/>
              <a:t>ditto</a:t>
            </a:r>
            <a:r>
              <a:rPr lang="hu-HU" sz="2000" dirty="0"/>
              <a:t> aki éjszaka úgy repül, mint a madár a sötétben, </a:t>
            </a:r>
            <a:r>
              <a:rPr lang="hu-HU" sz="2000" i="1" dirty="0" err="1"/>
              <a:t>ditto</a:t>
            </a:r>
            <a:r>
              <a:rPr lang="hu-HU" sz="2000" dirty="0"/>
              <a:t> aki lepelként borul az emberre,</a:t>
            </a:r>
            <a:r>
              <a:rPr lang="hu-HU" sz="2000" baseline="30000" dirty="0"/>
              <a:t>(20) </a:t>
            </a:r>
            <a:r>
              <a:rPr lang="hu-HU" sz="2000" i="1" dirty="0" err="1"/>
              <a:t>ditto</a:t>
            </a:r>
            <a:r>
              <a:rPr lang="hu-HU" sz="2000" dirty="0"/>
              <a:t> aki hálóként hullik az emberre, </a:t>
            </a:r>
            <a:r>
              <a:rPr lang="hu-HU" sz="2000" i="1" dirty="0" err="1"/>
              <a:t>ditto</a:t>
            </a:r>
            <a:r>
              <a:rPr lang="hu-HU" sz="2000" dirty="0"/>
              <a:t> aki láthatatlan, mint az éjszaka, </a:t>
            </a:r>
            <a:r>
              <a:rPr lang="hu-HU" sz="2000" i="1" dirty="0" err="1"/>
              <a:t>ditto</a:t>
            </a:r>
            <a:r>
              <a:rPr lang="hu-HU" sz="2000" dirty="0"/>
              <a:t> aki mint a városi róka csendesen oson. </a:t>
            </a:r>
          </a:p>
          <a:p>
            <a:pPr>
              <a:buNone/>
            </a:pPr>
            <a:r>
              <a:rPr lang="hu-HU" sz="2000" dirty="0"/>
              <a:t>Én vagyok a ráolvasó-pap, a </a:t>
            </a:r>
            <a:r>
              <a:rPr lang="hu-HU" sz="2000" i="1" dirty="0" err="1"/>
              <a:t>šangamahhu</a:t>
            </a:r>
            <a:r>
              <a:rPr lang="hu-HU" sz="2000" dirty="0" err="1"/>
              <a:t>-pap</a:t>
            </a:r>
            <a:r>
              <a:rPr lang="hu-HU" sz="2000" dirty="0"/>
              <a:t>, </a:t>
            </a:r>
            <a:r>
              <a:rPr lang="hu-HU" sz="2000" dirty="0" err="1"/>
              <a:t>Eridu</a:t>
            </a:r>
            <a:r>
              <a:rPr lang="hu-HU" sz="2000" dirty="0"/>
              <a:t> rítusainak megtisztítója. Én vagyok a követ, az </a:t>
            </a:r>
            <a:r>
              <a:rPr lang="hu-HU" sz="2000" dirty="0" err="1"/>
              <a:t>Ea</a:t>
            </a:r>
            <a:r>
              <a:rPr lang="hu-HU" sz="2000" dirty="0"/>
              <a:t> isten előtt járó,</a:t>
            </a:r>
            <a:r>
              <a:rPr lang="hu-HU" sz="2000" baseline="30000" dirty="0"/>
              <a:t>(25) </a:t>
            </a:r>
            <a:r>
              <a:rPr lang="hu-HU" sz="2000" dirty="0" err="1"/>
              <a:t>Marduk</a:t>
            </a:r>
            <a:r>
              <a:rPr lang="hu-HU" sz="2000" dirty="0"/>
              <a:t> követe vagyok, a bölcs ráolvasó-pap, </a:t>
            </a:r>
            <a:r>
              <a:rPr lang="hu-HU" sz="2000" dirty="0" err="1"/>
              <a:t>Ea</a:t>
            </a:r>
            <a:r>
              <a:rPr lang="hu-HU" sz="2000" dirty="0"/>
              <a:t> elsőszülöttje. </a:t>
            </a:r>
            <a:r>
              <a:rPr lang="hu-HU" sz="2000" dirty="0" err="1"/>
              <a:t>Eridu</a:t>
            </a:r>
            <a:r>
              <a:rPr lang="hu-HU" sz="2000" dirty="0"/>
              <a:t> ráolvasó-papja vagyok, aki az ő (azaz </a:t>
            </a:r>
            <a:r>
              <a:rPr lang="hu-HU" sz="2000" dirty="0" err="1"/>
              <a:t>Enki</a:t>
            </a:r>
            <a:r>
              <a:rPr lang="hu-HU" sz="2000" dirty="0"/>
              <a:t>) ráolvasásának mestere.</a:t>
            </a:r>
          </a:p>
          <a:p>
            <a:pPr>
              <a:buNone/>
            </a:pPr>
            <a:r>
              <a:rPr lang="hu-HU" sz="2000" dirty="0"/>
              <a:t>Távozz el tőlem gonosz </a:t>
            </a:r>
            <a:r>
              <a:rPr lang="hu-HU" sz="2000" dirty="0" err="1"/>
              <a:t>Alú-démon</a:t>
            </a:r>
            <a:r>
              <a:rPr lang="hu-HU" sz="2000" dirty="0"/>
              <a:t>, fordulj vissza! Sztyeppe-lakó menj a pusztaságba! </a:t>
            </a:r>
            <a:r>
              <a:rPr lang="hu-HU" sz="2000" dirty="0" err="1"/>
              <a:t>Ea</a:t>
            </a:r>
            <a:r>
              <a:rPr lang="hu-HU" sz="2000" dirty="0"/>
              <a:t>, a hatalmas úr küldött engem,</a:t>
            </a:r>
            <a:r>
              <a:rPr lang="hu-HU" sz="2000" baseline="30000" dirty="0"/>
              <a:t>(30) </a:t>
            </a:r>
            <a:r>
              <a:rPr lang="hu-HU" sz="2000" dirty="0"/>
              <a:t>ráolvasásait az én szám számára alkalmassá tette, ő adta a kezembe a tiszta rítusok hét füstölőjét. A jobbomban tartottam a hollót, az istenek hírnök madarát, a sólymot, a nemes madarat pedig a balomból a te  gonosz arcod felé irányítottam. Félelmetes vörös színű öltözékbe burkolóztam veled szemben,</a:t>
            </a:r>
            <a:r>
              <a:rPr lang="hu-HU" sz="2000" baseline="30000" dirty="0"/>
              <a:t>(35) </a:t>
            </a:r>
            <a:r>
              <a:rPr lang="hu-HU" sz="2000" dirty="0"/>
              <a:t>tiszta testemet vörös színű ruhába, félelmet sugárzó ruhába öltöztettem ellened.</a:t>
            </a:r>
          </a:p>
          <a:p>
            <a:pPr>
              <a:buNone/>
            </a:pPr>
            <a:r>
              <a:rPr lang="hu-HU" sz="2000" dirty="0"/>
              <a:t>Az ajtó szemöldökfájára egeret akasztottam, </a:t>
            </a:r>
            <a:r>
              <a:rPr lang="hu-HU" sz="2000" i="1" dirty="0" err="1"/>
              <a:t>baltu</a:t>
            </a:r>
            <a:r>
              <a:rPr lang="hu-HU" sz="2000" dirty="0" err="1"/>
              <a:t>-cserje</a:t>
            </a:r>
            <a:r>
              <a:rPr lang="hu-HU" sz="2000" dirty="0"/>
              <a:t> egyik hajtását agyagszögre akasztottam. A testedet korbáccsal hervasztottam, ahogy az elbitangolt szamár (esetében).</a:t>
            </a:r>
          </a:p>
          <a:p>
            <a:pPr>
              <a:buNone/>
            </a:pPr>
            <a:r>
              <a:rPr lang="hu-HU" sz="2000" dirty="0"/>
              <a:t>Távozz gonosz </a:t>
            </a:r>
            <a:r>
              <a:rPr lang="hu-HU" sz="2000" dirty="0" err="1"/>
              <a:t>Utukkú-démon</a:t>
            </a:r>
            <a:r>
              <a:rPr lang="hu-HU" sz="2000" dirty="0"/>
              <a:t>, tűnj el gonosz </a:t>
            </a:r>
            <a:r>
              <a:rPr lang="hu-HU" sz="2000" i="1" dirty="0" err="1"/>
              <a:t>alû</a:t>
            </a:r>
            <a:r>
              <a:rPr lang="hu-HU" sz="2000" dirty="0"/>
              <a:t> démon!</a:t>
            </a:r>
            <a:r>
              <a:rPr lang="hu-HU" sz="2000" baseline="30000" dirty="0"/>
              <a:t>(40) </a:t>
            </a:r>
            <a:r>
              <a:rPr lang="hu-HU" sz="2000" dirty="0"/>
              <a:t>Tűnj el gonosz </a:t>
            </a:r>
            <a:r>
              <a:rPr lang="hu-HU" sz="2000" dirty="0" err="1"/>
              <a:t>Alú-démon</a:t>
            </a:r>
            <a:r>
              <a:rPr lang="hu-HU" sz="2000" dirty="0"/>
              <a:t> a  védőistenének fia (azaz a páciens) testéből! A ház istenének szentélyében ne álldogálj, ne tartózkodj ott, A ház sarkában ne álldogálj, ne tartózkodj ott! Bizony én állok a szentélyben és te nem tudsz beszélni, Bizony én állok a ház sarkában és te nem tudsz beszélni,</a:t>
            </a:r>
            <a:r>
              <a:rPr lang="hu-HU" sz="2000" baseline="30000" dirty="0"/>
              <a:t>(45) </a:t>
            </a:r>
            <a:r>
              <a:rPr lang="hu-HU" sz="2000" dirty="0"/>
              <a:t>Bizony én állok a ház szögletében és te nem tudsz beszélni. Távozz el messze gonosz </a:t>
            </a:r>
            <a:r>
              <a:rPr lang="hu-HU" sz="2000" dirty="0" err="1"/>
              <a:t>Utukkú-démon</a:t>
            </a:r>
            <a:r>
              <a:rPr lang="hu-HU" sz="2000" dirty="0"/>
              <a:t>, </a:t>
            </a:r>
            <a:r>
              <a:rPr lang="hu-HU" sz="2000" dirty="0" err="1"/>
              <a:t>gonosz</a:t>
            </a:r>
            <a:r>
              <a:rPr lang="hu-HU" sz="2000" dirty="0"/>
              <a:t> </a:t>
            </a:r>
            <a:r>
              <a:rPr lang="hu-HU" sz="2000" dirty="0" err="1"/>
              <a:t>Alú-démon</a:t>
            </a:r>
            <a:r>
              <a:rPr lang="hu-HU" sz="2000" dirty="0"/>
              <a:t> menj a pusztába! A te lakóhelyed elzárt hely, a székhelyed elhagyott, puszta ház.</a:t>
            </a:r>
            <a:r>
              <a:rPr lang="hu-HU" sz="2000" baseline="30000" dirty="0"/>
              <a:t>(50) </a:t>
            </a:r>
            <a:r>
              <a:rPr lang="hu-HU" sz="2000" dirty="0"/>
              <a:t>Távozz el tőlem!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D06863A-7D2E-4767-AB61-7CAD922CD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Pazuzu</a:t>
            </a:r>
            <a:endParaRPr lang="hu-HU" dirty="0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02834479-CC25-4213-863F-16785186BA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74" y="1916832"/>
            <a:ext cx="3017309" cy="4525963"/>
          </a:xfrm>
        </p:spPr>
      </p:pic>
      <p:pic>
        <p:nvPicPr>
          <p:cNvPr id="1028" name="Picture 4" descr="Képtalálat a következőre: „Pazuzu head”">
            <a:extLst>
              <a:ext uri="{FF2B5EF4-FFF2-40B4-BE49-F238E27FC236}">
                <a16:creationId xmlns:a16="http://schemas.microsoft.com/office/drawing/2014/main" id="{66A17481-39DA-4A90-B8FC-B79CC0C83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494168"/>
            <a:ext cx="2692145" cy="2692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FA411CFA-67F8-47AF-B02D-F69DAA4487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900" y="479755"/>
            <a:ext cx="2247900" cy="2028825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D60A1FB3-FB01-4F2D-91D1-07422D0D23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177" y="2713697"/>
            <a:ext cx="2320503" cy="3933056"/>
          </a:xfrm>
          <a:prstGeom prst="rect">
            <a:avLst/>
          </a:prstGeom>
        </p:spPr>
      </p:pic>
      <p:pic>
        <p:nvPicPr>
          <p:cNvPr id="1032" name="Picture 8" descr="Képtalálat a következőre: „Pazuzu head”">
            <a:extLst>
              <a:ext uri="{FF2B5EF4-FFF2-40B4-BE49-F238E27FC236}">
                <a16:creationId xmlns:a16="http://schemas.microsoft.com/office/drawing/2014/main" id="{64992995-5220-4269-B51B-B75B349A8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48" y="4188988"/>
            <a:ext cx="1825384" cy="223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52174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308304" y="274638"/>
            <a:ext cx="1378496" cy="1143000"/>
          </a:xfrm>
        </p:spPr>
        <p:txBody>
          <a:bodyPr/>
          <a:lstStyle/>
          <a:p>
            <a:endParaRPr lang="hu-HU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0"/>
            <a:ext cx="5115670" cy="3725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artalom helye 3"/>
          <p:cNvSpPr>
            <a:spLocks noGrp="1"/>
          </p:cNvSpPr>
          <p:nvPr>
            <p:ph idx="1"/>
          </p:nvPr>
        </p:nvSpPr>
        <p:spPr>
          <a:xfrm>
            <a:off x="0" y="116632"/>
            <a:ext cx="4067944" cy="2836912"/>
          </a:xfrm>
        </p:spPr>
        <p:txBody>
          <a:bodyPr/>
          <a:lstStyle/>
          <a:p>
            <a:pPr marL="0" indent="0">
              <a:buNone/>
            </a:pPr>
            <a:r>
              <a:rPr lang="hu-HU" dirty="0"/>
              <a:t>1. típus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23" y="3429000"/>
            <a:ext cx="5578834" cy="340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76516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Picture 2" descr="Képtalálat a következ&amp;odblac;re: „Lamastu plaquet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345" y="548681"/>
            <a:ext cx="4965833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artalom helye 5"/>
          <p:cNvSpPr>
            <a:spLocks noGrp="1"/>
          </p:cNvSpPr>
          <p:nvPr>
            <p:ph idx="1"/>
          </p:nvPr>
        </p:nvSpPr>
        <p:spPr>
          <a:xfrm>
            <a:off x="4283968" y="4077072"/>
            <a:ext cx="4402832" cy="2049091"/>
          </a:xfrm>
        </p:spPr>
        <p:txBody>
          <a:bodyPr/>
          <a:lstStyle/>
          <a:p>
            <a:pPr marL="0" indent="0">
              <a:buNone/>
            </a:pPr>
            <a:r>
              <a:rPr lang="hu-HU" dirty="0"/>
              <a:t>2. típus</a:t>
            </a:r>
          </a:p>
        </p:txBody>
      </p:sp>
      <p:pic>
        <p:nvPicPr>
          <p:cNvPr id="2050" name="Picture 2" descr="http://cdli.ucla.edu/dl/tn_lineart/P369067_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2857500" cy="683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849016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8497" y="127099"/>
            <a:ext cx="3898776" cy="1612776"/>
          </a:xfrm>
        </p:spPr>
        <p:txBody>
          <a:bodyPr/>
          <a:lstStyle/>
          <a:p>
            <a:pPr marL="0" indent="0">
              <a:buNone/>
            </a:pPr>
            <a:r>
              <a:rPr lang="hu-HU" dirty="0"/>
              <a:t>3. típus</a:t>
            </a:r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27099"/>
            <a:ext cx="4423682" cy="6730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Kapcsolódó ké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386286"/>
            <a:ext cx="2880320" cy="4417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5277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err="1"/>
              <a:t>Lamaštu</a:t>
            </a:r>
            <a:r>
              <a:rPr lang="hu-HU" dirty="0"/>
              <a:t> amulett öntőforma </a:t>
            </a:r>
            <a:r>
              <a:rPr lang="hu-HU" dirty="0" err="1"/>
              <a:t>Aššurból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0808"/>
            <a:ext cx="8647342" cy="39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588266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Rajzolt </a:t>
            </a:r>
            <a:r>
              <a:rPr lang="hu-HU" dirty="0" err="1"/>
              <a:t>Lamaštu</a:t>
            </a:r>
            <a:r>
              <a:rPr lang="hu-HU" dirty="0"/>
              <a:t> amulett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hu-HU" dirty="0"/>
              <a:t>Amikor </a:t>
            </a:r>
            <a:r>
              <a:rPr lang="hu-HU" dirty="0" err="1"/>
              <a:t>Lamaštu</a:t>
            </a:r>
            <a:r>
              <a:rPr lang="hu-HU" dirty="0"/>
              <a:t> (elleni) rituálét végzel, rajzold </a:t>
            </a:r>
            <a:r>
              <a:rPr lang="hu-HU" dirty="0" err="1"/>
              <a:t>Anu</a:t>
            </a:r>
            <a:r>
              <a:rPr lang="hu-HU" dirty="0"/>
              <a:t> lányát (azaz </a:t>
            </a:r>
            <a:r>
              <a:rPr lang="hu-HU" dirty="0" err="1"/>
              <a:t>Lamaštut</a:t>
            </a:r>
            <a:r>
              <a:rPr lang="hu-HU" dirty="0"/>
              <a:t>) a (lakóház) ajtajának jobb és bal oldalára valamint a hálószoba felé (vezető) ajtóra. </a:t>
            </a:r>
            <a:r>
              <a:rPr lang="hu-HU" dirty="0" err="1"/>
              <a:t>Anu</a:t>
            </a:r>
            <a:r>
              <a:rPr lang="hu-HU" dirty="0"/>
              <a:t> lányának jobb és bal oldalára rajzolj kutyát, disznót, olajlámpást, skorpiót, szövőorsót, fésűt, tükröt, szamár alsó lábszárát, a kezeiben (pedig) tartson kígyókat. </a:t>
            </a:r>
          </a:p>
          <a:p>
            <a:pPr marL="0" indent="0">
              <a:buNone/>
            </a:pPr>
            <a:r>
              <a:rPr lang="hu-HU" dirty="0"/>
              <a:t>(III. tábla 1-7 sorai)</a:t>
            </a:r>
          </a:p>
        </p:txBody>
      </p:sp>
    </p:spTree>
    <p:extLst>
      <p:ext uri="{BB962C8B-B14F-4D97-AF65-F5344CB8AC3E}">
        <p14:creationId xmlns:p14="http://schemas.microsoft.com/office/powerpoint/2010/main" val="19924816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Cím 1">
            <a:extLst>
              <a:ext uri="{FF2B5EF4-FFF2-40B4-BE49-F238E27FC236}">
                <a16:creationId xmlns:a16="http://schemas.microsoft.com/office/drawing/2014/main" id="{5BCDDC6B-708B-449E-ADEE-50905F2C2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792162"/>
          </a:xfrm>
        </p:spPr>
        <p:txBody>
          <a:bodyPr/>
          <a:lstStyle/>
          <a:p>
            <a:r>
              <a:rPr lang="hu-HU" altLang="hu-HU"/>
              <a:t>Halál, halotti kultusz (Források)</a:t>
            </a:r>
          </a:p>
        </p:txBody>
      </p:sp>
      <p:sp>
        <p:nvSpPr>
          <p:cNvPr id="100355" name="Tartalom helye 2">
            <a:extLst>
              <a:ext uri="{FF2B5EF4-FFF2-40B4-BE49-F238E27FC236}">
                <a16:creationId xmlns:a16="http://schemas.microsoft.com/office/drawing/2014/main" id="{6FB04A86-8231-490D-A40D-2FAF7807EA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8" y="908050"/>
            <a:ext cx="8856662" cy="5834063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hu-HU" altLang="hu-HU"/>
              <a:t>Források: irodalmi szövegek az alvilág leírásával (Innin Alvilágjárása, Gilgames VII. tábla, Egy asszír herceg alvilágjárása, Gilgames halála, Ur-Namm,a halála, Nergal és Ereskigal), „funeary text” (pl. kalhu-i kiráyné sírokban), mágikus-bajelhárító szövege a halotti szellem támadása ellen.</a:t>
            </a:r>
          </a:p>
          <a:p>
            <a:pPr marL="0" indent="0">
              <a:buFontTx/>
              <a:buNone/>
            </a:pPr>
            <a:r>
              <a:rPr lang="hu-HU" altLang="hu-HU"/>
              <a:t>Régészeti források: királysírok (Ur, Assur, Kalhu), magánsírok lakóházakban (pl. Ur, Uruk, Assur) 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>
            <a:extLst>
              <a:ext uri="{FF2B5EF4-FFF2-40B4-BE49-F238E27FC236}">
                <a16:creationId xmlns:a16="http://schemas.microsoft.com/office/drawing/2014/main" id="{432F8E57-03F3-41DC-AB5D-46E2177722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30" y="3573016"/>
            <a:ext cx="2231195" cy="3253826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05B49F83-3215-431C-92E5-EC582EA3BE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134" y="3789040"/>
            <a:ext cx="4575002" cy="3037801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FF6D1DE0-C63A-4FC1-8C4A-6D9B39236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Ur-i királysírok 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8837604-0368-4F4F-AD6A-825388C2FD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314602"/>
          </a:xfrm>
        </p:spPr>
        <p:txBody>
          <a:bodyPr/>
          <a:lstStyle/>
          <a:p>
            <a:r>
              <a:rPr lang="hu-HU" dirty="0"/>
              <a:t>1922-1934 C. Leonard </a:t>
            </a:r>
            <a:r>
              <a:rPr lang="hu-HU" dirty="0" err="1"/>
              <a:t>Woolley</a:t>
            </a:r>
            <a:r>
              <a:rPr lang="hu-HU" dirty="0"/>
              <a:t>: </a:t>
            </a:r>
            <a:r>
              <a:rPr lang="en-US" dirty="0"/>
              <a:t>18</a:t>
            </a:r>
            <a:r>
              <a:rPr lang="hu-HU" dirty="0"/>
              <a:t>5</a:t>
            </a:r>
            <a:r>
              <a:rPr lang="en-US" dirty="0"/>
              <a:t>0 </a:t>
            </a:r>
            <a:r>
              <a:rPr lang="hu-HU" dirty="0"/>
              <a:t>sír, köztük </a:t>
            </a:r>
            <a:r>
              <a:rPr lang="en-US" dirty="0"/>
              <a:t>1</a:t>
            </a:r>
            <a:r>
              <a:rPr lang="hu-HU" dirty="0"/>
              <a:t>7</a:t>
            </a:r>
            <a:r>
              <a:rPr lang="en-US" dirty="0"/>
              <a:t> tombs </a:t>
            </a:r>
            <a:r>
              <a:rPr lang="hu-HU" dirty="0"/>
              <a:t>„királysír’</a:t>
            </a:r>
            <a:r>
              <a:rPr lang="en-US" dirty="0"/>
              <a:t>.</a:t>
            </a:r>
            <a:endParaRPr lang="hu-HU" dirty="0"/>
          </a:p>
          <a:p>
            <a:r>
              <a:rPr lang="hu-HU" dirty="0"/>
              <a:t>A sírok többsége 2600 körül</a:t>
            </a:r>
          </a:p>
          <a:p>
            <a:r>
              <a:rPr lang="hu-HU" i="1" dirty="0">
                <a:hlinkClick r:id="rId4"/>
              </a:rPr>
              <a:t>www.mesopotamia.co.uk/tombs/home_set.html</a:t>
            </a:r>
            <a:endParaRPr lang="hu-HU" dirty="0">
              <a:hlinkClick r:id="rId4"/>
            </a:endParaRPr>
          </a:p>
          <a:p>
            <a:r>
              <a:rPr lang="hu-HU" dirty="0"/>
              <a:t>A leletanyag a British Museumban</a:t>
            </a:r>
          </a:p>
        </p:txBody>
      </p:sp>
    </p:spTree>
    <p:extLst>
      <p:ext uri="{BB962C8B-B14F-4D97-AF65-F5344CB8AC3E}">
        <p14:creationId xmlns:p14="http://schemas.microsoft.com/office/powerpoint/2010/main" val="188952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txBody>
          <a:bodyPr>
            <a:normAutofit/>
          </a:bodyPr>
          <a:lstStyle/>
          <a:p>
            <a:r>
              <a:rPr lang="hu-HU" dirty="0"/>
              <a:t>A vallás és történelem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7504" y="1124744"/>
            <a:ext cx="8928992" cy="5733256"/>
          </a:xfrm>
        </p:spPr>
        <p:txBody>
          <a:bodyPr>
            <a:normAutofit fontScale="92500" lnSpcReduction="10000"/>
          </a:bodyPr>
          <a:lstStyle/>
          <a:p>
            <a:r>
              <a:rPr lang="hu-HU" dirty="0"/>
              <a:t>Kezdete: </a:t>
            </a:r>
            <a:r>
              <a:rPr lang="hu-HU" dirty="0" err="1"/>
              <a:t>Ubaid</a:t>
            </a:r>
            <a:r>
              <a:rPr lang="hu-HU" dirty="0"/>
              <a:t> (Kr.e. 5000-4000), illetve Uruk kortól (Kr.e. 4000-2900)</a:t>
            </a:r>
          </a:p>
          <a:p>
            <a:r>
              <a:rPr lang="hu-HU" dirty="0"/>
              <a:t>Vége: Kr.u. 2. század körül</a:t>
            </a:r>
          </a:p>
          <a:p>
            <a:r>
              <a:rPr lang="hu-HU" dirty="0"/>
              <a:t>Alapja: sumer és akkád vallási hagyományok</a:t>
            </a:r>
          </a:p>
          <a:p>
            <a:r>
              <a:rPr lang="hu-HU" dirty="0"/>
              <a:t>Babiloni és Asszír vallás (Kr.e. 20. századtól)</a:t>
            </a:r>
          </a:p>
          <a:p>
            <a:r>
              <a:rPr lang="hu-HU" dirty="0" err="1"/>
              <a:t>Amurrú</a:t>
            </a:r>
            <a:r>
              <a:rPr lang="hu-HU" dirty="0"/>
              <a:t> hatás (Kr.e. 21. századtól)</a:t>
            </a:r>
          </a:p>
          <a:p>
            <a:r>
              <a:rPr lang="hu-HU" dirty="0" err="1"/>
              <a:t>Hurri</a:t>
            </a:r>
            <a:r>
              <a:rPr lang="hu-HU" dirty="0"/>
              <a:t> hatás (Kr.e. 18. századtól)</a:t>
            </a:r>
          </a:p>
          <a:p>
            <a:r>
              <a:rPr lang="hu-HU" dirty="0"/>
              <a:t>Kassú hatás (Kr.e. 15. századtól)</a:t>
            </a:r>
          </a:p>
          <a:p>
            <a:r>
              <a:rPr lang="hu-HU" dirty="0"/>
              <a:t>Arámi hatás (Kr.e. 10. századtól)</a:t>
            </a:r>
          </a:p>
          <a:p>
            <a:r>
              <a:rPr lang="hu-HU" dirty="0"/>
              <a:t>Környező népek vallásai: </a:t>
            </a:r>
            <a:r>
              <a:rPr lang="hu-HU" dirty="0" err="1"/>
              <a:t>elámi</a:t>
            </a:r>
            <a:r>
              <a:rPr lang="hu-HU" dirty="0"/>
              <a:t> vallás, </a:t>
            </a:r>
            <a:r>
              <a:rPr lang="hu-HU" dirty="0" err="1"/>
              <a:t>urartui</a:t>
            </a:r>
            <a:r>
              <a:rPr lang="hu-HU" dirty="0"/>
              <a:t> </a:t>
            </a:r>
            <a:r>
              <a:rPr lang="hu-HU" dirty="0" err="1"/>
              <a:t>vallás</a:t>
            </a:r>
            <a:r>
              <a:rPr lang="hu-HU" dirty="0"/>
              <a:t>, perzsa vallás</a:t>
            </a:r>
          </a:p>
        </p:txBody>
      </p:sp>
    </p:spTree>
    <p:extLst>
      <p:ext uri="{BB962C8B-B14F-4D97-AF65-F5344CB8AC3E}">
        <p14:creationId xmlns:p14="http://schemas.microsoft.com/office/powerpoint/2010/main" val="38498696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47ABC21-7B43-42D1-8DC9-F43FF5693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Kalhu</a:t>
            </a:r>
            <a:r>
              <a:rPr lang="hu-HU" dirty="0"/>
              <a:t>-i királynősírok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056FE40-6605-45D7-ACA0-AB31268320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600200"/>
            <a:ext cx="8435280" cy="4983162"/>
          </a:xfrm>
        </p:spPr>
        <p:txBody>
          <a:bodyPr>
            <a:normAutofit fontScale="92500"/>
          </a:bodyPr>
          <a:lstStyle/>
          <a:p>
            <a:r>
              <a:rPr lang="hu-HU" dirty="0"/>
              <a:t>1988 április, </a:t>
            </a:r>
            <a:r>
              <a:rPr lang="en-US" dirty="0"/>
              <a:t>the Iraqi Department of Antiquities and Heritage</a:t>
            </a:r>
            <a:r>
              <a:rPr lang="hu-HU" dirty="0"/>
              <a:t>, ÉNY-i palota egyes helyiségeinek járószintje alatt, 4 sír</a:t>
            </a:r>
          </a:p>
          <a:p>
            <a:pPr lvl="1"/>
            <a:r>
              <a:rPr lang="hu-HU" dirty="0"/>
              <a:t>1 női holtest, nem azonosítható– </a:t>
            </a:r>
            <a:r>
              <a:rPr lang="hu-HU" dirty="0" err="1"/>
              <a:t>Tomb</a:t>
            </a:r>
            <a:r>
              <a:rPr lang="hu-HU" dirty="0"/>
              <a:t> 1</a:t>
            </a:r>
          </a:p>
          <a:p>
            <a:pPr lvl="1"/>
            <a:r>
              <a:rPr lang="en-US" dirty="0" err="1"/>
              <a:t>Yaba</a:t>
            </a:r>
            <a:r>
              <a:rPr lang="en-US" dirty="0"/>
              <a:t>, </a:t>
            </a:r>
            <a:r>
              <a:rPr lang="hu-HU" dirty="0"/>
              <a:t>III </a:t>
            </a:r>
            <a:r>
              <a:rPr lang="hu-HU" dirty="0" err="1"/>
              <a:t>Tukulti-apal-esarra</a:t>
            </a:r>
            <a:r>
              <a:rPr lang="hu-HU" dirty="0"/>
              <a:t> (</a:t>
            </a:r>
            <a:r>
              <a:rPr lang="en-US" dirty="0"/>
              <a:t>744-727</a:t>
            </a:r>
            <a:r>
              <a:rPr lang="hu-HU" dirty="0"/>
              <a:t>) felesége</a:t>
            </a:r>
            <a:r>
              <a:rPr lang="en-US" dirty="0"/>
              <a:t> </a:t>
            </a:r>
            <a:r>
              <a:rPr lang="hu-HU" dirty="0"/>
              <a:t>– </a:t>
            </a:r>
            <a:r>
              <a:rPr lang="hu-HU" dirty="0" err="1"/>
              <a:t>Tomb</a:t>
            </a:r>
            <a:r>
              <a:rPr lang="hu-HU" dirty="0"/>
              <a:t> 2</a:t>
            </a:r>
            <a:endParaRPr lang="en-US" dirty="0"/>
          </a:p>
          <a:p>
            <a:pPr lvl="1"/>
            <a:r>
              <a:rPr lang="en-US" dirty="0" err="1"/>
              <a:t>Banitu</a:t>
            </a:r>
            <a:r>
              <a:rPr lang="en-US" dirty="0"/>
              <a:t>, </a:t>
            </a:r>
            <a:r>
              <a:rPr lang="hu-HU" dirty="0"/>
              <a:t>V.</a:t>
            </a:r>
            <a:r>
              <a:rPr lang="en-US" dirty="0"/>
              <a:t> S</a:t>
            </a:r>
            <a:r>
              <a:rPr lang="hu-HU" dirty="0" err="1"/>
              <a:t>ulmánu-asaridu</a:t>
            </a:r>
            <a:r>
              <a:rPr lang="hu-HU" dirty="0"/>
              <a:t> (</a:t>
            </a:r>
            <a:r>
              <a:rPr lang="en-US" dirty="0"/>
              <a:t>726-722</a:t>
            </a:r>
            <a:r>
              <a:rPr lang="hu-HU" dirty="0"/>
              <a:t>) felesége</a:t>
            </a:r>
            <a:r>
              <a:rPr lang="en-US" dirty="0"/>
              <a:t> </a:t>
            </a:r>
            <a:r>
              <a:rPr lang="hu-HU" dirty="0"/>
              <a:t>– </a:t>
            </a:r>
            <a:r>
              <a:rPr lang="hu-HU" dirty="0" err="1"/>
              <a:t>Tomb</a:t>
            </a:r>
            <a:r>
              <a:rPr lang="hu-HU" dirty="0"/>
              <a:t> 2</a:t>
            </a:r>
            <a:endParaRPr lang="en-US" dirty="0"/>
          </a:p>
          <a:p>
            <a:pPr lvl="1"/>
            <a:r>
              <a:rPr lang="en-US" dirty="0" err="1"/>
              <a:t>Atalia</a:t>
            </a:r>
            <a:r>
              <a:rPr lang="hu-HU" dirty="0"/>
              <a:t> II. </a:t>
            </a:r>
            <a:r>
              <a:rPr lang="en-US" dirty="0"/>
              <a:t>Sar</a:t>
            </a:r>
            <a:r>
              <a:rPr lang="hu-HU" dirty="0" err="1"/>
              <a:t>rukín</a:t>
            </a:r>
            <a:r>
              <a:rPr lang="hu-HU" dirty="0"/>
              <a:t> (</a:t>
            </a:r>
            <a:r>
              <a:rPr lang="en-US" dirty="0"/>
              <a:t>721-705</a:t>
            </a:r>
            <a:r>
              <a:rPr lang="hu-HU" dirty="0"/>
              <a:t>) felesége – </a:t>
            </a:r>
            <a:r>
              <a:rPr lang="hu-HU" dirty="0" err="1"/>
              <a:t>Tomb</a:t>
            </a:r>
            <a:r>
              <a:rPr lang="hu-HU" dirty="0"/>
              <a:t> 2</a:t>
            </a:r>
          </a:p>
          <a:p>
            <a:pPr lvl="1"/>
            <a:r>
              <a:rPr lang="hu-HU" dirty="0" err="1"/>
              <a:t>Mullissu-mukannisat-Ninua</a:t>
            </a:r>
            <a:r>
              <a:rPr lang="hu-HU" dirty="0"/>
              <a:t>, II. Assur-</a:t>
            </a:r>
            <a:r>
              <a:rPr lang="hu-HU" dirty="0" err="1"/>
              <a:t>nászir</a:t>
            </a:r>
            <a:r>
              <a:rPr lang="hu-HU" dirty="0"/>
              <a:t>-</a:t>
            </a:r>
            <a:r>
              <a:rPr lang="hu-HU" dirty="0" err="1"/>
              <a:t>apli</a:t>
            </a:r>
            <a:r>
              <a:rPr lang="hu-HU" dirty="0"/>
              <a:t> (883-859) felesége – </a:t>
            </a:r>
            <a:r>
              <a:rPr lang="hu-HU" dirty="0" err="1"/>
              <a:t>Tomb</a:t>
            </a:r>
            <a:r>
              <a:rPr lang="hu-HU" dirty="0"/>
              <a:t> 3</a:t>
            </a:r>
          </a:p>
          <a:p>
            <a:pPr lvl="2"/>
            <a:r>
              <a:rPr lang="hu-HU" dirty="0"/>
              <a:t>3 koporsó, melyekben legalább </a:t>
            </a:r>
            <a:r>
              <a:rPr lang="hu-HU"/>
              <a:t>12 halott</a:t>
            </a:r>
            <a:endParaRPr lang="hu-HU" dirty="0"/>
          </a:p>
          <a:p>
            <a:pPr lvl="1"/>
            <a:endParaRPr lang="en-US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93625862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FD6B4F1-2E04-48E1-AEFA-1640BB74D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0152" y="274638"/>
            <a:ext cx="2746648" cy="1143000"/>
          </a:xfrm>
        </p:spPr>
        <p:txBody>
          <a:bodyPr/>
          <a:lstStyle/>
          <a:p>
            <a:endParaRPr lang="hu-HU" dirty="0"/>
          </a:p>
        </p:txBody>
      </p:sp>
      <p:pic>
        <p:nvPicPr>
          <p:cNvPr id="7" name="Tartalom helye 6">
            <a:extLst>
              <a:ext uri="{FF2B5EF4-FFF2-40B4-BE49-F238E27FC236}">
                <a16:creationId xmlns:a16="http://schemas.microsoft.com/office/drawing/2014/main" id="{586FC0C9-58CD-4696-9CEA-30ABA6B9AD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3684873"/>
            <a:ext cx="304800" cy="356616"/>
          </a:xfr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01F42E80-DE8F-4413-A497-34F401D6CE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2" y="0"/>
            <a:ext cx="7164288" cy="6637806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E35B2427-41C5-4C17-AD3F-9BD99AF462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4041489"/>
            <a:ext cx="2438400" cy="2862072"/>
          </a:xfrm>
          <a:prstGeom prst="rect">
            <a:avLst/>
          </a:prstGeom>
        </p:spPr>
      </p:pic>
      <p:cxnSp>
        <p:nvCxnSpPr>
          <p:cNvPr id="14" name="Egyenes összekötő nyíllal 13">
            <a:extLst>
              <a:ext uri="{FF2B5EF4-FFF2-40B4-BE49-F238E27FC236}">
                <a16:creationId xmlns:a16="http://schemas.microsoft.com/office/drawing/2014/main" id="{0B33867B-EDD1-4E87-8B6D-C119ACE983A2}"/>
              </a:ext>
            </a:extLst>
          </p:cNvPr>
          <p:cNvCxnSpPr>
            <a:cxnSpLocks/>
          </p:cNvCxnSpPr>
          <p:nvPr/>
        </p:nvCxnSpPr>
        <p:spPr>
          <a:xfrm>
            <a:off x="3347864" y="2348880"/>
            <a:ext cx="4392488" cy="21602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417187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Cím 1">
            <a:extLst>
              <a:ext uri="{FF2B5EF4-FFF2-40B4-BE49-F238E27FC236}">
                <a16:creationId xmlns:a16="http://schemas.microsoft.com/office/drawing/2014/main" id="{7D8FE79F-0E0A-4747-A432-B2D52AD5C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865187"/>
          </a:xfrm>
        </p:spPr>
        <p:txBody>
          <a:bodyPr/>
          <a:lstStyle/>
          <a:p>
            <a:r>
              <a:rPr lang="hu-HU" altLang="hu-HU"/>
              <a:t>„funerary text”</a:t>
            </a:r>
          </a:p>
        </p:txBody>
      </p:sp>
      <p:sp>
        <p:nvSpPr>
          <p:cNvPr id="101379" name="Tartalom helye 2">
            <a:extLst>
              <a:ext uri="{FF2B5EF4-FFF2-40B4-BE49-F238E27FC236}">
                <a16:creationId xmlns:a16="http://schemas.microsoft.com/office/drawing/2014/main" id="{6A21FC70-70B2-4811-9A8D-1E0BC1CEB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8" y="1052513"/>
            <a:ext cx="8785225" cy="56896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hu-HU" altLang="hu-HU" sz="2000" dirty="0" err="1"/>
              <a:t>Mulisszu-mukannisat-Ninua</a:t>
            </a:r>
            <a:r>
              <a:rPr lang="hu-HU" altLang="hu-HU" sz="2000" dirty="0"/>
              <a:t> tulajdona, aki (II.) Assur-</a:t>
            </a:r>
            <a:r>
              <a:rPr lang="hu-HU" altLang="hu-HU" sz="2000" dirty="0" err="1"/>
              <a:t>nászir</a:t>
            </a:r>
            <a:r>
              <a:rPr lang="hu-HU" altLang="hu-HU" sz="2000" dirty="0"/>
              <a:t>-</a:t>
            </a:r>
            <a:r>
              <a:rPr lang="hu-HU" altLang="hu-HU" sz="2000" dirty="0" err="1"/>
              <a:t>apli</a:t>
            </a:r>
            <a:r>
              <a:rPr lang="hu-HU" altLang="hu-HU" sz="2000" dirty="0"/>
              <a:t>, Asszíria királyának palotaúrnője (és) (III.) </a:t>
            </a:r>
            <a:r>
              <a:rPr lang="hu-HU" altLang="hu-HU" sz="2000" dirty="0" err="1"/>
              <a:t>Sulmánu-asarédu</a:t>
            </a:r>
            <a:r>
              <a:rPr lang="hu-HU" altLang="hu-HU" sz="2000" dirty="0"/>
              <a:t>, Asszíria királyának [</a:t>
            </a:r>
            <a:r>
              <a:rPr lang="hu-HU" altLang="hu-HU" sz="2000" i="1" dirty="0"/>
              <a:t>édesanyja</a:t>
            </a:r>
            <a:r>
              <a:rPr lang="hu-HU" altLang="hu-HU" sz="2000" dirty="0"/>
              <a:t>].</a:t>
            </a:r>
            <a:r>
              <a:rPr lang="hu-HU" altLang="hu-HU" sz="2000" baseline="30000" dirty="0"/>
              <a:t>(1-3)</a:t>
            </a:r>
            <a:endParaRPr lang="hu-HU" altLang="hu-HU" sz="2000" dirty="0"/>
          </a:p>
          <a:p>
            <a:pPr marL="0" indent="0">
              <a:buFontTx/>
              <a:buNone/>
            </a:pPr>
            <a:r>
              <a:rPr lang="hu-HU" altLang="hu-HU" sz="2000" dirty="0"/>
              <a:t>Ezután senki, se a király kegyeltje (</a:t>
            </a:r>
            <a:r>
              <a:rPr lang="hu-HU" altLang="hu-HU" sz="2000" i="1" dirty="0"/>
              <a:t>ágyasa</a:t>
            </a:r>
            <a:r>
              <a:rPr lang="hu-HU" altLang="hu-HU" sz="2000" dirty="0"/>
              <a:t>), se a palota úrnője ne legyen ide elhelyezve.</a:t>
            </a:r>
            <a:r>
              <a:rPr lang="hu-HU" altLang="hu-HU" sz="2000" baseline="30000" dirty="0"/>
              <a:t>(4-5)</a:t>
            </a:r>
            <a:r>
              <a:rPr lang="hu-HU" altLang="hu-HU" sz="2000" dirty="0"/>
              <a:t> </a:t>
            </a:r>
          </a:p>
          <a:p>
            <a:pPr marL="0" indent="0">
              <a:buFontTx/>
              <a:buNone/>
            </a:pPr>
            <a:r>
              <a:rPr lang="hu-HU" altLang="hu-HU" sz="2000" dirty="0"/>
              <a:t>Ez a kőszarkofág a helyéről ne legyen elmozdítva! Ha valaki ezt a szarkofágot a helyéről elmozdítaná, annak halotti szelleme a halotti szellemeknek járó temetkezési áldozatból ne részesüljön.</a:t>
            </a:r>
            <a:r>
              <a:rPr lang="hu-HU" altLang="hu-HU" sz="2000" baseline="30000" dirty="0"/>
              <a:t>(6-12)</a:t>
            </a:r>
            <a:r>
              <a:rPr lang="hu-HU" altLang="hu-HU" sz="2000" dirty="0"/>
              <a:t> </a:t>
            </a:r>
          </a:p>
          <a:p>
            <a:pPr marL="0" indent="0">
              <a:buFontTx/>
              <a:buNone/>
            </a:pPr>
            <a:r>
              <a:rPr lang="hu-HU" altLang="hu-HU" sz="2000" dirty="0"/>
              <a:t>Ez </a:t>
            </a:r>
            <a:r>
              <a:rPr lang="hu-HU" altLang="hu-HU" sz="2000" dirty="0" err="1"/>
              <a:t>Samas</a:t>
            </a:r>
            <a:r>
              <a:rPr lang="hu-HU" altLang="hu-HU" sz="2000" dirty="0"/>
              <a:t> (és) </a:t>
            </a:r>
            <a:r>
              <a:rPr lang="hu-HU" altLang="hu-HU" sz="2000" dirty="0" err="1"/>
              <a:t>Ereskigal</a:t>
            </a:r>
            <a:r>
              <a:rPr lang="hu-HU" altLang="hu-HU" sz="2000" dirty="0"/>
              <a:t> (sérthetetlen) tilalma.</a:t>
            </a:r>
            <a:r>
              <a:rPr lang="hu-HU" altLang="hu-HU" sz="2000" baseline="30000" dirty="0"/>
              <a:t>(13)</a:t>
            </a:r>
            <a:endParaRPr lang="hu-HU" altLang="hu-HU" sz="2000" dirty="0"/>
          </a:p>
          <a:p>
            <a:pPr marL="0" indent="0">
              <a:buFontTx/>
              <a:buNone/>
            </a:pPr>
            <a:r>
              <a:rPr lang="hu-HU" altLang="hu-HU" sz="2000" dirty="0"/>
              <a:t>(</a:t>
            </a:r>
            <a:r>
              <a:rPr lang="hu-HU" altLang="hu-HU" sz="2000" dirty="0" err="1"/>
              <a:t>Mulisszu-mukannisat-Ninua</a:t>
            </a:r>
            <a:r>
              <a:rPr lang="hu-HU" altLang="hu-HU" sz="2000" dirty="0"/>
              <a:t> vagyok,) a leánya Assur-</a:t>
            </a:r>
            <a:r>
              <a:rPr lang="hu-HU" altLang="hu-HU" sz="2000" dirty="0" err="1"/>
              <a:t>nírka</a:t>
            </a:r>
            <a:r>
              <a:rPr lang="hu-HU" altLang="hu-HU" sz="2000" dirty="0"/>
              <a:t>-</a:t>
            </a:r>
            <a:r>
              <a:rPr lang="hu-HU" altLang="hu-HU" sz="2000" dirty="0" err="1"/>
              <a:t>dayyanninak</a:t>
            </a:r>
            <a:r>
              <a:rPr lang="hu-HU" altLang="hu-HU" sz="2000" dirty="0"/>
              <a:t>, aki (II.) Assur-</a:t>
            </a:r>
            <a:r>
              <a:rPr lang="hu-HU" altLang="hu-HU" sz="2000" dirty="0" err="1"/>
              <a:t>nászir</a:t>
            </a:r>
            <a:r>
              <a:rPr lang="hu-HU" altLang="hu-HU" sz="2000" dirty="0"/>
              <a:t>-</a:t>
            </a:r>
            <a:r>
              <a:rPr lang="hu-HU" altLang="hu-HU" sz="2000" dirty="0" err="1"/>
              <a:t>apli</a:t>
            </a:r>
            <a:r>
              <a:rPr lang="hu-HU" altLang="hu-HU" sz="2000" dirty="0"/>
              <a:t>, Asszíria királyának főpohárnoka.</a:t>
            </a:r>
            <a:r>
              <a:rPr lang="hu-HU" altLang="hu-HU" sz="2000" baseline="30000" dirty="0"/>
              <a:t> (14-16)</a:t>
            </a:r>
            <a:r>
              <a:rPr lang="hu-HU" altLang="hu-HU" sz="2000" dirty="0"/>
              <a:t> </a:t>
            </a:r>
          </a:p>
          <a:p>
            <a:pPr marL="0" indent="0">
              <a:buFontTx/>
              <a:buNone/>
            </a:pPr>
            <a:r>
              <a:rPr lang="hu-HU" altLang="hu-HU" sz="2000" dirty="0"/>
              <a:t>Ha ezután bárki, aki a „trónomat” a halotti szellemek elől eltávolítja, annak halotti szelleme az (áldozati) ételből ne részesüljön.</a:t>
            </a:r>
            <a:r>
              <a:rPr lang="hu-HU" altLang="hu-HU" sz="2000" baseline="30000" dirty="0"/>
              <a:t> (17-21)</a:t>
            </a:r>
            <a:endParaRPr lang="hu-HU" altLang="hu-HU" sz="2000" dirty="0"/>
          </a:p>
          <a:p>
            <a:pPr marL="0" indent="0">
              <a:buFontTx/>
              <a:buNone/>
            </a:pPr>
            <a:r>
              <a:rPr lang="hu-HU" altLang="hu-HU" sz="2000" dirty="0"/>
              <a:t>A jövőben valaki burkoljon (halotti) lepelbe, kenjen be olajjal (és) áldozzon juhot (számomra)!</a:t>
            </a:r>
            <a:r>
              <a:rPr lang="hu-HU" altLang="hu-HU" sz="2000" baseline="30000" dirty="0"/>
              <a:t> (22-24)</a:t>
            </a:r>
            <a:endParaRPr lang="hu-HU" altLang="hu-HU" sz="2000" dirty="0"/>
          </a:p>
          <a:p>
            <a:pPr marL="0" indent="0">
              <a:buFontTx/>
              <a:buNone/>
            </a:pPr>
            <a:endParaRPr lang="hu-HU" altLang="hu-HU" dirty="0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96B60816-465E-4B06-8DF4-D9B2364ED4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212" y="5026152"/>
            <a:ext cx="2438400" cy="1831848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Cím 1">
            <a:extLst>
              <a:ext uri="{FF2B5EF4-FFF2-40B4-BE49-F238E27FC236}">
                <a16:creationId xmlns:a16="http://schemas.microsoft.com/office/drawing/2014/main" id="{D90D401D-29FF-475D-B3C7-D99D45295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792162"/>
          </a:xfrm>
        </p:spPr>
        <p:txBody>
          <a:bodyPr/>
          <a:lstStyle/>
          <a:p>
            <a:r>
              <a:rPr lang="hu-HU" altLang="hu-HU"/>
              <a:t>Az Alvilág</a:t>
            </a:r>
          </a:p>
        </p:txBody>
      </p:sp>
      <p:sp>
        <p:nvSpPr>
          <p:cNvPr id="102403" name="Tartalom helye 2">
            <a:extLst>
              <a:ext uri="{FF2B5EF4-FFF2-40B4-BE49-F238E27FC236}">
                <a16:creationId xmlns:a16="http://schemas.microsoft.com/office/drawing/2014/main" id="{3AF0FBDE-B37D-401D-AAF9-2D9E6413FD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36613"/>
            <a:ext cx="9144000" cy="6021387"/>
          </a:xfrm>
        </p:spPr>
        <p:txBody>
          <a:bodyPr/>
          <a:lstStyle/>
          <a:p>
            <a:r>
              <a:rPr lang="hu-HU" altLang="hu-HU"/>
              <a:t>Több terminus, leggyakrabban: „A soha vissza nem térés országa” vagy Erkalla/Irkalla</a:t>
            </a:r>
          </a:p>
          <a:p>
            <a:r>
              <a:rPr lang="hu-HU" altLang="hu-HU"/>
              <a:t>Halotti szellemek valamint az alvilági istenek lakóhelye</a:t>
            </a:r>
          </a:p>
          <a:p>
            <a:r>
              <a:rPr lang="hu-HU" altLang="hu-HU"/>
              <a:t>Az Alvilágra a halott egy utazást követően jut el (pusztán és folyón való átkelés)</a:t>
            </a:r>
          </a:p>
          <a:p>
            <a:r>
              <a:rPr lang="hu-HU" altLang="hu-HU"/>
              <a:t>Alvilág az élők világának ellentéte</a:t>
            </a:r>
          </a:p>
          <a:p>
            <a:r>
              <a:rPr lang="hu-HU" altLang="hu-HU"/>
              <a:t>Társadalmi státusz szerint eltérő helyzet (uralkodók versus közemberek l. Gilgames vagy asszír herceg alvilágjárása)</a:t>
            </a:r>
          </a:p>
          <a:p>
            <a:r>
              <a:rPr lang="hu-HU" altLang="hu-HU"/>
              <a:t>Halott szellem jóléte a halotti áldozat függvénye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hu-HU" dirty="0"/>
              <a:t>Vallás és társadalom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23528" y="1124744"/>
            <a:ext cx="8640960" cy="5616624"/>
          </a:xfrm>
        </p:spPr>
        <p:txBody>
          <a:bodyPr>
            <a:normAutofit lnSpcReduction="10000"/>
          </a:bodyPr>
          <a:lstStyle/>
          <a:p>
            <a:r>
              <a:rPr lang="hu-HU" dirty="0"/>
              <a:t>A mezopotámiai társadalom egyre komplexebbé és hierarchikusabbá válik (széttagolt faluközösségektől a közel keleti birodalmi struktúrák nagyvárosaiig). </a:t>
            </a:r>
          </a:p>
          <a:p>
            <a:r>
              <a:rPr lang="hu-HU" dirty="0"/>
              <a:t>A </a:t>
            </a:r>
            <a:r>
              <a:rPr lang="hu-HU" dirty="0" err="1"/>
              <a:t>ts-i</a:t>
            </a:r>
            <a:r>
              <a:rPr lang="hu-HU" dirty="0"/>
              <a:t> változásokkal a vallási hagyomány is változik, 5 szint (</a:t>
            </a:r>
            <a:r>
              <a:rPr lang="hu-HU" dirty="0" err="1"/>
              <a:t>Wiggermann</a:t>
            </a:r>
            <a:r>
              <a:rPr lang="hu-HU" dirty="0"/>
              <a:t>):</a:t>
            </a:r>
          </a:p>
          <a:p>
            <a:pPr lvl="1"/>
            <a:r>
              <a:rPr lang="hu-HU" dirty="0"/>
              <a:t>Prehisztorikus szint (Kr.e. 4500-3500)</a:t>
            </a:r>
          </a:p>
          <a:p>
            <a:pPr lvl="1"/>
            <a:r>
              <a:rPr lang="hu-HU" dirty="0" err="1"/>
              <a:t>Eridu</a:t>
            </a:r>
            <a:r>
              <a:rPr lang="hu-HU" dirty="0"/>
              <a:t> szint (Kr.e. 3500-2500)</a:t>
            </a:r>
          </a:p>
          <a:p>
            <a:pPr lvl="1"/>
            <a:r>
              <a:rPr lang="hu-HU" dirty="0" err="1"/>
              <a:t>Nippur</a:t>
            </a:r>
            <a:r>
              <a:rPr lang="hu-HU" dirty="0"/>
              <a:t> szint (Kr.e. 2500-1500)</a:t>
            </a:r>
          </a:p>
          <a:p>
            <a:pPr lvl="1"/>
            <a:r>
              <a:rPr lang="hu-HU" dirty="0"/>
              <a:t>Babilon szint (</a:t>
            </a:r>
            <a:r>
              <a:rPr lang="hu-HU" dirty="0" err="1"/>
              <a:t>Kr.r</a:t>
            </a:r>
            <a:r>
              <a:rPr lang="hu-HU" dirty="0"/>
              <a:t>. 1500-1000)</a:t>
            </a:r>
          </a:p>
          <a:p>
            <a:pPr lvl="1"/>
            <a:r>
              <a:rPr lang="hu-HU" dirty="0"/>
              <a:t>Asszír szint (Kr.e. </a:t>
            </a:r>
            <a:r>
              <a:rPr lang="hu-HU" dirty="0" err="1"/>
              <a:t>ca</a:t>
            </a:r>
            <a:r>
              <a:rPr lang="hu-HU" dirty="0"/>
              <a:t>. 1000)  </a:t>
            </a:r>
          </a:p>
        </p:txBody>
      </p:sp>
    </p:spTree>
    <p:extLst>
      <p:ext uri="{BB962C8B-B14F-4D97-AF65-F5344CB8AC3E}">
        <p14:creationId xmlns:p14="http://schemas.microsoft.com/office/powerpoint/2010/main" val="32772297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A vallási hagyomány diakronikus és szinkronikus összetevői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23528" y="1772816"/>
            <a:ext cx="8507288" cy="4525963"/>
          </a:xfrm>
        </p:spPr>
        <p:txBody>
          <a:bodyPr>
            <a:normAutofit fontScale="92500" lnSpcReduction="10000"/>
          </a:bodyPr>
          <a:lstStyle/>
          <a:p>
            <a:r>
              <a:rPr lang="hu-HU" dirty="0"/>
              <a:t>Kultuszok, kultuszhelyek és a vallási hagyomány kontinuitása a Kr.e. 3. évezred első felétől, a 2. évezred közepétől (</a:t>
            </a:r>
            <a:r>
              <a:rPr lang="hu-HU" dirty="0" err="1"/>
              <a:t>kassú</a:t>
            </a:r>
            <a:r>
              <a:rPr lang="hu-HU" dirty="0"/>
              <a:t> kor) cezúra.</a:t>
            </a:r>
          </a:p>
          <a:p>
            <a:r>
              <a:rPr lang="hu-HU" dirty="0"/>
              <a:t>Sumer és Akkád istenek „megfeleltetése”, sumer nyelvű vallási szövegek fordítása (részleges)</a:t>
            </a:r>
          </a:p>
          <a:p>
            <a:r>
              <a:rPr lang="hu-HU" dirty="0"/>
              <a:t>Különböző kozmogóniai és teológiai elképzelések egymás mellett élése </a:t>
            </a:r>
          </a:p>
          <a:p>
            <a:r>
              <a:rPr lang="hu-HU" dirty="0"/>
              <a:t>Területi és időbeli különbségek, az istenvilágban, a kultikus és a mágikus rituálék gyakorlatában és a vallási szöveghagyományban</a:t>
            </a:r>
          </a:p>
        </p:txBody>
      </p:sp>
    </p:spTree>
    <p:extLst>
      <p:ext uri="{BB962C8B-B14F-4D97-AF65-F5344CB8AC3E}">
        <p14:creationId xmlns:p14="http://schemas.microsoft.com/office/powerpoint/2010/main" val="30315613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936104"/>
          </a:xfrm>
        </p:spPr>
        <p:txBody>
          <a:bodyPr/>
          <a:lstStyle/>
          <a:p>
            <a:r>
              <a:rPr lang="hu-HU" dirty="0"/>
              <a:t>Kozmológia és kozmogónia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23528" y="1052736"/>
            <a:ext cx="8640960" cy="5544616"/>
          </a:xfrm>
        </p:spPr>
        <p:txBody>
          <a:bodyPr>
            <a:normAutofit lnSpcReduction="10000"/>
          </a:bodyPr>
          <a:lstStyle/>
          <a:p>
            <a:r>
              <a:rPr lang="hu-HU" dirty="0"/>
              <a:t>az Ég (sumer an, akkád </a:t>
            </a:r>
            <a:r>
              <a:rPr lang="hu-HU" i="1" dirty="0" err="1"/>
              <a:t>šamû</a:t>
            </a:r>
            <a:r>
              <a:rPr lang="hu-HU" dirty="0"/>
              <a:t>) és a Föld (sumer ki, akkád </a:t>
            </a:r>
            <a:r>
              <a:rPr lang="hu-HU" i="1" dirty="0" err="1"/>
              <a:t>erṣētu</a:t>
            </a:r>
            <a:r>
              <a:rPr lang="hu-HU" dirty="0"/>
              <a:t>)</a:t>
            </a:r>
          </a:p>
          <a:p>
            <a:r>
              <a:rPr lang="hu-HU" dirty="0"/>
              <a:t>3 égi és 3 földi régió, minkét régió 3-3 részből áll (felső - </a:t>
            </a:r>
            <a:r>
              <a:rPr lang="hu-HU" i="1" dirty="0" err="1"/>
              <a:t>elûtu</a:t>
            </a:r>
            <a:r>
              <a:rPr lang="hu-HU" dirty="0"/>
              <a:t>, középső - </a:t>
            </a:r>
            <a:r>
              <a:rPr lang="hu-HU" i="1" dirty="0" err="1"/>
              <a:t>qablûtu</a:t>
            </a:r>
            <a:r>
              <a:rPr lang="hu-HU" dirty="0"/>
              <a:t>, alsó - </a:t>
            </a:r>
            <a:r>
              <a:rPr lang="hu-HU" i="1" dirty="0" err="1"/>
              <a:t>šaplûtu</a:t>
            </a:r>
            <a:r>
              <a:rPr lang="hu-HU" dirty="0"/>
              <a:t>)</a:t>
            </a:r>
          </a:p>
          <a:p>
            <a:r>
              <a:rPr lang="hu-HU" dirty="0"/>
              <a:t>Földi régió 3 része: </a:t>
            </a:r>
          </a:p>
          <a:p>
            <a:pPr lvl="1"/>
            <a:r>
              <a:rPr lang="hu-HU" dirty="0"/>
              <a:t>a föld felszíne az emberek (</a:t>
            </a:r>
            <a:r>
              <a:rPr lang="hu-HU" i="1" dirty="0" err="1"/>
              <a:t>amēlūtu</a:t>
            </a:r>
            <a:r>
              <a:rPr lang="hu-HU" dirty="0"/>
              <a:t>) lakhelye, </a:t>
            </a:r>
          </a:p>
          <a:p>
            <a:pPr lvl="1"/>
            <a:r>
              <a:rPr lang="hu-HU" dirty="0"/>
              <a:t>az </a:t>
            </a:r>
            <a:r>
              <a:rPr lang="hu-HU" i="1" dirty="0" err="1"/>
              <a:t>Apsû</a:t>
            </a:r>
            <a:r>
              <a:rPr lang="hu-HU" i="1" dirty="0"/>
              <a:t> </a:t>
            </a:r>
            <a:r>
              <a:rPr lang="hu-HU" dirty="0"/>
              <a:t>(</a:t>
            </a:r>
            <a:r>
              <a:rPr lang="hu-HU" dirty="0" err="1"/>
              <a:t>édesvizi</a:t>
            </a:r>
            <a:r>
              <a:rPr lang="hu-HU" dirty="0"/>
              <a:t> óceán) , </a:t>
            </a:r>
            <a:r>
              <a:rPr lang="hu-HU" dirty="0" err="1"/>
              <a:t>Enki</a:t>
            </a:r>
            <a:r>
              <a:rPr lang="hu-HU" dirty="0"/>
              <a:t>/</a:t>
            </a:r>
            <a:r>
              <a:rPr lang="hu-HU" dirty="0" err="1"/>
              <a:t>Ea</a:t>
            </a:r>
            <a:r>
              <a:rPr lang="hu-HU" dirty="0"/>
              <a:t> istenség lakhelye, </a:t>
            </a:r>
          </a:p>
          <a:p>
            <a:pPr lvl="1"/>
            <a:r>
              <a:rPr lang="hu-HU" dirty="0"/>
              <a:t>az Alvilág, az alvilági istenek (pl. </a:t>
            </a:r>
            <a:r>
              <a:rPr lang="hu-HU" dirty="0" err="1"/>
              <a:t>Nergal</a:t>
            </a:r>
            <a:r>
              <a:rPr lang="hu-HU" dirty="0"/>
              <a:t> és </a:t>
            </a:r>
            <a:r>
              <a:rPr lang="hu-HU" dirty="0" err="1"/>
              <a:t>Ereskigal</a:t>
            </a:r>
            <a:r>
              <a:rPr lang="hu-HU" dirty="0"/>
              <a:t> </a:t>
            </a:r>
            <a:r>
              <a:rPr lang="hu-HU" dirty="0" err="1"/>
              <a:t>és</a:t>
            </a:r>
            <a:r>
              <a:rPr lang="hu-HU" dirty="0"/>
              <a:t> az </a:t>
            </a:r>
            <a:r>
              <a:rPr lang="hu-HU" dirty="0" err="1"/>
              <a:t>Anunnakik</a:t>
            </a:r>
            <a:r>
              <a:rPr lang="hu-HU" dirty="0"/>
              <a:t> lakóhelye</a:t>
            </a:r>
          </a:p>
          <a:p>
            <a:r>
              <a:rPr lang="hu-HU" dirty="0"/>
              <a:t>Földet körülölelő sós vizű tenger</a:t>
            </a:r>
          </a:p>
          <a:p>
            <a:pPr marL="0" indent="0">
              <a:buNone/>
            </a:pPr>
            <a:r>
              <a:rPr lang="hu-H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454101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530624" cy="1143000"/>
          </a:xfrm>
        </p:spPr>
        <p:txBody>
          <a:bodyPr/>
          <a:lstStyle/>
          <a:p>
            <a:endParaRPr lang="hu-HU" dirty="0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DAE2F0E0-A345-47FC-B94B-FAFD154835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885" y="4277229"/>
            <a:ext cx="2337123" cy="2337123"/>
          </a:xfr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284984"/>
            <a:ext cx="4686407" cy="3556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956" y="10553"/>
            <a:ext cx="5514975" cy="402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57075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3492</TotalTime>
  <Words>4015</Words>
  <Application>Microsoft Office PowerPoint</Application>
  <PresentationFormat>Diavetítés a képernyőre (4:3 oldalarány)</PresentationFormat>
  <Paragraphs>311</Paragraphs>
  <Slides>53</Slides>
  <Notes>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53</vt:i4>
      </vt:variant>
    </vt:vector>
  </HeadingPairs>
  <TitlesOfParts>
    <vt:vector size="57" baseType="lpstr">
      <vt:lpstr>Arial</vt:lpstr>
      <vt:lpstr>Calibri</vt:lpstr>
      <vt:lpstr>Times New Roman</vt:lpstr>
      <vt:lpstr>Office-téma</vt:lpstr>
      <vt:lpstr>Ókori vallások</vt:lpstr>
      <vt:lpstr>Források (típusok)</vt:lpstr>
      <vt:lpstr>Források (szövegek)</vt:lpstr>
      <vt:lpstr>Babiloni templomlista</vt:lpstr>
      <vt:lpstr>A vallás és történelem</vt:lpstr>
      <vt:lpstr>Vallás és társadalom</vt:lpstr>
      <vt:lpstr>A vallási hagyomány diakronikus és szinkronikus összetevői</vt:lpstr>
      <vt:lpstr>Kozmológia és kozmogónia</vt:lpstr>
      <vt:lpstr>PowerPoint-bemutató</vt:lpstr>
      <vt:lpstr>Kozmológiai mítoszok</vt:lpstr>
      <vt:lpstr>„Babiloni teremtéstörténet” Enūma eliš</vt:lpstr>
      <vt:lpstr>Istenek</vt:lpstr>
      <vt:lpstr>Mezopotámiai istenek: az istenlisták</vt:lpstr>
      <vt:lpstr>Enlil, a Nagy Hegy </vt:lpstr>
      <vt:lpstr>Enlil</vt:lpstr>
      <vt:lpstr>Marduk</vt:lpstr>
      <vt:lpstr>Marduk</vt:lpstr>
      <vt:lpstr>Assur</vt:lpstr>
      <vt:lpstr>PowerPoint-bemutató</vt:lpstr>
      <vt:lpstr>PowerPoint-bemutató</vt:lpstr>
      <vt:lpstr>A templom</vt:lpstr>
      <vt:lpstr>Schaudig: The restoration of temples in the Neo- and Late-Babylonian Periods</vt:lpstr>
      <vt:lpstr>Amboss: Mesopotamische Baurituale aus dem 1. Jahrtausend v. Chr.</vt:lpstr>
      <vt:lpstr>Babilon</vt:lpstr>
      <vt:lpstr>Templomi kultusz jellemzői</vt:lpstr>
      <vt:lpstr>Samas a szentélyében</vt:lpstr>
      <vt:lpstr>PowerPoint-bemutató</vt:lpstr>
      <vt:lpstr>PowerPoint-bemutató</vt:lpstr>
      <vt:lpstr>Tem</vt:lpstr>
      <vt:lpstr>Libációs áldozat</vt:lpstr>
      <vt:lpstr>A mágia</vt:lpstr>
      <vt:lpstr>Jóslás: előjelek értelmezése</vt:lpstr>
      <vt:lpstr>Az Ég és Föld jelei</vt:lpstr>
      <vt:lpstr>A előjel értelmezés módjai és eljárásai</vt:lpstr>
      <vt:lpstr>Oppozíción alapuló </vt:lpstr>
      <vt:lpstr>Részletek a „Ha a város” (Šumma ālu) ómensorozatból</vt:lpstr>
      <vt:lpstr>Szimbolikus asszociáción alapuló</vt:lpstr>
      <vt:lpstr>Jóslás és politika</vt:lpstr>
      <vt:lpstr>Bajelhárítás és démonűzés</vt:lpstr>
      <vt:lpstr>Namburbi rituálé a halotti szellem elhárítására </vt:lpstr>
      <vt:lpstr>Részlet a Gonosz Utukkú-démon sorozatból</vt:lpstr>
      <vt:lpstr>Pazuzu</vt:lpstr>
      <vt:lpstr>PowerPoint-bemutató</vt:lpstr>
      <vt:lpstr>PowerPoint-bemutató</vt:lpstr>
      <vt:lpstr>PowerPoint-bemutató</vt:lpstr>
      <vt:lpstr>Lamaštu amulett öntőforma Aššurból</vt:lpstr>
      <vt:lpstr>Rajzolt Lamaštu amulett</vt:lpstr>
      <vt:lpstr>Halál, halotti kultusz (Források)</vt:lpstr>
      <vt:lpstr>Ur-i királysírok </vt:lpstr>
      <vt:lpstr>Kalhu-i királynősírok</vt:lpstr>
      <vt:lpstr>PowerPoint-bemutató</vt:lpstr>
      <vt:lpstr>„funerary text”</vt:lpstr>
      <vt:lpstr>Az Alvilág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Mezopotámiai vallás</dc:title>
  <dc:creator>bandras</dc:creator>
  <cp:lastModifiedBy>Bácskay András</cp:lastModifiedBy>
  <cp:revision>119</cp:revision>
  <dcterms:created xsi:type="dcterms:W3CDTF">2010-04-28T19:13:03Z</dcterms:created>
  <dcterms:modified xsi:type="dcterms:W3CDTF">2019-04-08T08:08:27Z</dcterms:modified>
</cp:coreProperties>
</file>